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3"/>
  </p:notesMasterIdLst>
  <p:handoutMasterIdLst>
    <p:handoutMasterId r:id="rId44"/>
  </p:handoutMasterIdLst>
  <p:sldIdLst>
    <p:sldId id="256" r:id="rId5"/>
    <p:sldId id="279" r:id="rId6"/>
    <p:sldId id="257" r:id="rId7"/>
    <p:sldId id="258" r:id="rId8"/>
    <p:sldId id="259" r:id="rId9"/>
    <p:sldId id="260" r:id="rId10"/>
    <p:sldId id="280" r:id="rId11"/>
    <p:sldId id="281" r:id="rId12"/>
    <p:sldId id="282" r:id="rId13"/>
    <p:sldId id="283" r:id="rId14"/>
    <p:sldId id="284" r:id="rId15"/>
    <p:sldId id="300" r:id="rId16"/>
    <p:sldId id="301" r:id="rId17"/>
    <p:sldId id="302" r:id="rId18"/>
    <p:sldId id="303" r:id="rId19"/>
    <p:sldId id="304" r:id="rId20"/>
    <p:sldId id="305" r:id="rId21"/>
    <p:sldId id="261" r:id="rId22"/>
    <p:sldId id="307" r:id="rId23"/>
    <p:sldId id="308" r:id="rId24"/>
    <p:sldId id="309" r:id="rId25"/>
    <p:sldId id="310" r:id="rId26"/>
    <p:sldId id="311" r:id="rId27"/>
    <p:sldId id="312" r:id="rId28"/>
    <p:sldId id="313" r:id="rId29"/>
    <p:sldId id="314" r:id="rId30"/>
    <p:sldId id="306" r:id="rId31"/>
    <p:sldId id="316" r:id="rId32"/>
    <p:sldId id="317" r:id="rId33"/>
    <p:sldId id="318" r:id="rId34"/>
    <p:sldId id="319" r:id="rId35"/>
    <p:sldId id="320" r:id="rId36"/>
    <p:sldId id="321" r:id="rId37"/>
    <p:sldId id="322" r:id="rId38"/>
    <p:sldId id="323" r:id="rId39"/>
    <p:sldId id="315" r:id="rId40"/>
    <p:sldId id="272" r:id="rId41"/>
    <p:sldId id="27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0054A6"/>
    <a:srgbClr val="ED1C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106847-5456-4A79-A765-720B73506A01}" v="120" dt="2026-08-20T15:39:41.9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6986" autoAdjust="0"/>
    <p:restoredTop sz="96247" autoAdjust="0"/>
  </p:normalViewPr>
  <p:slideViewPr>
    <p:cSldViewPr snapToGrid="0">
      <p:cViewPr varScale="1">
        <p:scale>
          <a:sx n="109" d="100"/>
          <a:sy n="109" d="100"/>
        </p:scale>
        <p:origin x="798" y="102"/>
      </p:cViewPr>
      <p:guideLst/>
    </p:cSldViewPr>
  </p:slideViewPr>
  <p:outlineViewPr>
    <p:cViewPr>
      <p:scale>
        <a:sx n="33" d="100"/>
        <a:sy n="33" d="100"/>
      </p:scale>
      <p:origin x="0" y="-1140"/>
    </p:cViewPr>
  </p:outlineViewPr>
  <p:notesTextViewPr>
    <p:cViewPr>
      <p:scale>
        <a:sx n="1" d="1"/>
        <a:sy n="1" d="1"/>
      </p:scale>
      <p:origin x="0" y="0"/>
    </p:cViewPr>
  </p:notesTextViewPr>
  <p:notesViewPr>
    <p:cSldViewPr snapToGrid="0">
      <p:cViewPr varScale="1">
        <p:scale>
          <a:sx n="50" d="100"/>
          <a:sy n="50" d="100"/>
        </p:scale>
        <p:origin x="2632"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610A9B-4E50-4E1E-937E-551D5BF98DB4}" type="datetimeFigureOut">
              <a:rPr lang="en-US" smtClean="0"/>
              <a:t>9/18/2026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F6ED61-3DF0-4762-AC35-F6E46ACBD006}" type="slidenum">
              <a:rPr lang="en-US" smtClean="0"/>
              <a:t>‹#›</a:t>
            </a:fld>
            <a:endParaRPr lang="en-US"/>
          </a:p>
        </p:txBody>
      </p:sp>
    </p:spTree>
    <p:extLst>
      <p:ext uri="{BB962C8B-B14F-4D97-AF65-F5344CB8AC3E}">
        <p14:creationId xmlns:p14="http://schemas.microsoft.com/office/powerpoint/2010/main" val="32463616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7B2A4E-1841-4DF1-AAD7-E22EECDE03EE}"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90CCEA-B629-4CAC-BC31-F93141517463}" type="slidenum">
              <a:rPr lang="en-US" smtClean="0"/>
              <a:t>‹#›</a:t>
            </a:fld>
            <a:endParaRPr lang="en-US"/>
          </a:p>
        </p:txBody>
      </p:sp>
    </p:spTree>
    <p:extLst>
      <p:ext uri="{BB962C8B-B14F-4D97-AF65-F5344CB8AC3E}">
        <p14:creationId xmlns:p14="http://schemas.microsoft.com/office/powerpoint/2010/main" val="3633579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7</a:t>
            </a:fld>
            <a:endParaRPr lang="x-es-XL"/>
          </a:p>
        </p:txBody>
      </p:sp>
    </p:spTree>
    <p:extLst>
      <p:ext uri="{BB962C8B-B14F-4D97-AF65-F5344CB8AC3E}">
        <p14:creationId xmlns:p14="http://schemas.microsoft.com/office/powerpoint/2010/main" val="1829416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16</a:t>
            </a:fld>
            <a:endParaRPr lang="x-es-XL"/>
          </a:p>
        </p:txBody>
      </p:sp>
    </p:spTree>
    <p:extLst>
      <p:ext uri="{BB962C8B-B14F-4D97-AF65-F5344CB8AC3E}">
        <p14:creationId xmlns:p14="http://schemas.microsoft.com/office/powerpoint/2010/main" val="2474086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24</a:t>
            </a:fld>
            <a:endParaRPr lang="x-es-XL"/>
          </a:p>
        </p:txBody>
      </p:sp>
    </p:spTree>
    <p:extLst>
      <p:ext uri="{BB962C8B-B14F-4D97-AF65-F5344CB8AC3E}">
        <p14:creationId xmlns:p14="http://schemas.microsoft.com/office/powerpoint/2010/main" val="3221497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28</a:t>
            </a:fld>
            <a:endParaRPr lang="x-es-XL"/>
          </a:p>
        </p:txBody>
      </p:sp>
    </p:spTree>
    <p:extLst>
      <p:ext uri="{BB962C8B-B14F-4D97-AF65-F5344CB8AC3E}">
        <p14:creationId xmlns:p14="http://schemas.microsoft.com/office/powerpoint/2010/main" val="2299806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x-es-XL"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x-es-XL"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x-es-XL"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x-es-XL" dirty="0"/>
          </a:p>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30</a:t>
            </a:fld>
            <a:endParaRPr lang="x-es-XL"/>
          </a:p>
        </p:txBody>
      </p:sp>
    </p:spTree>
    <p:extLst>
      <p:ext uri="{BB962C8B-B14F-4D97-AF65-F5344CB8AC3E}">
        <p14:creationId xmlns:p14="http://schemas.microsoft.com/office/powerpoint/2010/main" val="62082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x-es-XL"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x-es-XL"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x-es-XL" dirty="0"/>
          </a:p>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32</a:t>
            </a:fld>
            <a:endParaRPr lang="x-es-XL"/>
          </a:p>
        </p:txBody>
      </p:sp>
    </p:spTree>
    <p:extLst>
      <p:ext uri="{BB962C8B-B14F-4D97-AF65-F5344CB8AC3E}">
        <p14:creationId xmlns:p14="http://schemas.microsoft.com/office/powerpoint/2010/main" val="41590019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descr="Decorative"/>
          <p:cNvSpPr/>
          <p:nvPr userDrawn="1"/>
        </p:nvSpPr>
        <p:spPr>
          <a:xfrm>
            <a:off x="1" y="-2"/>
            <a:ext cx="442698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nited States Department of Labor seal"/>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8281" y="1291496"/>
            <a:ext cx="2004649" cy="2004649"/>
          </a:xfrm>
          <a:prstGeom prst="rect">
            <a:avLst/>
          </a:prstGeom>
        </p:spPr>
      </p:pic>
      <p:sp>
        <p:nvSpPr>
          <p:cNvPr id="13" name="Title 1"/>
          <p:cNvSpPr txBox="1">
            <a:spLocks/>
          </p:cNvSpPr>
          <p:nvPr userDrawn="1"/>
        </p:nvSpPr>
        <p:spPr>
          <a:xfrm>
            <a:off x="0" y="5266951"/>
            <a:ext cx="4426982" cy="159104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800" kern="1200">
                <a:solidFill>
                  <a:schemeClr val="tx1"/>
                </a:solidFill>
                <a:latin typeface="Franklin Gothic Book" panose="020B0503020102020204" pitchFamily="34" charset="0"/>
                <a:ea typeface="+mj-ea"/>
                <a:cs typeface="+mj-cs"/>
              </a:defRPr>
            </a:lvl1pPr>
          </a:lstStyle>
          <a:p>
            <a:pPr algn="ctr">
              <a:lnSpc>
                <a:spcPct val="90000"/>
              </a:lnSpc>
            </a:pPr>
            <a:r>
              <a:rPr lang="pt-BR" sz="2400" dirty="0" err="1">
                <a:solidFill>
                  <a:schemeClr val="bg1"/>
                </a:solidFill>
              </a:rPr>
              <a:t>Servicio</a:t>
            </a:r>
            <a:r>
              <a:rPr lang="pt-BR" sz="2400" dirty="0">
                <a:solidFill>
                  <a:schemeClr val="bg1"/>
                </a:solidFill>
              </a:rPr>
              <a:t> de </a:t>
            </a:r>
            <a:r>
              <a:rPr lang="pt-BR" sz="2400" dirty="0" err="1">
                <a:solidFill>
                  <a:schemeClr val="bg1"/>
                </a:solidFill>
              </a:rPr>
              <a:t>Empleo</a:t>
            </a:r>
            <a:r>
              <a:rPr lang="pt-BR" sz="2400" dirty="0">
                <a:solidFill>
                  <a:schemeClr val="bg1"/>
                </a:solidFill>
              </a:rPr>
              <a:t> y </a:t>
            </a:r>
            <a:r>
              <a:rPr lang="pt-BR" sz="2400" dirty="0" err="1">
                <a:solidFill>
                  <a:schemeClr val="bg1"/>
                </a:solidFill>
              </a:rPr>
              <a:t>Capacitación</a:t>
            </a:r>
            <a:r>
              <a:rPr lang="pt-BR" sz="2400" dirty="0">
                <a:solidFill>
                  <a:schemeClr val="bg1"/>
                </a:solidFill>
              </a:rPr>
              <a:t> para Veteranos (</a:t>
            </a:r>
            <a:r>
              <a:rPr lang="pt-BR" sz="2400" dirty="0" err="1">
                <a:solidFill>
                  <a:schemeClr val="bg1"/>
                </a:solidFill>
              </a:rPr>
              <a:t>VETS</a:t>
            </a:r>
            <a:r>
              <a:rPr lang="pt-BR" sz="2400" dirty="0">
                <a:solidFill>
                  <a:schemeClr val="bg1"/>
                </a:solidFill>
              </a:rPr>
              <a:t>)</a:t>
            </a:r>
            <a:endParaRPr lang="en-US" sz="2400" b="0" dirty="0">
              <a:solidFill>
                <a:schemeClr val="bg1"/>
              </a:solidFill>
              <a:latin typeface="Franklin Gothic Book" panose="020B0503020102020204" pitchFamily="34" charset="0"/>
            </a:endParaRP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17" name="Rectangle 16" descr="Decorative"/>
          <p:cNvSpPr/>
          <p:nvPr userDrawn="1"/>
        </p:nvSpPr>
        <p:spPr>
          <a:xfrm>
            <a:off x="10330543" y="0"/>
            <a:ext cx="1861457" cy="1110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5310130" y="3175479"/>
            <a:ext cx="6043670" cy="1944479"/>
          </a:xfrm>
        </p:spPr>
        <p:txBody>
          <a:bodyPr anchor="b">
            <a:normAutofit/>
          </a:bodyPr>
          <a:lstStyle>
            <a:lvl1pPr algn="l">
              <a:defRPr sz="5400">
                <a:solidFill>
                  <a:schemeClr val="tx2"/>
                </a:solidFill>
                <a:latin typeface="Franklin Gothic Medium" panose="020B0603020102020204" pitchFamily="34" charset="0"/>
              </a:defRPr>
            </a:lvl1pPr>
          </a:lstStyle>
          <a:p>
            <a:r>
              <a:rPr lang="en-US" dirty="0"/>
              <a:t>Presentation Title</a:t>
            </a:r>
          </a:p>
        </p:txBody>
      </p:sp>
      <p:sp>
        <p:nvSpPr>
          <p:cNvPr id="3" name="Subtitle 2"/>
          <p:cNvSpPr>
            <a:spLocks noGrp="1"/>
          </p:cNvSpPr>
          <p:nvPr>
            <p:ph type="subTitle" idx="1" hasCustomPrompt="1"/>
          </p:nvPr>
        </p:nvSpPr>
        <p:spPr>
          <a:xfrm>
            <a:off x="5310130" y="5266951"/>
            <a:ext cx="6043670" cy="729343"/>
          </a:xfrm>
        </p:spPr>
        <p:txBody>
          <a:bodyPr>
            <a:normAutofit/>
          </a:bodyPr>
          <a:lstStyle>
            <a:lvl1pPr marL="0" indent="0" algn="l">
              <a:buNone/>
              <a:defRPr sz="3200">
                <a:solidFill>
                  <a:schemeClr val="tx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Subtitle/Date</a:t>
            </a:r>
          </a:p>
        </p:txBody>
      </p:sp>
      <p:pic>
        <p:nvPicPr>
          <p:cNvPr id="5" name="Picture 4" descr="Logo&#10;&#10;AI-generated content may be incorrect.">
            <a:extLst>
              <a:ext uri="{FF2B5EF4-FFF2-40B4-BE49-F238E27FC236}">
                <a16:creationId xmlns:a16="http://schemas.microsoft.com/office/drawing/2014/main" id="{7CF2982A-4C4C-460B-8595-BC96DBCBEB6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68281" y="3787772"/>
            <a:ext cx="1891883" cy="987552"/>
          </a:xfrm>
          <a:prstGeom prst="rect">
            <a:avLst/>
          </a:prstGeom>
        </p:spPr>
      </p:pic>
    </p:spTree>
    <p:extLst>
      <p:ext uri="{BB962C8B-B14F-4D97-AF65-F5344CB8AC3E}">
        <p14:creationId xmlns:p14="http://schemas.microsoft.com/office/powerpoint/2010/main" val="2823691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Add “Agenda” Title</a:t>
            </a:r>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p:txBody>
          <a:bodyPr/>
          <a:lstStyle>
            <a:lvl1pPr>
              <a:defRPr baseline="0"/>
            </a:lvl1pPr>
          </a:lstStyle>
          <a:p>
            <a:pPr lvl="0"/>
            <a:r>
              <a:rPr lang="en-US" dirty="0"/>
              <a:t>[Item, moderator/speaker, # minutes, etc.]</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Veterans’ Employment and Training Service</a:t>
            </a:r>
            <a:endParaRPr lang="en-US" dirty="0"/>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3671413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descr="Decorative"/>
          <p:cNvSpPr/>
          <p:nvPr userDrawn="1"/>
        </p:nvSpPr>
        <p:spPr>
          <a:xfrm>
            <a:off x="0" y="0"/>
            <a:ext cx="12192000" cy="4562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1850" y="1709738"/>
            <a:ext cx="10515600" cy="2852737"/>
          </a:xfrm>
        </p:spPr>
        <p:txBody>
          <a:bodyPr anchor="b"/>
          <a:lstStyle>
            <a:lvl1pPr>
              <a:defRPr sz="6000">
                <a:solidFill>
                  <a:schemeClr val="bg1"/>
                </a:solidFill>
              </a:defRPr>
            </a:lvl1pPr>
          </a:lstStyle>
          <a:p>
            <a:r>
              <a:rPr lang="en-US" dirty="0"/>
              <a:t>Section Heading</a:t>
            </a:r>
          </a:p>
        </p:txBody>
      </p:sp>
      <p:cxnSp>
        <p:nvCxnSpPr>
          <p:cNvPr id="6" name="Straight Connector 5" descr="Decorative"/>
          <p:cNvCxnSpPr/>
          <p:nvPr userDrawn="1"/>
        </p:nvCxnSpPr>
        <p:spPr>
          <a:xfrm flipH="1">
            <a:off x="0" y="4679950"/>
            <a:ext cx="12192000" cy="0"/>
          </a:xfrm>
          <a:prstGeom prst="line">
            <a:avLst/>
          </a:prstGeom>
          <a:ln w="38100">
            <a:solidFill>
              <a:schemeClr val="accent5">
                <a:lumMod val="50000"/>
              </a:schemeClr>
            </a:solidFill>
          </a:ln>
        </p:spPr>
        <p:style>
          <a:lnRef idx="3">
            <a:schemeClr val="accent5"/>
          </a:lnRef>
          <a:fillRef idx="0">
            <a:schemeClr val="accent5"/>
          </a:fillRef>
          <a:effectRef idx="2">
            <a:schemeClr val="accent5"/>
          </a:effectRef>
          <a:fontRef idx="minor">
            <a:schemeClr val="tx1"/>
          </a:fontRef>
        </p:style>
      </p:cxnSp>
      <p:sp>
        <p:nvSpPr>
          <p:cNvPr id="3" name="Text Placeholder 2"/>
          <p:cNvSpPr>
            <a:spLocks noGrp="1"/>
          </p:cNvSpPr>
          <p:nvPr>
            <p:ph type="body" idx="1" hasCustomPrompt="1"/>
          </p:nvPr>
        </p:nvSpPr>
        <p:spPr>
          <a:xfrm>
            <a:off x="831850" y="4792663"/>
            <a:ext cx="10515600" cy="1296987"/>
          </a:xfrm>
        </p:spPr>
        <p:txBody>
          <a:bodyPr/>
          <a:lstStyle>
            <a:lvl1pPr marL="0" indent="0">
              <a:buNone/>
              <a:defRPr sz="2400" baseline="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or delete if not needed.</a:t>
            </a:r>
          </a:p>
        </p:txBody>
      </p:sp>
      <p:pic>
        <p:nvPicPr>
          <p:cNvPr id="8" name="Picture 7" descr="Logo&#10;&#10;AI-generated content may be incorrect.">
            <a:extLst>
              <a:ext uri="{FF2B5EF4-FFF2-40B4-BE49-F238E27FC236}">
                <a16:creationId xmlns:a16="http://schemas.microsoft.com/office/drawing/2014/main" id="{83F27E2A-CE55-F93D-9993-E0E9E444C0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25443" y="461723"/>
            <a:ext cx="1518891" cy="792852"/>
          </a:xfrm>
          <a:prstGeom prst="rect">
            <a:avLst/>
          </a:prstGeom>
        </p:spPr>
      </p:pic>
    </p:spTree>
    <p:extLst>
      <p:ext uri="{BB962C8B-B14F-4D97-AF65-F5344CB8AC3E}">
        <p14:creationId xmlns:p14="http://schemas.microsoft.com/office/powerpoint/2010/main" val="665508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7886"/>
            <a:ext cx="9677400" cy="1325563"/>
          </a:xfrm>
        </p:spPr>
        <p:txBody>
          <a:bodyPr/>
          <a:lstStyle/>
          <a:p>
            <a:r>
              <a:rPr lang="en-US"/>
              <a:t>Click to edit Master title style</a:t>
            </a:r>
            <a:endParaRPr lang="en-US" dirty="0"/>
          </a:p>
        </p:txBody>
      </p:sp>
      <p:cxnSp>
        <p:nvCxnSpPr>
          <p:cNvPr id="8" name="Straight Connector 7" descr="Decorative"/>
          <p:cNvCxnSpPr/>
          <p:nvPr userDrawn="1"/>
        </p:nvCxnSpPr>
        <p:spPr>
          <a:xfrm>
            <a:off x="838200" y="1539461"/>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38200" y="1828386"/>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a:t>Veterans’ Employment and Training Service</a:t>
            </a:r>
            <a:endParaRPr lang="en-US" dirty="0"/>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1871113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316693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529949"/>
            <a:ext cx="9695690" cy="995915"/>
          </a:xfrm>
        </p:spPr>
        <p:txBody>
          <a:bodyPr/>
          <a:lstStyle/>
          <a:p>
            <a:r>
              <a:rPr lang="en-US"/>
              <a:t>Click to edit Master title style</a:t>
            </a:r>
            <a:endParaRPr lang="en-US" dirty="0"/>
          </a:p>
        </p:txBody>
      </p:sp>
      <p:sp>
        <p:nvSpPr>
          <p:cNvPr id="3" name="Text Placeholder 2"/>
          <p:cNvSpPr>
            <a:spLocks noGrp="1"/>
          </p:cNvSpPr>
          <p:nvPr>
            <p:ph type="body" idx="1" hasCustomPrompt="1"/>
          </p:nvPr>
        </p:nvSpPr>
        <p:spPr>
          <a:xfrm>
            <a:off x="839788" y="1611590"/>
            <a:ext cx="5157787" cy="823912"/>
          </a:xfrm>
          <a:solidFill>
            <a:schemeClr val="tx2"/>
          </a:solidFill>
        </p:spPr>
        <p:txBody>
          <a:bodyPr anchor="ctr">
            <a:normAutofit/>
          </a:bodyPr>
          <a:lstStyle>
            <a:lvl1pPr marL="0" indent="0">
              <a:buNone/>
              <a:defRPr sz="2600" b="1"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3"/>
          <p:cNvSpPr>
            <a:spLocks noGrp="1"/>
          </p:cNvSpPr>
          <p:nvPr>
            <p:ph sz="half" idx="2"/>
          </p:nvPr>
        </p:nvSpPr>
        <p:spPr>
          <a:xfrm>
            <a:off x="839788" y="2519119"/>
            <a:ext cx="5157787" cy="3712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172200" y="1611590"/>
            <a:ext cx="5183188" cy="823912"/>
          </a:xfrm>
          <a:solidFill>
            <a:schemeClr val="tx2"/>
          </a:solidFill>
        </p:spPr>
        <p:txBody>
          <a:bodyPr anchor="ctr">
            <a:normAutofit/>
          </a:bodyPr>
          <a:lstStyle>
            <a:lvl1pPr marL="0" indent="0">
              <a:buNone/>
              <a:defRPr sz="2600" b="1"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5"/>
          <p:cNvSpPr>
            <a:spLocks noGrp="1"/>
          </p:cNvSpPr>
          <p:nvPr>
            <p:ph sz="quarter" idx="4"/>
          </p:nvPr>
        </p:nvSpPr>
        <p:spPr>
          <a:xfrm>
            <a:off x="6172200" y="2519119"/>
            <a:ext cx="5183188" cy="3712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a:t>Veterans’ Employment and Training Service</a:t>
            </a:r>
          </a:p>
        </p:txBody>
      </p:sp>
      <p:sp>
        <p:nvSpPr>
          <p:cNvPr id="9" name="Slide Number Placeholder 8"/>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193635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cxnSp>
        <p:nvCxnSpPr>
          <p:cNvPr id="6" name="Straight Connector 5"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2965435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Veterans’ Employment and Training Service</a:t>
            </a:r>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1579608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5" name="Rectangle 4" descr="Decorative"/>
          <p:cNvSpPr/>
          <p:nvPr userDrawn="1"/>
        </p:nvSpPr>
        <p:spPr>
          <a:xfrm>
            <a:off x="10388906" y="-1"/>
            <a:ext cx="1803094" cy="1002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p:cNvSpPr>
            <a:spLocks noGrp="1"/>
          </p:cNvSpPr>
          <p:nvPr>
            <p:ph type="ftr" sz="quarter" idx="11"/>
          </p:nvPr>
        </p:nvSpPr>
        <p:spPr/>
        <p:txBody>
          <a:bodyPr/>
          <a:lstStyle/>
          <a:p>
            <a:r>
              <a:rPr lang="en-US" dirty="0"/>
              <a:t>Veterans’ Employment and Training Service</a:t>
            </a:r>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748286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3">
    <p:spTree>
      <p:nvGrpSpPr>
        <p:cNvPr id="1" name=""/>
        <p:cNvGrpSpPr/>
        <p:nvPr/>
      </p:nvGrpSpPr>
      <p:grpSpPr>
        <a:xfrm>
          <a:off x="0" y="0"/>
          <a:ext cx="0" cy="0"/>
          <a:chOff x="0" y="0"/>
          <a:chExt cx="0" cy="0"/>
        </a:xfrm>
      </p:grpSpPr>
      <p:sp>
        <p:nvSpPr>
          <p:cNvPr id="5" name="Rectangle 4" descr="Decorative"/>
          <p:cNvSpPr/>
          <p:nvPr userDrawn="1"/>
        </p:nvSpPr>
        <p:spPr>
          <a:xfrm>
            <a:off x="10388906" y="-1"/>
            <a:ext cx="1803094" cy="1002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2787158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Speak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739"/>
            <a:ext cx="9677400" cy="1325563"/>
          </a:xfrm>
        </p:spPr>
        <p:txBody>
          <a:bodyPr>
            <a:normAutofit/>
          </a:bodyPr>
          <a:lstStyle>
            <a:lvl1pPr>
              <a:defRPr sz="4000" baseline="0"/>
            </a:lvl1pPr>
          </a:lstStyle>
          <a:p>
            <a:r>
              <a:rPr lang="en-US" dirty="0"/>
              <a:t>Enter Title for Speaker/Moderator Slide</a:t>
            </a:r>
          </a:p>
        </p:txBody>
      </p:sp>
      <p:cxnSp>
        <p:nvCxnSpPr>
          <p:cNvPr id="6" name="Straight Connector 5" descr="Decorative"/>
          <p:cNvCxnSpPr/>
          <p:nvPr userDrawn="1"/>
        </p:nvCxnSpPr>
        <p:spPr>
          <a:xfrm>
            <a:off x="838200" y="1166836"/>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2298611"/>
            <a:ext cx="2284400" cy="2284400"/>
          </a:xfrm>
          <a:prstGeom prst="ellipse">
            <a:avLst/>
          </a:prstGeom>
          <a:solidFill>
            <a:srgbClr val="F3F4F4"/>
          </a:solidFill>
          <a:ln w="76200">
            <a:solidFill>
              <a:schemeClr val="tx2"/>
            </a:solidFill>
          </a:ln>
          <a:effectLst/>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3906424" y="2339916"/>
            <a:ext cx="7447376" cy="2201789"/>
          </a:xfrm>
        </p:spPr>
        <p:txBody>
          <a:bodyPr>
            <a:noAutofit/>
          </a:bodyPr>
          <a:lstStyle>
            <a:lvl1pPr marL="0" indent="0">
              <a:lnSpc>
                <a:spcPct val="100000"/>
              </a:lnSpc>
              <a:buNone/>
              <a:defRPr sz="3600" b="1" baseline="0">
                <a:solidFill>
                  <a:schemeClr val="tx2"/>
                </a:solidFill>
                <a:latin typeface="Franklin Gothic Medium" panose="020B0603020102020204" pitchFamily="34" charset="0"/>
              </a:defRPr>
            </a:lvl1pPr>
            <a:lvl2pPr marL="411480" indent="0">
              <a:lnSpc>
                <a:spcPct val="100000"/>
              </a:lnSpc>
              <a:spcAft>
                <a:spcPts val="300"/>
              </a:spcAft>
              <a:buNone/>
              <a:defRPr sz="2400" i="1"/>
            </a:lvl2pPr>
            <a:lvl3pPr marL="411480" indent="0">
              <a:lnSpc>
                <a:spcPct val="100000"/>
              </a:lnSpc>
              <a:spcBef>
                <a:spcPts val="300"/>
              </a:spcBef>
              <a:buNone/>
              <a:defRPr sz="24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742165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Speak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739"/>
            <a:ext cx="9677400" cy="1325563"/>
          </a:xfrm>
        </p:spPr>
        <p:txBody>
          <a:bodyPr>
            <a:normAutofit/>
          </a:bodyPr>
          <a:lstStyle>
            <a:lvl1pPr>
              <a:defRPr sz="4000" baseline="0"/>
            </a:lvl1pPr>
          </a:lstStyle>
          <a:p>
            <a:r>
              <a:rPr lang="en-US" dirty="0"/>
              <a:t>Enter Title for Speakers/Moderators Slide</a:t>
            </a:r>
          </a:p>
        </p:txBody>
      </p:sp>
      <p:cxnSp>
        <p:nvCxnSpPr>
          <p:cNvPr id="6" name="Straight Connector 5" descr="Decorative"/>
          <p:cNvCxnSpPr/>
          <p:nvPr userDrawn="1"/>
        </p:nvCxnSpPr>
        <p:spPr>
          <a:xfrm>
            <a:off x="838200" y="1166836"/>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1561600"/>
            <a:ext cx="2070100" cy="2070100"/>
          </a:xfrm>
          <a:prstGeom prst="ellipse">
            <a:avLst/>
          </a:prstGeom>
          <a:solidFill>
            <a:srgbClr val="F3F4F4"/>
          </a:solidFill>
          <a:ln w="57150">
            <a:solidFill>
              <a:schemeClr val="tx2"/>
            </a:solidFill>
          </a:ln>
          <a:effectLst/>
        </p:spPr>
        <p:txBody>
          <a:bodyPr>
            <a:norm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8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3906424" y="1477370"/>
            <a:ext cx="7447376" cy="2243094"/>
          </a:xfrm>
        </p:spPr>
        <p:txBody>
          <a:bodyPr anchor="ctr">
            <a:noAutofit/>
          </a:bodyPr>
          <a:lstStyle>
            <a:lvl1pPr marL="0" indent="0">
              <a:lnSpc>
                <a:spcPct val="100000"/>
              </a:lnSpc>
              <a:buNone/>
              <a:defRPr sz="3200" b="1" baseline="0">
                <a:solidFill>
                  <a:schemeClr val="tx2"/>
                </a:solidFill>
                <a:latin typeface="Franklin Gothic Medium" panose="020B0603020102020204" pitchFamily="34" charset="0"/>
              </a:defRPr>
            </a:lvl1pPr>
            <a:lvl2pPr marL="411480" indent="0">
              <a:lnSpc>
                <a:spcPct val="100000"/>
              </a:lnSpc>
              <a:spcAft>
                <a:spcPts val="300"/>
              </a:spcAft>
              <a:buNone/>
              <a:defRPr sz="2200" i="1"/>
            </a:lvl2pPr>
            <a:lvl3pPr marL="411480" indent="0">
              <a:lnSpc>
                <a:spcPct val="100000"/>
              </a:lnSpc>
              <a:spcBef>
                <a:spcPts val="300"/>
              </a:spcBef>
              <a:buNone/>
              <a:defRPr sz="22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9" name="Person Photo 2"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4" hasCustomPrompt="1"/>
          </p:nvPr>
        </p:nvSpPr>
        <p:spPr>
          <a:xfrm>
            <a:off x="838200" y="3970049"/>
            <a:ext cx="2070100" cy="2070100"/>
          </a:xfrm>
          <a:prstGeom prst="ellipse">
            <a:avLst/>
          </a:prstGeom>
          <a:solidFill>
            <a:srgbClr val="F3F4F4"/>
          </a:solidFill>
          <a:ln w="57150">
            <a:solidFill>
              <a:schemeClr val="tx2"/>
            </a:solidFill>
          </a:ln>
          <a:effectLst/>
        </p:spPr>
        <p:txBody>
          <a:bodyPr>
            <a:norm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8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2">
            <a:extLst>
              <a:ext uri="{FF2B5EF4-FFF2-40B4-BE49-F238E27FC236}">
                <a16:creationId xmlns:a16="http://schemas.microsoft.com/office/drawing/2014/main" id="{134CD3E4-027C-4B7D-A65C-7DBA57E90025}"/>
              </a:ext>
            </a:extLst>
          </p:cNvPr>
          <p:cNvSpPr>
            <a:spLocks noGrp="1"/>
          </p:cNvSpPr>
          <p:nvPr>
            <p:ph sz="half" idx="15" hasCustomPrompt="1"/>
          </p:nvPr>
        </p:nvSpPr>
        <p:spPr>
          <a:xfrm>
            <a:off x="3906424" y="3883552"/>
            <a:ext cx="7447376" cy="2243094"/>
          </a:xfrm>
        </p:spPr>
        <p:txBody>
          <a:bodyPr anchor="ctr">
            <a:noAutofit/>
          </a:bodyPr>
          <a:lstStyle>
            <a:lvl1pPr marL="0" indent="0">
              <a:lnSpc>
                <a:spcPct val="100000"/>
              </a:lnSpc>
              <a:buNone/>
              <a:defRPr sz="3200" b="1" baseline="0">
                <a:solidFill>
                  <a:schemeClr val="tx2"/>
                </a:solidFill>
                <a:latin typeface="Franklin Gothic Medium" panose="020B0603020102020204" pitchFamily="34" charset="0"/>
              </a:defRPr>
            </a:lvl1pPr>
            <a:lvl2pPr marL="411480" indent="0">
              <a:lnSpc>
                <a:spcPct val="100000"/>
              </a:lnSpc>
              <a:spcAft>
                <a:spcPts val="300"/>
              </a:spcAft>
              <a:buNone/>
              <a:defRPr sz="2200" i="1"/>
            </a:lvl2pPr>
            <a:lvl3pPr marL="411480" indent="0">
              <a:lnSpc>
                <a:spcPct val="100000"/>
              </a:lnSpc>
              <a:spcBef>
                <a:spcPts val="300"/>
              </a:spcBef>
              <a:buNone/>
              <a:defRPr sz="22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dirty="0" err="1"/>
              <a:t>FirstName</a:t>
            </a:r>
            <a:r>
              <a:rPr lang="en-US" dirty="0"/>
              <a:t>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884981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Speak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578"/>
            <a:ext cx="9677400" cy="905377"/>
          </a:xfrm>
        </p:spPr>
        <p:txBody>
          <a:bodyPr>
            <a:normAutofit/>
          </a:bodyPr>
          <a:lstStyle>
            <a:lvl1pPr>
              <a:defRPr sz="3600" baseline="0"/>
            </a:lvl1pPr>
          </a:lstStyle>
          <a:p>
            <a:r>
              <a:rPr lang="en-US" dirty="0"/>
              <a:t>Enter Title for Speakers/Moderators Slide</a:t>
            </a:r>
          </a:p>
        </p:txBody>
      </p:sp>
      <p:cxnSp>
        <p:nvCxnSpPr>
          <p:cNvPr id="6" name="Straight Connector 5" descr="Decorative"/>
          <p:cNvCxnSpPr/>
          <p:nvPr userDrawn="1"/>
        </p:nvCxnSpPr>
        <p:spPr>
          <a:xfrm>
            <a:off x="838200" y="975304"/>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1336530"/>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2814224" y="1325746"/>
            <a:ext cx="792905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 Phone</a:t>
            </a:r>
          </a:p>
        </p:txBody>
      </p:sp>
      <p:sp>
        <p:nvSpPr>
          <p:cNvPr id="9" name="Person Photo 2"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4" hasCustomPrompt="1"/>
          </p:nvPr>
        </p:nvSpPr>
        <p:spPr>
          <a:xfrm>
            <a:off x="1832684" y="3139360"/>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3" name="Person Info 2">
            <a:extLst>
              <a:ext uri="{FF2B5EF4-FFF2-40B4-BE49-F238E27FC236}">
                <a16:creationId xmlns:a16="http://schemas.microsoft.com/office/drawing/2014/main" id="{134CD3E4-027C-4B7D-A65C-7DBA57E90025}"/>
              </a:ext>
            </a:extLst>
          </p:cNvPr>
          <p:cNvSpPr>
            <a:spLocks noGrp="1"/>
          </p:cNvSpPr>
          <p:nvPr>
            <p:ph sz="half" idx="17" hasCustomPrompt="1"/>
          </p:nvPr>
        </p:nvSpPr>
        <p:spPr>
          <a:xfrm>
            <a:off x="3802614" y="3131592"/>
            <a:ext cx="694066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baseline="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 Phone</a:t>
            </a:r>
          </a:p>
        </p:txBody>
      </p:sp>
      <p:sp>
        <p:nvSpPr>
          <p:cNvPr id="11" name="Person Photo 3"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6" hasCustomPrompt="1"/>
          </p:nvPr>
        </p:nvSpPr>
        <p:spPr>
          <a:xfrm>
            <a:off x="2821074" y="4957712"/>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4" name="Person Info 3">
            <a:extLst>
              <a:ext uri="{FF2B5EF4-FFF2-40B4-BE49-F238E27FC236}">
                <a16:creationId xmlns:a16="http://schemas.microsoft.com/office/drawing/2014/main" id="{134CD3E4-027C-4B7D-A65C-7DBA57E90025}"/>
              </a:ext>
            </a:extLst>
          </p:cNvPr>
          <p:cNvSpPr>
            <a:spLocks noGrp="1"/>
          </p:cNvSpPr>
          <p:nvPr>
            <p:ph sz="half" idx="18" hasCustomPrompt="1"/>
          </p:nvPr>
        </p:nvSpPr>
        <p:spPr>
          <a:xfrm>
            <a:off x="4791004" y="4934588"/>
            <a:ext cx="595227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 Phone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460146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181726"/>
            <a:ext cx="3932237" cy="3687262"/>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2622808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2186686"/>
            <a:ext cx="3932237" cy="3682302"/>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1106905"/>
            <a:ext cx="6172200" cy="4562375"/>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9" name="Text Placeholder 7">
            <a:extLst>
              <a:ext uri="{FF2B5EF4-FFF2-40B4-BE49-F238E27FC236}">
                <a16:creationId xmlns:a16="http://schemas.microsoft.com/office/drawing/2014/main" id="{9D91346B-1FC0-4A63-BE4B-4B2D487B4B3F}"/>
              </a:ext>
            </a:extLst>
          </p:cNvPr>
          <p:cNvSpPr>
            <a:spLocks noGrp="1"/>
          </p:cNvSpPr>
          <p:nvPr>
            <p:ph type="body" sz="quarter" idx="14" hasCustomPrompt="1"/>
          </p:nvPr>
        </p:nvSpPr>
        <p:spPr>
          <a:xfrm>
            <a:off x="5183188" y="5811838"/>
            <a:ext cx="6170612" cy="415226"/>
          </a:xfrm>
        </p:spPr>
        <p:txBody>
          <a:bodyPr/>
          <a:lstStyle>
            <a:lvl1pPr marL="0" indent="0" algn="l">
              <a:buClr>
                <a:schemeClr val="accent5">
                  <a:lumMod val="50000"/>
                </a:schemeClr>
              </a:buClr>
              <a:buSzPct val="150000"/>
              <a:buFont typeface="Webdings" panose="05030102010509060703" pitchFamily="18" charset="2"/>
              <a:buChar char=""/>
              <a:defRPr sz="1300" i="1">
                <a:solidFill>
                  <a:schemeClr val="tx1"/>
                </a:solidFill>
              </a:defRPr>
            </a:lvl1pPr>
          </a:lstStyle>
          <a:p>
            <a:pPr lvl="0"/>
            <a:r>
              <a:rPr lang="en-US" dirty="0"/>
              <a:t>Add image citation here; otherwise delete block.</a:t>
            </a:r>
          </a:p>
        </p:txBody>
      </p:sp>
      <p:sp>
        <p:nvSpPr>
          <p:cNvPr id="6" name="Footer Placeholder 5"/>
          <p:cNvSpPr>
            <a:spLocks noGrp="1"/>
          </p:cNvSpPr>
          <p:nvPr>
            <p:ph type="ftr" sz="quarter" idx="11"/>
          </p:nvPr>
        </p:nvSpPr>
        <p:spPr/>
        <p:txBody>
          <a:bodyPr/>
          <a:lstStyle/>
          <a:p>
            <a:r>
              <a:rPr lang="en-US"/>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1652511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38200" y="1825625"/>
            <a:ext cx="5578642" cy="421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6603999" y="1824760"/>
            <a:ext cx="4196217" cy="1270773"/>
          </a:xfrm>
          <a:solidFill>
            <a:schemeClr val="tx2"/>
          </a:solidFill>
          <a:ln>
            <a:noFill/>
          </a:ln>
        </p:spPr>
        <p:style>
          <a:lnRef idx="1">
            <a:schemeClr val="accent3"/>
          </a:lnRef>
          <a:fillRef idx="3">
            <a:schemeClr val="accent3"/>
          </a:fillRef>
          <a:effectRef idx="2">
            <a:schemeClr val="accent3"/>
          </a:effectRef>
          <a:fontRef idx="minor">
            <a:schemeClr val="lt1"/>
          </a:fontRef>
        </p:style>
        <p:txBody>
          <a:bodyPr lIns="182880" tIns="182880" rIns="182880" bIns="182880" anchor="ctr">
            <a:normAutofit/>
          </a:bodyPr>
          <a:lstStyle>
            <a:lvl1pPr marL="0" indent="0" algn="ctr">
              <a:lnSpc>
                <a:spcPct val="108000"/>
              </a:lnSpc>
              <a:buNone/>
              <a:defRPr sz="2400" b="1" i="0">
                <a:solidFill>
                  <a:schemeClr val="bg1"/>
                </a:solidFill>
                <a:latin typeface="Franklin Gothic Book" panose="020B05030201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caption/subtitle</a:t>
            </a:r>
          </a:p>
        </p:txBody>
      </p:sp>
      <p:sp>
        <p:nvSpPr>
          <p:cNvPr id="9"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6603999" y="3203619"/>
            <a:ext cx="4196217" cy="2837543"/>
          </a:xfrm>
          <a:prstGeom prst="roundRect">
            <a:avLst>
              <a:gd name="adj" fmla="val 7460"/>
            </a:avLst>
          </a:prstGeom>
          <a:ln w="50800" cmpd="thickThin">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marR="0" indent="0" algn="l"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latin typeface="Franklin Gothic Book" panose="020B05030201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10" name="Text Placeholder 7">
            <a:extLst>
              <a:ext uri="{FF2B5EF4-FFF2-40B4-BE49-F238E27FC236}">
                <a16:creationId xmlns:a16="http://schemas.microsoft.com/office/drawing/2014/main" id="{5E47EF34-60FA-4FBD-8D67-E0511F85FD8F}"/>
              </a:ext>
            </a:extLst>
          </p:cNvPr>
          <p:cNvSpPr>
            <a:spLocks noGrp="1"/>
          </p:cNvSpPr>
          <p:nvPr>
            <p:ph type="body" sz="quarter" idx="14" hasCustomPrompt="1"/>
          </p:nvPr>
        </p:nvSpPr>
        <p:spPr>
          <a:xfrm>
            <a:off x="6604000" y="6084552"/>
            <a:ext cx="4195763" cy="365125"/>
          </a:xfrm>
        </p:spPr>
        <p:txBody>
          <a:bodyPr/>
          <a:lstStyle>
            <a:lvl1pPr marL="63500" indent="-17463" algn="l">
              <a:buClr>
                <a:schemeClr val="accent5">
                  <a:lumMod val="50000"/>
                </a:schemeClr>
              </a:buClr>
              <a:buSzPct val="150000"/>
              <a:buFont typeface="Webdings" panose="05030102010509060703" pitchFamily="18" charset="2"/>
              <a:buChar char=""/>
              <a:defRPr sz="1300" i="1">
                <a:solidFill>
                  <a:schemeClr val="tx1"/>
                </a:solidFill>
              </a:defRPr>
            </a:lvl1pPr>
          </a:lstStyle>
          <a:p>
            <a:pPr lvl="0"/>
            <a:r>
              <a:rPr lang="en-US" dirty="0"/>
              <a:t>Add image citation here; otherwise, delete block.</a:t>
            </a:r>
          </a:p>
        </p:txBody>
      </p:sp>
      <p:sp>
        <p:nvSpPr>
          <p:cNvPr id="5" name="Footer Placeholder 4"/>
          <p:cNvSpPr>
            <a:spLocks noGrp="1"/>
          </p:cNvSpPr>
          <p:nvPr>
            <p:ph type="ftr" sz="quarter" idx="11"/>
          </p:nvPr>
        </p:nvSpPr>
        <p:spPr/>
        <p:txBody>
          <a:bodyPr/>
          <a:lstStyle/>
          <a:p>
            <a:r>
              <a:rPr lang="en-US" dirty="0"/>
              <a:t>Veterans’ Employment and Training Service</a:t>
            </a:r>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20871564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cussion">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5"/>
            <a:ext cx="9680894" cy="1325563"/>
          </a:xfrm>
        </p:spPr>
        <p:txBody>
          <a:bodyPr/>
          <a:lstStyle>
            <a:lvl1pPr>
              <a:defRPr>
                <a:solidFill>
                  <a:schemeClr val="bg1"/>
                </a:solidFill>
              </a:defRPr>
            </a:lvl1pPr>
          </a:lstStyle>
          <a:p>
            <a:r>
              <a:rPr lang="en-US" dirty="0"/>
              <a:t>Add Discussion Title</a:t>
            </a:r>
          </a:p>
        </p:txBody>
      </p:sp>
      <p:cxnSp>
        <p:nvCxnSpPr>
          <p:cNvPr id="6" name="Straight Connector 5" descr="Decorative"/>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Discussion Topic">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2438400" y="2055811"/>
            <a:ext cx="8753627" cy="3857105"/>
          </a:xfrm>
        </p:spPr>
        <p:txBody>
          <a:bodyPr anchor="ctr">
            <a:normAutofit/>
          </a:bodyPr>
          <a:lstStyle>
            <a:lvl1pPr marL="0" indent="0" algn="l">
              <a:lnSpc>
                <a:spcPct val="100000"/>
              </a:lnSpc>
              <a:buNone/>
              <a:defRPr sz="3600" b="0">
                <a:solidFill>
                  <a:schemeClr val="bg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discussion topic content</a:t>
            </a:r>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pic>
        <p:nvPicPr>
          <p:cNvPr id="10" name="Picture 9" descr="Logo&#10;&#10;AI-generated content may be incorrect.">
            <a:extLst>
              <a:ext uri="{FF2B5EF4-FFF2-40B4-BE49-F238E27FC236}">
                <a16:creationId xmlns:a16="http://schemas.microsoft.com/office/drawing/2014/main" id="{13CB88A9-3390-9DDC-550C-F57CF56FBD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61137" y="136525"/>
            <a:ext cx="1231619" cy="642898"/>
          </a:xfrm>
          <a:prstGeom prst="rect">
            <a:avLst/>
          </a:prstGeom>
        </p:spPr>
      </p:pic>
    </p:spTree>
    <p:extLst>
      <p:ext uri="{BB962C8B-B14F-4D97-AF65-F5344CB8AC3E}">
        <p14:creationId xmlns:p14="http://schemas.microsoft.com/office/powerpoint/2010/main" val="1055020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5"/>
            <a:ext cx="9680894" cy="1325563"/>
          </a:xfrm>
        </p:spPr>
        <p:txBody>
          <a:bodyPr/>
          <a:lstStyle>
            <a:lvl1pPr>
              <a:defRPr baseline="0">
                <a:solidFill>
                  <a:schemeClr val="bg1"/>
                </a:solidFill>
              </a:defRPr>
            </a:lvl1pPr>
          </a:lstStyle>
          <a:p>
            <a:r>
              <a:rPr lang="en-US" dirty="0"/>
              <a:t>Add Polling Question Title</a:t>
            </a:r>
          </a:p>
        </p:txBody>
      </p:sp>
      <p:cxnSp>
        <p:nvCxnSpPr>
          <p:cNvPr id="6" name="Straight Connector 5"/>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oll Question">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2000250" y="2187707"/>
            <a:ext cx="9191777" cy="1054252"/>
          </a:xfrm>
        </p:spPr>
        <p:txBody>
          <a:bodyPr anchor="ctr">
            <a:normAutofit/>
          </a:bodyPr>
          <a:lstStyle>
            <a:lvl1pPr marL="0" indent="0" algn="l">
              <a:lnSpc>
                <a:spcPct val="100000"/>
              </a:lnSpc>
              <a:buNone/>
              <a:defRPr sz="2800" b="0">
                <a:solidFill>
                  <a:schemeClr val="bg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poll question</a:t>
            </a:r>
          </a:p>
        </p:txBody>
      </p:sp>
      <p:sp>
        <p:nvSpPr>
          <p:cNvPr id="10" name="Text Placeholder 3">
            <a:extLst>
              <a:ext uri="{FF2B5EF4-FFF2-40B4-BE49-F238E27FC236}">
                <a16:creationId xmlns:a16="http://schemas.microsoft.com/office/drawing/2014/main" id="{73416667-CA2D-4DDC-AD50-735BBA133708}"/>
              </a:ext>
            </a:extLst>
          </p:cNvPr>
          <p:cNvSpPr>
            <a:spLocks noGrp="1"/>
          </p:cNvSpPr>
          <p:nvPr>
            <p:ph type="body" sz="quarter" idx="14"/>
          </p:nvPr>
        </p:nvSpPr>
        <p:spPr>
          <a:xfrm>
            <a:off x="2574122" y="3351821"/>
            <a:ext cx="8617754" cy="2914625"/>
          </a:xfrm>
        </p:spPr>
        <p:txBody>
          <a:bodyPr anchor="t"/>
          <a:lstStyle>
            <a:lvl1pPr marL="457200" indent="-457200">
              <a:spcBef>
                <a:spcPts val="1800"/>
              </a:spcBef>
              <a:buClr>
                <a:schemeClr val="tx1"/>
              </a:buClr>
              <a:buSzPct val="100000"/>
              <a:buFont typeface="+mj-lt"/>
              <a:buAutoNum type="arabicPeriod"/>
              <a:defRPr sz="2800"/>
            </a:lvl1pPr>
            <a:lvl2pPr marL="777240">
              <a:spcBef>
                <a:spcPts val="400"/>
              </a:spcBef>
              <a:defRPr sz="2400"/>
            </a:lvl2pPr>
            <a:lvl3pPr>
              <a:spcBef>
                <a:spcPts val="200"/>
              </a:spcBef>
              <a:defRPr sz="2000"/>
            </a:lvl3pPr>
            <a:lvl4pPr>
              <a:spcBef>
                <a:spcPts val="200"/>
              </a:spcBef>
              <a:defRPr sz="2000"/>
            </a:lvl4pPr>
            <a:lvl5pPr>
              <a:spcBef>
                <a:spcPts val="200"/>
              </a:spcBef>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pic>
        <p:nvPicPr>
          <p:cNvPr id="8" name="Picture 7" descr="Logo&#10;&#10;AI-generated content may be incorrect.">
            <a:extLst>
              <a:ext uri="{FF2B5EF4-FFF2-40B4-BE49-F238E27FC236}">
                <a16:creationId xmlns:a16="http://schemas.microsoft.com/office/drawing/2014/main" id="{71C5FD1C-EB29-6EF9-0A10-B616A8EF71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10890051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ries">
    <p:spTree>
      <p:nvGrpSpPr>
        <p:cNvPr id="1" name=""/>
        <p:cNvGrpSpPr/>
        <p:nvPr/>
      </p:nvGrpSpPr>
      <p:grpSpPr>
        <a:xfrm>
          <a:off x="0" y="0"/>
          <a:ext cx="0" cy="0"/>
          <a:chOff x="0" y="0"/>
          <a:chExt cx="0" cy="0"/>
        </a:xfrm>
      </p:grpSpPr>
      <p:sp>
        <p:nvSpPr>
          <p:cNvPr id="7" name="Rectangle 6" descr="Decorative"/>
          <p:cNvSpPr/>
          <p:nvPr userDrawn="1"/>
        </p:nvSpPr>
        <p:spPr>
          <a:xfrm>
            <a:off x="0" y="0"/>
            <a:ext cx="12192000" cy="11331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25400"/>
            <a:ext cx="9680894" cy="1104900"/>
          </a:xfrm>
        </p:spPr>
        <p:txBody>
          <a:bodyPr>
            <a:normAutofit/>
          </a:bodyPr>
          <a:lstStyle>
            <a:lvl1pPr>
              <a:defRPr sz="3600" b="0" i="1">
                <a:solidFill>
                  <a:schemeClr val="bg1"/>
                </a:solidFill>
              </a:defRPr>
            </a:lvl1pPr>
          </a:lstStyle>
          <a:p>
            <a:r>
              <a:rPr lang="en-US" dirty="0"/>
              <a:t>Click to Add Series/Set Title</a:t>
            </a:r>
          </a:p>
        </p:txBody>
      </p:sp>
      <p:sp>
        <p:nvSpPr>
          <p:cNvPr id="11" name="Title 1"/>
          <p:cNvSpPr txBox="1">
            <a:spLocks/>
          </p:cNvSpPr>
          <p:nvPr userDrawn="1"/>
        </p:nvSpPr>
        <p:spPr>
          <a:xfrm>
            <a:off x="838200" y="1136578"/>
            <a:ext cx="10515600" cy="1205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2"/>
                </a:solidFill>
                <a:latin typeface="Franklin Gothic Medium" panose="020B0603020102020204" pitchFamily="34" charset="0"/>
                <a:ea typeface="+mj-ea"/>
                <a:cs typeface="+mj-cs"/>
              </a:defRPr>
            </a:lvl1pPr>
          </a:lstStyle>
          <a:p>
            <a:r>
              <a:rPr lang="en-US" dirty="0"/>
              <a:t>Click to edit Master title style</a:t>
            </a:r>
          </a:p>
        </p:txBody>
      </p:sp>
      <p:cxnSp>
        <p:nvCxnSpPr>
          <p:cNvPr id="13" name="Straight Connector 12" descr="Decorative"/>
          <p:cNvCxnSpPr/>
          <p:nvPr userDrawn="1"/>
        </p:nvCxnSpPr>
        <p:spPr>
          <a:xfrm>
            <a:off x="838200" y="22479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Content Placeholder 2"/>
          <p:cNvSpPr>
            <a:spLocks noGrp="1"/>
          </p:cNvSpPr>
          <p:nvPr>
            <p:ph idx="1"/>
          </p:nvPr>
        </p:nvSpPr>
        <p:spPr>
          <a:xfrm>
            <a:off x="838200" y="2536825"/>
            <a:ext cx="10515600" cy="37257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pic>
        <p:nvPicPr>
          <p:cNvPr id="3" name="Picture 2" descr="Logo&#10;&#10;AI-generated content may be incorrect.">
            <a:extLst>
              <a:ext uri="{FF2B5EF4-FFF2-40B4-BE49-F238E27FC236}">
                <a16:creationId xmlns:a16="http://schemas.microsoft.com/office/drawing/2014/main" id="{115A737F-E78D-750E-52DD-BABE9BA877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40869516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5"/>
            <a:ext cx="9680894" cy="1325563"/>
          </a:xfrm>
        </p:spPr>
        <p:txBody>
          <a:bodyPr/>
          <a:lstStyle>
            <a:lvl1pPr>
              <a:defRPr>
                <a:solidFill>
                  <a:schemeClr val="bg1"/>
                </a:solidFill>
              </a:defRPr>
            </a:lvl1pPr>
          </a:lstStyle>
          <a:p>
            <a:r>
              <a:rPr lang="en-US" dirty="0"/>
              <a:t>Add “Resources” Title</a:t>
            </a:r>
          </a:p>
        </p:txBody>
      </p:sp>
      <p:cxnSp>
        <p:nvCxnSpPr>
          <p:cNvPr id="6" name="Straight Connector 5" descr="Decorative"/>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 hasCustomPrompt="1"/>
          </p:nvPr>
        </p:nvSpPr>
        <p:spPr>
          <a:xfrm>
            <a:off x="838200" y="2222205"/>
            <a:ext cx="5181600" cy="3954757"/>
          </a:xfrm>
        </p:spPr>
        <p:txBody>
          <a:bodyPr/>
          <a:lstStyle>
            <a:lvl1pPr>
              <a:defRPr/>
            </a:lvl1pPr>
          </a:lstStyle>
          <a:p>
            <a:pPr lvl="0"/>
            <a:r>
              <a:rPr lang="en-US" dirty="0"/>
              <a:t>Add resource title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p:cNvSpPr>
            <a:spLocks noGrp="1"/>
          </p:cNvSpPr>
          <p:nvPr>
            <p:ph sz="half" idx="2" hasCustomPrompt="1"/>
          </p:nvPr>
        </p:nvSpPr>
        <p:spPr>
          <a:xfrm>
            <a:off x="6172200" y="2222205"/>
            <a:ext cx="5181600" cy="3954757"/>
          </a:xfrm>
        </p:spPr>
        <p:txBody>
          <a:bodyPr/>
          <a:lstStyle>
            <a:lvl1pPr>
              <a:defRPr/>
            </a:lvl1pPr>
          </a:lstStyle>
          <a:p>
            <a:pPr lvl="0"/>
            <a:r>
              <a:rPr lang="en-US" dirty="0"/>
              <a:t>Add resource title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pic>
        <p:nvPicPr>
          <p:cNvPr id="3" name="Picture 2" descr="Logo&#10;&#10;AI-generated content may be incorrect.">
            <a:extLst>
              <a:ext uri="{FF2B5EF4-FFF2-40B4-BE49-F238E27FC236}">
                <a16:creationId xmlns:a16="http://schemas.microsoft.com/office/drawing/2014/main" id="{255687B7-9EC8-CFE5-AD9F-CBC8B4C9BA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32689613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10" name="Rectangle 9" descr="Decorative"/>
          <p:cNvSpPr/>
          <p:nvPr userDrawn="1"/>
        </p:nvSpPr>
        <p:spPr>
          <a:xfrm>
            <a:off x="1" y="-2"/>
            <a:ext cx="442698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
          <p:cNvSpPr>
            <a:spLocks noGrp="1"/>
          </p:cNvSpPr>
          <p:nvPr>
            <p:ph type="title" hasCustomPrompt="1"/>
          </p:nvPr>
        </p:nvSpPr>
        <p:spPr>
          <a:xfrm>
            <a:off x="1" y="0"/>
            <a:ext cx="4426981" cy="6857999"/>
          </a:xfrm>
        </p:spPr>
        <p:txBody>
          <a:bodyPr>
            <a:noAutofit/>
          </a:bodyPr>
          <a:lstStyle>
            <a:lvl1pPr algn="ctr">
              <a:defRPr sz="5400" baseline="0">
                <a:solidFill>
                  <a:schemeClr val="bg1"/>
                </a:solidFill>
              </a:defRPr>
            </a:lvl1pPr>
          </a:lstStyle>
          <a:p>
            <a:r>
              <a:rPr lang="en-US" dirty="0"/>
              <a:t>Enter Title for “Contact” Slide</a:t>
            </a: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13"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5070406" y="470907"/>
            <a:ext cx="5455827"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14" name="Person Info 2">
            <a:extLst>
              <a:ext uri="{FF2B5EF4-FFF2-40B4-BE49-F238E27FC236}">
                <a16:creationId xmlns:a16="http://schemas.microsoft.com/office/drawing/2014/main" id="{134CD3E4-027C-4B7D-A65C-7DBA57E90025}"/>
              </a:ext>
            </a:extLst>
          </p:cNvPr>
          <p:cNvSpPr>
            <a:spLocks noGrp="1"/>
          </p:cNvSpPr>
          <p:nvPr>
            <p:ph sz="half" idx="10" hasCustomPrompt="1"/>
          </p:nvPr>
        </p:nvSpPr>
        <p:spPr>
          <a:xfrm>
            <a:off x="5070406" y="2502100"/>
            <a:ext cx="6508569"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15" name="Person Info 3">
            <a:extLst>
              <a:ext uri="{FF2B5EF4-FFF2-40B4-BE49-F238E27FC236}">
                <a16:creationId xmlns:a16="http://schemas.microsoft.com/office/drawing/2014/main" id="{134CD3E4-027C-4B7D-A65C-7DBA57E90025}"/>
              </a:ext>
            </a:extLst>
          </p:cNvPr>
          <p:cNvSpPr>
            <a:spLocks noGrp="1"/>
          </p:cNvSpPr>
          <p:nvPr>
            <p:ph sz="half" idx="11" hasCustomPrompt="1"/>
          </p:nvPr>
        </p:nvSpPr>
        <p:spPr>
          <a:xfrm>
            <a:off x="5070406" y="4533293"/>
            <a:ext cx="6508569"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Tree>
    <p:extLst>
      <p:ext uri="{BB962C8B-B14F-4D97-AF65-F5344CB8AC3E}">
        <p14:creationId xmlns:p14="http://schemas.microsoft.com/office/powerpoint/2010/main" val="2375160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Questions">
    <p:spTree>
      <p:nvGrpSpPr>
        <p:cNvPr id="1" name=""/>
        <p:cNvGrpSpPr/>
        <p:nvPr/>
      </p:nvGrpSpPr>
      <p:grpSpPr>
        <a:xfrm>
          <a:off x="0" y="0"/>
          <a:ext cx="0" cy="0"/>
          <a:chOff x="0" y="0"/>
          <a:chExt cx="0" cy="0"/>
        </a:xfrm>
      </p:grpSpPr>
      <p:sp>
        <p:nvSpPr>
          <p:cNvPr id="10" name="Rectangle 9" descr="Decorative"/>
          <p:cNvSpPr/>
          <p:nvPr userDrawn="1"/>
        </p:nvSpPr>
        <p:spPr>
          <a:xfrm>
            <a:off x="1" y="-2"/>
            <a:ext cx="4426982"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descr="Decorative"/>
          <p:cNvSpPr txBox="1">
            <a:spLocks/>
          </p:cNvSpPr>
          <p:nvPr userDrawn="1"/>
        </p:nvSpPr>
        <p:spPr>
          <a:xfrm>
            <a:off x="1" y="-1"/>
            <a:ext cx="4426981" cy="685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a:solidFill>
                  <a:schemeClr val="tx2"/>
                </a:solidFill>
                <a:latin typeface="Franklin Gothic Medium" panose="020B0603020102020204" pitchFamily="34" charset="0"/>
                <a:ea typeface="+mj-ea"/>
                <a:cs typeface="+mj-cs"/>
              </a:defRPr>
            </a:lvl1pPr>
          </a:lstStyle>
          <a:p>
            <a:pPr algn="ctr"/>
            <a:r>
              <a:rPr lang="en-US" sz="30000" dirty="0">
                <a:solidFill>
                  <a:schemeClr val="bg1"/>
                </a:solidFill>
              </a:rPr>
              <a:t>?</a:t>
            </a: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2" name="Title 1"/>
          <p:cNvSpPr>
            <a:spLocks noGrp="1"/>
          </p:cNvSpPr>
          <p:nvPr>
            <p:ph type="ctrTitle" hasCustomPrompt="1"/>
          </p:nvPr>
        </p:nvSpPr>
        <p:spPr>
          <a:xfrm>
            <a:off x="5310130" y="3175479"/>
            <a:ext cx="6043670" cy="1944479"/>
          </a:xfrm>
        </p:spPr>
        <p:txBody>
          <a:bodyPr anchor="b">
            <a:normAutofit/>
          </a:bodyPr>
          <a:lstStyle>
            <a:lvl1pPr algn="l">
              <a:defRPr sz="5400">
                <a:solidFill>
                  <a:schemeClr val="tx2"/>
                </a:solidFill>
                <a:latin typeface="Franklin Gothic Medium" panose="020B0603020102020204" pitchFamily="34" charset="0"/>
              </a:defRPr>
            </a:lvl1pPr>
          </a:lstStyle>
          <a:p>
            <a:r>
              <a:rPr lang="en-US" dirty="0"/>
              <a:t>Add “Questions?” Title</a:t>
            </a:r>
          </a:p>
        </p:txBody>
      </p:sp>
      <p:sp>
        <p:nvSpPr>
          <p:cNvPr id="3" name="Subtitle 2"/>
          <p:cNvSpPr>
            <a:spLocks noGrp="1"/>
          </p:cNvSpPr>
          <p:nvPr>
            <p:ph type="subTitle" idx="1" hasCustomPrompt="1"/>
          </p:nvPr>
        </p:nvSpPr>
        <p:spPr>
          <a:xfrm>
            <a:off x="5310130" y="5266951"/>
            <a:ext cx="6043670" cy="1057649"/>
          </a:xfrm>
        </p:spPr>
        <p:txBody>
          <a:bodyPr>
            <a:normAutofit/>
          </a:bodyPr>
          <a:lstStyle>
            <a:lvl1pPr marL="0" indent="0" algn="l">
              <a:buNone/>
              <a:defRPr sz="3200" baseline="0">
                <a:solidFill>
                  <a:schemeClr val="tx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guidance for how to ask questions, or delete if not needed.</a:t>
            </a:r>
          </a:p>
        </p:txBody>
      </p:sp>
    </p:spTree>
    <p:extLst>
      <p:ext uri="{BB962C8B-B14F-4D97-AF65-F5344CB8AC3E}">
        <p14:creationId xmlns:p14="http://schemas.microsoft.com/office/powerpoint/2010/main" val="27493681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Thank You">
    <p:spTree>
      <p:nvGrpSpPr>
        <p:cNvPr id="1" name=""/>
        <p:cNvGrpSpPr/>
        <p:nvPr/>
      </p:nvGrpSpPr>
      <p:grpSpPr>
        <a:xfrm>
          <a:off x="0" y="0"/>
          <a:ext cx="0" cy="0"/>
          <a:chOff x="0" y="0"/>
          <a:chExt cx="0" cy="0"/>
        </a:xfrm>
      </p:grpSpPr>
      <p:sp>
        <p:nvSpPr>
          <p:cNvPr id="4" name="Rectangle 3" descr="Decorative"/>
          <p:cNvSpPr/>
          <p:nvPr userDrawn="1"/>
        </p:nvSpPr>
        <p:spPr>
          <a:xfrm>
            <a:off x="0" y="0"/>
            <a:ext cx="12192000" cy="4562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1850" y="1709738"/>
            <a:ext cx="10515600" cy="2852737"/>
          </a:xfrm>
        </p:spPr>
        <p:txBody>
          <a:bodyPr anchor="ctr">
            <a:normAutofit/>
          </a:bodyPr>
          <a:lstStyle>
            <a:lvl1pPr algn="ctr">
              <a:defRPr sz="8800">
                <a:solidFill>
                  <a:schemeClr val="bg1"/>
                </a:solidFill>
              </a:defRPr>
            </a:lvl1pPr>
          </a:lstStyle>
          <a:p>
            <a:r>
              <a:rPr lang="en-US" dirty="0"/>
              <a:t>Add “Thank You” Title</a:t>
            </a:r>
          </a:p>
        </p:txBody>
      </p:sp>
      <p:cxnSp>
        <p:nvCxnSpPr>
          <p:cNvPr id="6" name="Straight Connector 5" descr="Decorative"/>
          <p:cNvCxnSpPr/>
          <p:nvPr userDrawn="1"/>
        </p:nvCxnSpPr>
        <p:spPr>
          <a:xfrm flipH="1">
            <a:off x="0" y="4679950"/>
            <a:ext cx="12192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3" name="Text Placeholder 2"/>
          <p:cNvSpPr>
            <a:spLocks noGrp="1"/>
          </p:cNvSpPr>
          <p:nvPr>
            <p:ph type="body" idx="1" hasCustomPrompt="1"/>
          </p:nvPr>
        </p:nvSpPr>
        <p:spPr>
          <a:xfrm>
            <a:off x="831850" y="5033963"/>
            <a:ext cx="10515600" cy="1296987"/>
          </a:xfrm>
        </p:spPr>
        <p:txBody>
          <a:bodyPr>
            <a:normAutofit/>
          </a:bodyPr>
          <a:lstStyle>
            <a:lvl1pPr marL="0" indent="0" algn="ctr">
              <a:buNone/>
              <a:defRPr sz="2800" baseline="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Add closing message or information, or delete if not needed.</a:t>
            </a:r>
          </a:p>
        </p:txBody>
      </p:sp>
      <p:pic>
        <p:nvPicPr>
          <p:cNvPr id="5" name="Picture 4" descr="Logo&#10;&#10;AI-generated content may be incorrect.">
            <a:extLst>
              <a:ext uri="{FF2B5EF4-FFF2-40B4-BE49-F238E27FC236}">
                <a16:creationId xmlns:a16="http://schemas.microsoft.com/office/drawing/2014/main" id="{51B2A0E2-9A0E-9AEC-D67E-D360C3FBC0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355556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9684318"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200">
                <a:solidFill>
                  <a:schemeClr val="tx2"/>
                </a:solidFill>
                <a:latin typeface="Franklin Gothic Book" panose="020B0503020102020204" pitchFamily="34" charset="0"/>
              </a:defRPr>
            </a:lvl1pPr>
          </a:lstStyle>
          <a:p>
            <a:r>
              <a:rPr lang="en-US" dirty="0"/>
              <a:t>Veterans’ Employment and Training Service</a:t>
            </a:r>
          </a:p>
        </p:txBody>
      </p:sp>
      <p:sp>
        <p:nvSpPr>
          <p:cNvPr id="6" name="Slide Number Placeholder 5"/>
          <p:cNvSpPr>
            <a:spLocks noGrp="1"/>
          </p:cNvSpPr>
          <p:nvPr>
            <p:ph type="sldNum" sz="quarter" idx="4"/>
          </p:nvPr>
        </p:nvSpPr>
        <p:spPr>
          <a:xfrm>
            <a:off x="10743282" y="6356350"/>
            <a:ext cx="610518" cy="365125"/>
          </a:xfrm>
          <a:prstGeom prst="rect">
            <a:avLst/>
          </a:prstGeom>
        </p:spPr>
        <p:txBody>
          <a:bodyPr vert="horz" lIns="91440" tIns="45720" rIns="91440" bIns="45720" rtlCol="0" anchor="ctr"/>
          <a:lstStyle>
            <a:lvl1pPr algn="r">
              <a:defRPr sz="1200">
                <a:solidFill>
                  <a:schemeClr val="tx2"/>
                </a:solidFill>
                <a:latin typeface="Franklin Gothic Book" panose="020B0503020102020204" pitchFamily="34" charset="0"/>
              </a:defRPr>
            </a:lvl1pPr>
          </a:lstStyle>
          <a:p>
            <a:fld id="{9F533A62-0560-4741-9272-0FF595F394C3}" type="slidenum">
              <a:rPr lang="en-US" smtClean="0"/>
              <a:pPr/>
              <a:t>‹#›</a:t>
            </a:fld>
            <a:endParaRPr lang="en-US" dirty="0"/>
          </a:p>
        </p:txBody>
      </p:sp>
      <p:pic>
        <p:nvPicPr>
          <p:cNvPr id="8" name="Picture 7" descr="Logo&#10;&#10;AI-generated content may be incorrect.">
            <a:extLst>
              <a:ext uri="{FF2B5EF4-FFF2-40B4-BE49-F238E27FC236}">
                <a16:creationId xmlns:a16="http://schemas.microsoft.com/office/drawing/2014/main" id="{5A604A40-449A-4618-71CE-BE9A52074954}"/>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10714413" y="365125"/>
            <a:ext cx="1278773" cy="667512"/>
          </a:xfrm>
          <a:prstGeom prst="rect">
            <a:avLst/>
          </a:prstGeom>
        </p:spPr>
      </p:pic>
    </p:spTree>
    <p:extLst>
      <p:ext uri="{BB962C8B-B14F-4D97-AF65-F5344CB8AC3E}">
        <p14:creationId xmlns:p14="http://schemas.microsoft.com/office/powerpoint/2010/main" val="1286685182"/>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50" r:id="rId4"/>
    <p:sldLayoutId id="2147483652" r:id="rId5"/>
    <p:sldLayoutId id="2147483653" r:id="rId6"/>
    <p:sldLayoutId id="2147483654" r:id="rId7"/>
    <p:sldLayoutId id="2147483655" r:id="rId8"/>
    <p:sldLayoutId id="2147483659" r:id="rId9"/>
    <p:sldLayoutId id="2147483660" r:id="rId10"/>
    <p:sldLayoutId id="2147483665" r:id="rId11"/>
    <p:sldLayoutId id="2147483666" r:id="rId12"/>
    <p:sldLayoutId id="2147483668" r:id="rId13"/>
    <p:sldLayoutId id="2147483656" r:id="rId14"/>
    <p:sldLayoutId id="2147483657" r:id="rId15"/>
    <p:sldLayoutId id="2147483662" r:id="rId16"/>
    <p:sldLayoutId id="2147483671" r:id="rId17"/>
    <p:sldLayoutId id="2147483672" r:id="rId18"/>
    <p:sldLayoutId id="2147483673" r:id="rId19"/>
    <p:sldLayoutId id="2147483675" r:id="rId20"/>
    <p:sldLayoutId id="2147483674" r:id="rId21"/>
    <p:sldLayoutId id="2147483670" r:id="rId22"/>
    <p:sldLayoutId id="2147483663" r:id="rId23"/>
  </p:sldLayoutIdLst>
  <p:hf hdr="0" dt="0"/>
  <p:txStyles>
    <p:titleStyle>
      <a:lvl1pPr algn="l" defTabSz="914400" rtl="0" eaLnBrk="1" latinLnBrk="0" hangingPunct="1">
        <a:lnSpc>
          <a:spcPct val="90000"/>
        </a:lnSpc>
        <a:spcBef>
          <a:spcPct val="0"/>
        </a:spcBef>
        <a:buNone/>
        <a:defRPr sz="4400" kern="1200">
          <a:solidFill>
            <a:schemeClr val="tx2"/>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https://www.dol.gov/agencies/vets/serviceproviders/vgrs"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hyperlink" Target="https://pms.psc.gov/index.html"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dol.gov/sites/dolgov/files/VETS/files/VPL-02-25-Homeless-Veterans-Reintegration-Program-Performance-Management-and-Reporting.pdf" TargetMode="External"/><Relationship Id="rId2" Type="http://schemas.openxmlformats.org/officeDocument/2006/relationships/hyperlink" Target="https://www.dol.gov/sites/dolgov/files/VETS/files/VPL-04-24-Homeless-Veterans-Reintegration-Program-Award-Amendments.pdf"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www.dol.gov/sites/dolgov/files/VETS/files/VPL-02-25-Homeless-Veterans-Reintegration-Program-Performance-Management-and-Reporting.pdf"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www.dol.gov/sites/dolgov/files/VETS/files/VPL-02-25-Attachment-1-HVRP-Corrective-Action-Plan-Technical-Assistance-Guide.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hyperlink" Target="https://www.dol.gov/agencies/vets/programs/hvrp/recipients/resources" TargetMode="External"/><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xml"/><Relationship Id="rId4" Type="http://schemas.openxmlformats.org/officeDocument/2006/relationships/hyperlink" Target="https://www.dol.gov/agencies/vets/programs/hvrp/recipients/program-documents"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81E04-271A-4DBA-2EE7-3A98C1B8A2F3}"/>
              </a:ext>
            </a:extLst>
          </p:cNvPr>
          <p:cNvSpPr>
            <a:spLocks noGrp="1"/>
          </p:cNvSpPr>
          <p:nvPr>
            <p:ph type="ctrTitle"/>
          </p:nvPr>
        </p:nvSpPr>
        <p:spPr/>
        <p:txBody>
          <a:bodyPr>
            <a:noAutofit/>
          </a:bodyPr>
          <a:lstStyle/>
          <a:p>
            <a:r>
              <a:rPr lang="x-es-XL" sz="4000" dirty="0"/>
              <a:t>Reunión posterior a la adjudicación (PAC)</a:t>
            </a:r>
            <a:r>
              <a:rPr lang="es-MX" sz="4000" dirty="0"/>
              <a:t> del</a:t>
            </a:r>
            <a:r>
              <a:rPr lang="x-es-XL" sz="4000" dirty="0"/>
              <a:t> Programa de Reinserción de Veteranos sin Hogar (HVRP): </a:t>
            </a:r>
            <a:r>
              <a:rPr lang="x-es-XL" sz="4000" b="0" i="0" u="none" baseline="0" dirty="0"/>
              <a:t>Funciones y responsabilidades de los gestores de programas</a:t>
            </a:r>
          </a:p>
        </p:txBody>
      </p:sp>
      <p:sp>
        <p:nvSpPr>
          <p:cNvPr id="3" name="Subtitle 2">
            <a:extLst>
              <a:ext uri="{FF2B5EF4-FFF2-40B4-BE49-F238E27FC236}">
                <a16:creationId xmlns:a16="http://schemas.microsoft.com/office/drawing/2014/main" id="{C3FF4729-D9B6-C5A3-095F-772367EFE41B}"/>
              </a:ext>
            </a:extLst>
          </p:cNvPr>
          <p:cNvSpPr>
            <a:spLocks noGrp="1"/>
          </p:cNvSpPr>
          <p:nvPr>
            <p:ph type="subTitle" idx="1"/>
          </p:nvPr>
        </p:nvSpPr>
        <p:spPr/>
        <p:txBody>
          <a:bodyPr vert="horz" lIns="91440" tIns="45720" rIns="91440" bIns="45720" rtlCol="0" anchor="t">
            <a:normAutofit/>
          </a:bodyPr>
          <a:lstStyle/>
          <a:p>
            <a:pPr algn="l" rtl="0"/>
            <a:r>
              <a:rPr lang="x-es-XL" b="0" i="0" u="none" baseline="0"/>
              <a:t>20 de agosto de 2026</a:t>
            </a:r>
          </a:p>
        </p:txBody>
      </p:sp>
    </p:spTree>
    <p:extLst>
      <p:ext uri="{BB962C8B-B14F-4D97-AF65-F5344CB8AC3E}">
        <p14:creationId xmlns:p14="http://schemas.microsoft.com/office/powerpoint/2010/main" val="2848525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303E2A-569B-4C0E-0BEB-627E828657AE}"/>
              </a:ext>
            </a:extLst>
          </p:cNvPr>
          <p:cNvSpPr>
            <a:spLocks noGrp="1"/>
          </p:cNvSpPr>
          <p:nvPr>
            <p:ph type="title"/>
          </p:nvPr>
        </p:nvSpPr>
        <p:spPr/>
        <p:txBody>
          <a:bodyPr/>
          <a:lstStyle/>
          <a:p>
            <a:pPr algn="l" rtl="0"/>
            <a:r>
              <a:rPr lang="x-es-XL" b="0" i="0" u="none" baseline="0"/>
              <a:t>El ponente de hoy</a:t>
            </a:r>
          </a:p>
        </p:txBody>
      </p:sp>
      <p:pic>
        <p:nvPicPr>
          <p:cNvPr id="9" name="Picture Placeholder 11" descr="Chris Brown&#10;">
            <a:extLst>
              <a:ext uri="{FF2B5EF4-FFF2-40B4-BE49-F238E27FC236}">
                <a16:creationId xmlns:a16="http://schemas.microsoft.com/office/drawing/2014/main" id="{603FDE23-1E66-DD1E-6D48-4D0B5B7CA534}"/>
              </a:ext>
            </a:extLst>
          </p:cNvPr>
          <p:cNvPicPr>
            <a:picLocks noGrp="1" noChangeAspect="1"/>
          </p:cNvPicPr>
          <p:nvPr>
            <p:ph type="pic" sz="quarter" idx="13"/>
          </p:nvPr>
        </p:nvPicPr>
        <p:blipFill>
          <a:blip r:embed="rId2"/>
          <a:srcRect t="11375" b="11375"/>
          <a:stretch/>
        </p:blipFill>
        <p:spPr>
          <a:xfrm>
            <a:off x="952501" y="2298611"/>
            <a:ext cx="2284400" cy="2284400"/>
          </a:xfrm>
          <a:prstGeom prst="ellipse">
            <a:avLst/>
          </a:prstGeom>
          <a:ln w="63500" cap="rnd">
            <a:solidFill>
              <a:schemeClr val="tx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Content Placeholder 6">
            <a:extLst>
              <a:ext uri="{FF2B5EF4-FFF2-40B4-BE49-F238E27FC236}">
                <a16:creationId xmlns:a16="http://schemas.microsoft.com/office/drawing/2014/main" id="{ACEFD406-AF08-91CC-A602-559DB461FC98}"/>
              </a:ext>
            </a:extLst>
          </p:cNvPr>
          <p:cNvSpPr>
            <a:spLocks noGrp="1"/>
          </p:cNvSpPr>
          <p:nvPr>
            <p:ph sz="half" idx="2"/>
          </p:nvPr>
        </p:nvSpPr>
        <p:spPr>
          <a:xfrm>
            <a:off x="3906424" y="2732809"/>
            <a:ext cx="7447376" cy="1808896"/>
          </a:xfrm>
        </p:spPr>
        <p:txBody>
          <a:bodyPr/>
          <a:lstStyle/>
          <a:p>
            <a:pPr algn="l" rtl="0"/>
            <a:r>
              <a:rPr lang="x-es-XL" sz="3200" b="1" i="0" u="none" baseline="0" dirty="0"/>
              <a:t>Chris Brown</a:t>
            </a:r>
          </a:p>
          <a:p>
            <a:pPr lvl="1" algn="l" rtl="0">
              <a:spcBef>
                <a:spcPts val="0"/>
              </a:spcBef>
              <a:spcAft>
                <a:spcPts val="0"/>
              </a:spcAft>
            </a:pPr>
            <a:r>
              <a:rPr lang="x-es-XL" sz="2000" b="0" i="0" u="none" baseline="0" dirty="0">
                <a:solidFill>
                  <a:schemeClr val="tx2"/>
                </a:solidFill>
              </a:rPr>
              <a:t>Analista de gestión y programas – Responsable del HVRP</a:t>
            </a:r>
          </a:p>
          <a:p>
            <a:pPr lvl="1" algn="l" rtl="0">
              <a:spcBef>
                <a:spcPts val="0"/>
              </a:spcBef>
              <a:spcAft>
                <a:spcPts val="0"/>
              </a:spcAft>
            </a:pPr>
            <a:r>
              <a:rPr lang="x-es-XL" sz="2000" b="0" i="1" u="none" baseline="0" dirty="0">
                <a:solidFill>
                  <a:schemeClr val="tx2"/>
                </a:solidFill>
              </a:rPr>
              <a:t>Departamento de Trabajo de EE. UU., Servicio de Empleo y</a:t>
            </a:r>
            <a:r>
              <a:rPr lang="pt-BR" sz="2000" b="0" i="1" u="none" baseline="0" dirty="0">
                <a:solidFill>
                  <a:schemeClr val="tx2"/>
                </a:solidFill>
              </a:rPr>
              <a:t> </a:t>
            </a:r>
            <a:r>
              <a:rPr lang="pt-BR" sz="2000" b="0" i="1" u="none" baseline="0" dirty="0" err="1">
                <a:solidFill>
                  <a:schemeClr val="tx2"/>
                </a:solidFill>
              </a:rPr>
              <a:t>Capacitación</a:t>
            </a:r>
            <a:r>
              <a:rPr lang="pt-BR" sz="2000" b="0" i="1" u="none" baseline="0" dirty="0">
                <a:solidFill>
                  <a:schemeClr val="tx2"/>
                </a:solidFill>
              </a:rPr>
              <a:t> para</a:t>
            </a:r>
            <a:r>
              <a:rPr lang="x-es-XL" sz="2000" b="0" i="1" u="none" baseline="0" dirty="0">
                <a:solidFill>
                  <a:schemeClr val="tx2"/>
                </a:solidFill>
              </a:rPr>
              <a:t> Veteranos (DOL/VETS), Oficina de Programas Nacionales</a:t>
            </a:r>
            <a:endParaRPr lang="x-es-XL" sz="2000" dirty="0">
              <a:solidFill>
                <a:schemeClr val="tx2"/>
              </a:solidFill>
              <a:cs typeface="Segoe UI"/>
            </a:endParaRPr>
          </a:p>
        </p:txBody>
      </p:sp>
      <p:sp>
        <p:nvSpPr>
          <p:cNvPr id="4" name="Footer Placeholder 3">
            <a:extLst>
              <a:ext uri="{FF2B5EF4-FFF2-40B4-BE49-F238E27FC236}">
                <a16:creationId xmlns:a16="http://schemas.microsoft.com/office/drawing/2014/main" id="{1858550C-81E4-042C-E693-9479D0C040E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70CD0420-0ED7-EBA8-0D9F-D9C3A14DA25D}"/>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a:t>
            </a:fld>
            <a:endParaRPr lang="x-es-XL" dirty="0"/>
          </a:p>
        </p:txBody>
      </p:sp>
    </p:spTree>
    <p:extLst>
      <p:ext uri="{BB962C8B-B14F-4D97-AF65-F5344CB8AC3E}">
        <p14:creationId xmlns:p14="http://schemas.microsoft.com/office/powerpoint/2010/main" val="1578856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75966-D998-4D98-DC5A-5C032B33D380}"/>
              </a:ext>
            </a:extLst>
          </p:cNvPr>
          <p:cNvSpPr>
            <a:spLocks noGrp="1"/>
          </p:cNvSpPr>
          <p:nvPr>
            <p:ph type="title"/>
          </p:nvPr>
        </p:nvSpPr>
        <p:spPr/>
        <p:txBody>
          <a:bodyPr/>
          <a:lstStyle/>
          <a:p>
            <a:pPr algn="l" rtl="0"/>
            <a:r>
              <a:rPr lang="x-es-XL" b="0" i="0" u="none" baseline="0"/>
              <a:t>Sesión de hoy</a:t>
            </a:r>
          </a:p>
        </p:txBody>
      </p:sp>
      <p:sp>
        <p:nvSpPr>
          <p:cNvPr id="3" name="Content Placeholder 2">
            <a:extLst>
              <a:ext uri="{FF2B5EF4-FFF2-40B4-BE49-F238E27FC236}">
                <a16:creationId xmlns:a16="http://schemas.microsoft.com/office/drawing/2014/main" id="{AD880EC5-1D55-3438-9DD8-96B18660B118}"/>
              </a:ext>
            </a:extLst>
          </p:cNvPr>
          <p:cNvSpPr>
            <a:spLocks noGrp="1"/>
          </p:cNvSpPr>
          <p:nvPr>
            <p:ph idx="1"/>
          </p:nvPr>
        </p:nvSpPr>
        <p:spPr/>
        <p:txBody>
          <a:bodyPr>
            <a:noAutofit/>
          </a:bodyPr>
          <a:lstStyle/>
          <a:p>
            <a:pPr marL="0" indent="0" algn="l" rtl="0">
              <a:buNone/>
            </a:pPr>
            <a:r>
              <a:rPr lang="x-es-XL" sz="1800" b="0" i="0" u="none" baseline="0" dirty="0"/>
              <a:t>Funciones y responsabilidades de los gestores de programas</a:t>
            </a:r>
          </a:p>
          <a:p>
            <a:pPr marL="457200" algn="l" rtl="0"/>
            <a:r>
              <a:rPr lang="x-es-XL" sz="1800" b="0" i="0" u="none" baseline="0" dirty="0"/>
              <a:t>Recordatorios del HVRP: descripción general del programa</a:t>
            </a:r>
          </a:p>
          <a:p>
            <a:pPr marL="457200" algn="l" rtl="0"/>
            <a:r>
              <a:rPr lang="x-es-XL" sz="1800" b="0" i="0" u="none" baseline="0" dirty="0"/>
              <a:t>Funciones y responsabilidades habituales de los gestores de programas</a:t>
            </a:r>
          </a:p>
          <a:p>
            <a:pPr marL="457200" algn="l" rtl="0"/>
            <a:r>
              <a:rPr lang="x-es-XL" sz="1800" b="0" i="0" u="none" baseline="0" dirty="0"/>
              <a:t>Requisitos federales en materia de rendición de cuentas sobre el rendimiento y las finanzas</a:t>
            </a:r>
          </a:p>
          <a:p>
            <a:pPr marL="457200" algn="l" rtl="0"/>
            <a:r>
              <a:rPr lang="x-es-XL" sz="1800" b="0" i="0" u="none" baseline="0" dirty="0"/>
              <a:t>Cómo elaborar la </a:t>
            </a:r>
            <a:r>
              <a:rPr lang="es-MX" sz="1800" b="0" i="0" u="none" baseline="0" dirty="0"/>
              <a:t>narrativa </a:t>
            </a:r>
            <a:r>
              <a:rPr lang="x-es-XL" sz="1800" b="0" i="0" u="none" baseline="0" dirty="0"/>
              <a:t>del programa (PN) y la </a:t>
            </a:r>
            <a:r>
              <a:rPr lang="es-MX" sz="1800" b="0" i="0" u="none" baseline="0" dirty="0"/>
              <a:t>narrativa </a:t>
            </a:r>
            <a:r>
              <a:rPr lang="x-es-XL" sz="1800" b="0" i="0" u="none" baseline="0" dirty="0"/>
              <a:t>del presupuesto (BN)</a:t>
            </a:r>
          </a:p>
          <a:p>
            <a:pPr marL="457200" algn="l" rtl="0"/>
            <a:r>
              <a:rPr lang="x-es-XL" sz="1800" b="0" i="0" u="none" baseline="0" dirty="0"/>
              <a:t>Políticas y procedimientos operativos estándar (SOP)</a:t>
            </a:r>
          </a:p>
          <a:p>
            <a:pPr marL="457200" algn="l" rtl="0"/>
            <a:r>
              <a:rPr lang="x-es-XL" sz="1800" b="0" i="0" u="none" baseline="0" dirty="0"/>
              <a:t>La relación con el representante técnico de tu responsable de subvenciones (GOTR) y con el asesor del Centro Nacional de Asistencia Técnica para Veteranos (NVTAC)</a:t>
            </a:r>
          </a:p>
          <a:p>
            <a:pPr marL="457200" algn="l" rtl="0"/>
            <a:r>
              <a:rPr lang="x-es-XL" sz="1800" b="0" i="0" u="none" baseline="0" dirty="0"/>
              <a:t>Cómo entender los planes de medidas correctivas (CAP) del HVRP del VETS: </a:t>
            </a:r>
            <a:br>
              <a:rPr lang="x-es-XL" sz="1800" dirty="0"/>
            </a:br>
            <a:r>
              <a:rPr lang="x-es-XL" sz="1800" b="0" i="0" u="none" baseline="0" dirty="0"/>
              <a:t>Designaciones de alto riesgo (HR)</a:t>
            </a:r>
          </a:p>
          <a:p>
            <a:pPr marL="457200" algn="l" rtl="0"/>
            <a:r>
              <a:rPr lang="x-es-XL" sz="1800" b="0" i="0" u="none" baseline="0" dirty="0"/>
              <a:t>Supervisión y seguimiento de </a:t>
            </a:r>
            <a:r>
              <a:rPr lang="es-MX" sz="1800" b="0" i="0" u="none" baseline="0" dirty="0"/>
              <a:t>s</a:t>
            </a:r>
            <a:r>
              <a:rPr lang="x-es-XL" sz="1800" b="0" i="0" u="none" baseline="0" dirty="0"/>
              <a:t>u propio HVRP</a:t>
            </a:r>
          </a:p>
        </p:txBody>
      </p:sp>
      <p:sp>
        <p:nvSpPr>
          <p:cNvPr id="4" name="Footer Placeholder 3">
            <a:extLst>
              <a:ext uri="{FF2B5EF4-FFF2-40B4-BE49-F238E27FC236}">
                <a16:creationId xmlns:a16="http://schemas.microsoft.com/office/drawing/2014/main" id="{8C80FDDE-1D90-D863-98B8-C6E19E93256A}"/>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A2DC4D46-DB9C-7385-3C70-AE39152C91CA}"/>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3</a:t>
            </a:fld>
            <a:endParaRPr lang="x-es-XL" dirty="0"/>
          </a:p>
        </p:txBody>
      </p:sp>
    </p:spTree>
    <p:extLst>
      <p:ext uri="{BB962C8B-B14F-4D97-AF65-F5344CB8AC3E}">
        <p14:creationId xmlns:p14="http://schemas.microsoft.com/office/powerpoint/2010/main" val="510521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lstStyle/>
          <a:p>
            <a:pPr algn="l" rtl="0"/>
            <a:r>
              <a:rPr lang="x-es-XL" b="0" i="0" u="none" baseline="0" dirty="0"/>
              <a:t>Recordatorios sobre el HVRP – </a:t>
            </a:r>
            <a:br>
              <a:rPr lang="x-es-XL" dirty="0"/>
            </a:br>
            <a:r>
              <a:rPr lang="x-es-XL" b="0" i="0" u="none" baseline="0" dirty="0"/>
              <a:t>Descripción general del programa</a:t>
            </a:r>
          </a:p>
        </p:txBody>
      </p:sp>
    </p:spTree>
    <p:extLst>
      <p:ext uri="{BB962C8B-B14F-4D97-AF65-F5344CB8AC3E}">
        <p14:creationId xmlns:p14="http://schemas.microsoft.com/office/powerpoint/2010/main" val="2298211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p:txBody>
          <a:bodyPr/>
          <a:lstStyle/>
          <a:p>
            <a:pPr algn="l" rtl="0"/>
            <a:r>
              <a:rPr lang="x-es-XL" b="0" i="0" u="none" baseline="0"/>
              <a:t>Descripción general del programa</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p:txBody>
          <a:bodyPr>
            <a:noAutofit/>
          </a:bodyPr>
          <a:lstStyle/>
          <a:p>
            <a:pPr algn="l" rtl="0">
              <a:lnSpc>
                <a:spcPct val="100000"/>
              </a:lnSpc>
            </a:pPr>
            <a:r>
              <a:rPr lang="x-es-XL" sz="2400" b="0" i="0" u="none" baseline="0" dirty="0"/>
              <a:t>Ofrecer oportunidades de orientación profesional, inserción laboral y servicios de apoyo a los veteranos que se encuentran sin hogar o en riesgo de quedarse sin hogar, capacitándolos para conseguir un empleo en </a:t>
            </a:r>
            <a:r>
              <a:rPr lang="es-MX" sz="2400" b="0" i="0" u="none" baseline="0" dirty="0"/>
              <a:t>ocupaciones </a:t>
            </a:r>
            <a:r>
              <a:rPr lang="x-es-XL" sz="2400" b="0" i="0" u="none" baseline="0" dirty="0"/>
              <a:t>estables y con gran demanda, con salarios acordes con el mercado correspondiente.</a:t>
            </a:r>
          </a:p>
          <a:p>
            <a:pPr algn="l" rtl="0">
              <a:lnSpc>
                <a:spcPct val="100000"/>
              </a:lnSpc>
            </a:pPr>
            <a:r>
              <a:rPr lang="x-es-XL" sz="2400" b="0" i="0" u="none" baseline="0" dirty="0"/>
              <a:t>Establecer sólidas alianzas con organizaciones públicas, privadas y sin ánimo de lucro para ayudar a los veteranos a superar las barreras que les impiden acceder al empleo.</a:t>
            </a:r>
          </a:p>
          <a:p>
            <a:pPr algn="l" rtl="0">
              <a:lnSpc>
                <a:spcPct val="100000"/>
              </a:lnSpc>
            </a:pPr>
            <a:r>
              <a:rPr lang="x-es-XL" sz="2400" b="0" i="0" u="none" baseline="0" dirty="0"/>
              <a:t>Ofrecer </a:t>
            </a:r>
            <a:r>
              <a:rPr lang="es-MX" sz="2400" b="0" i="0" u="none" baseline="0" dirty="0"/>
              <a:t>capacitación </a:t>
            </a:r>
            <a:r>
              <a:rPr lang="x-es-XL" sz="2400" b="0" i="0" u="none" baseline="0" dirty="0"/>
              <a:t>orientada al empleo (JDT) centrada en </a:t>
            </a:r>
            <a:r>
              <a:rPr lang="es-MX" sz="2400" b="0" i="0" u="none" baseline="0" dirty="0"/>
              <a:t>ocupaciones </a:t>
            </a:r>
            <a:r>
              <a:rPr lang="x-es-XL" sz="2400" b="0" i="0" u="none" baseline="0" dirty="0"/>
              <a:t>con gran demanda, con el fin de que los veteranos puedan acceder al mercado laboral o aspirar a puestos de mayor categoría.</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5</a:t>
            </a:fld>
            <a:endParaRPr lang="x-es-XL" dirty="0"/>
          </a:p>
        </p:txBody>
      </p:sp>
    </p:spTree>
    <p:extLst>
      <p:ext uri="{BB962C8B-B14F-4D97-AF65-F5344CB8AC3E}">
        <p14:creationId xmlns:p14="http://schemas.microsoft.com/office/powerpoint/2010/main" val="2279472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p:txBody>
          <a:bodyPr>
            <a:normAutofit/>
          </a:bodyPr>
          <a:lstStyle/>
          <a:p>
            <a:pPr algn="l" rtl="0"/>
            <a:r>
              <a:rPr lang="es-MX" sz="4000" b="0" i="0" u="none" baseline="0" dirty="0"/>
              <a:t>Descripció</a:t>
            </a:r>
            <a:r>
              <a:rPr lang="es-MX" sz="4000" dirty="0"/>
              <a:t>n </a:t>
            </a:r>
            <a:r>
              <a:rPr lang="x-es-XL" sz="4000" b="0" i="0" u="none" baseline="0" dirty="0"/>
              <a:t>general – Servicios principales</a:t>
            </a:r>
          </a:p>
        </p:txBody>
      </p:sp>
      <p:pic>
        <p:nvPicPr>
          <p:cNvPr id="7" name="Content Placeholder 6" descr="Herramientas en un taller mecánico">
            <a:extLst>
              <a:ext uri="{FF2B5EF4-FFF2-40B4-BE49-F238E27FC236}">
                <a16:creationId xmlns:a16="http://schemas.microsoft.com/office/drawing/2014/main" id="{78800FC9-2E85-72A3-9DFA-74BE3D506B31}"/>
              </a:ext>
            </a:extLst>
          </p:cNvPr>
          <p:cNvPicPr>
            <a:picLocks noGrp="1" noChangeAspect="1"/>
          </p:cNvPicPr>
          <p:nvPr>
            <p:ph sz="half" idx="1"/>
          </p:nvPr>
        </p:nvPicPr>
        <p:blipFill>
          <a:blip r:embed="rId2"/>
          <a:stretch>
            <a:fillRect/>
          </a:stretch>
        </p:blipFill>
        <p:spPr>
          <a:xfrm>
            <a:off x="838200" y="2274094"/>
            <a:ext cx="3453245" cy="2302163"/>
          </a:xfrm>
          <a:noFill/>
        </p:spPr>
      </p:pic>
      <p:sp>
        <p:nvSpPr>
          <p:cNvPr id="4" name="Content Placeholder 3">
            <a:extLst>
              <a:ext uri="{FF2B5EF4-FFF2-40B4-BE49-F238E27FC236}">
                <a16:creationId xmlns:a16="http://schemas.microsoft.com/office/drawing/2014/main" id="{600595CE-78CF-C898-D60E-D32EA058FF91}"/>
              </a:ext>
            </a:extLst>
          </p:cNvPr>
          <p:cNvSpPr>
            <a:spLocks noGrp="1"/>
          </p:cNvSpPr>
          <p:nvPr>
            <p:ph sz="half" idx="2"/>
          </p:nvPr>
        </p:nvSpPr>
        <p:spPr>
          <a:xfrm>
            <a:off x="4686301" y="1825625"/>
            <a:ext cx="6667500" cy="4351338"/>
          </a:xfrm>
        </p:spPr>
        <p:txBody>
          <a:bodyPr>
            <a:normAutofit lnSpcReduction="10000"/>
          </a:bodyPr>
          <a:lstStyle/>
          <a:p>
            <a:pPr algn="l" rtl="0"/>
            <a:r>
              <a:rPr lang="x-es-XL" b="0" i="0" u="none" baseline="0" dirty="0"/>
              <a:t>Conocimientos sobre población</a:t>
            </a:r>
          </a:p>
          <a:p>
            <a:pPr algn="l" rtl="0"/>
            <a:r>
              <a:rPr lang="x-es-XL" b="0" i="0" u="none" baseline="0" dirty="0"/>
              <a:t>Divulgación, </a:t>
            </a:r>
            <a:r>
              <a:rPr lang="es-MX" b="0" i="0" u="none" baseline="0" dirty="0"/>
              <a:t>reclutamiento </a:t>
            </a:r>
            <a:r>
              <a:rPr lang="x-es-XL" b="0" i="0" u="none" baseline="0" dirty="0"/>
              <a:t>y participación </a:t>
            </a:r>
          </a:p>
          <a:p>
            <a:pPr algn="l" rtl="0"/>
            <a:r>
              <a:rPr lang="x-es-XL" b="0" i="0" u="none" baseline="0" dirty="0"/>
              <a:t>Admisión</a:t>
            </a:r>
          </a:p>
          <a:p>
            <a:pPr algn="l" rtl="0"/>
            <a:r>
              <a:rPr lang="x-es-XL" b="0" i="0" u="none" baseline="0" dirty="0"/>
              <a:t>Evaluación</a:t>
            </a:r>
          </a:p>
          <a:p>
            <a:pPr algn="l" rtl="0"/>
            <a:r>
              <a:rPr lang="x-es-XL" b="0" i="0" u="none" baseline="0" dirty="0"/>
              <a:t>Gestión de casos</a:t>
            </a:r>
          </a:p>
          <a:p>
            <a:pPr algn="l" rtl="0"/>
            <a:r>
              <a:rPr lang="x-es-XL" b="0" i="0" u="none" baseline="0" dirty="0"/>
              <a:t>JDT </a:t>
            </a:r>
          </a:p>
          <a:p>
            <a:pPr algn="l" rtl="0"/>
            <a:r>
              <a:rPr lang="x-es-XL" b="0" i="0" u="none" baseline="0" dirty="0"/>
              <a:t>Colocación </a:t>
            </a:r>
          </a:p>
          <a:p>
            <a:pPr algn="l" rtl="0"/>
            <a:r>
              <a:rPr lang="x-es-XL" b="0" i="0" u="none" baseline="0" dirty="0"/>
              <a:t>Colaboración</a:t>
            </a:r>
          </a:p>
          <a:p>
            <a:pPr algn="l" rtl="0"/>
            <a:r>
              <a:rPr lang="x-es-XL" b="0" i="0" u="none" baseline="0" dirty="0"/>
              <a:t>Retención y seguimiento</a:t>
            </a:r>
          </a:p>
          <a:p>
            <a:endParaRPr lang="x-es-XL" dirty="0"/>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6</a:t>
            </a:fld>
            <a:endParaRPr lang="x-es-XL"/>
          </a:p>
        </p:txBody>
      </p:sp>
    </p:spTree>
    <p:extLst>
      <p:ext uri="{BB962C8B-B14F-4D97-AF65-F5344CB8AC3E}">
        <p14:creationId xmlns:p14="http://schemas.microsoft.com/office/powerpoint/2010/main" val="3874131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a:xfrm>
            <a:off x="838200" y="365125"/>
            <a:ext cx="9905082" cy="1325563"/>
          </a:xfrm>
        </p:spPr>
        <p:txBody>
          <a:bodyPr/>
          <a:lstStyle/>
          <a:p>
            <a:pPr algn="l" rtl="0"/>
            <a:r>
              <a:rPr lang="es-MX" b="0" i="0" u="none" baseline="0" dirty="0"/>
              <a:t>Descripción general</a:t>
            </a:r>
            <a:r>
              <a:rPr lang="x-es-XL" b="0" i="0" u="none" baseline="0" dirty="0"/>
              <a:t>: Periodo de </a:t>
            </a:r>
            <a:r>
              <a:rPr lang="es-MX" b="0" i="0" u="none" baseline="0" dirty="0"/>
              <a:t>desempeño</a:t>
            </a:r>
            <a:r>
              <a:rPr lang="x-es-XL" b="0" i="0" u="none" baseline="0" dirty="0"/>
              <a:t> (PoP) </a:t>
            </a:r>
          </a:p>
        </p:txBody>
      </p:sp>
      <p:sp>
        <p:nvSpPr>
          <p:cNvPr id="4" name="Content Placeholder 3">
            <a:extLst>
              <a:ext uri="{FF2B5EF4-FFF2-40B4-BE49-F238E27FC236}">
                <a16:creationId xmlns:a16="http://schemas.microsoft.com/office/drawing/2014/main" id="{600595CE-78CF-C898-D60E-D32EA058FF91}"/>
              </a:ext>
            </a:extLst>
          </p:cNvPr>
          <p:cNvSpPr>
            <a:spLocks noGrp="1"/>
          </p:cNvSpPr>
          <p:nvPr>
            <p:ph sz="half" idx="2"/>
          </p:nvPr>
        </p:nvSpPr>
        <p:spPr>
          <a:xfrm>
            <a:off x="838199" y="1825625"/>
            <a:ext cx="10515602" cy="595457"/>
          </a:xfrm>
        </p:spPr>
        <p:txBody>
          <a:bodyPr>
            <a:noAutofit/>
          </a:bodyPr>
          <a:lstStyle/>
          <a:p>
            <a:pPr marL="0" indent="0" algn="l" rtl="0">
              <a:buNone/>
            </a:pPr>
            <a:r>
              <a:rPr lang="x-es-XL" sz="2000" b="0" i="0" u="none" baseline="0" dirty="0"/>
              <a:t>El HVRP tiene una duración de tres años de programa y se financia </a:t>
            </a:r>
            <a:r>
              <a:rPr lang="es-MX" sz="2000" b="0" i="0" u="none" baseline="0" dirty="0"/>
              <a:t>de manera incremental</a:t>
            </a:r>
            <a:r>
              <a:rPr lang="x-es-XL" sz="2000" b="0" i="0" u="none" baseline="0" dirty="0"/>
              <a:t>. </a:t>
            </a:r>
          </a:p>
          <a:p>
            <a:pPr marL="0" indent="0" algn="l" rtl="0">
              <a:buNone/>
            </a:pPr>
            <a:endParaRPr lang="x-es-XL" sz="2000" dirty="0"/>
          </a:p>
        </p:txBody>
      </p:sp>
      <p:graphicFrame>
        <p:nvGraphicFramePr>
          <p:cNvPr id="9" name="Content Placeholder 8" descr="Tabla en la que se muestran los años 1, 2 y 3 del programa PoP, además del cierre. En el PoP Y1, las celdas azules correspondientes a los gastos aparecen en todos los trimestres del ejercicio fiscal 26. En el PoP Y2, las celdas azules aparecen en todos los trimestres de los ejercicios fiscales 26 y 27. En el PoP Y3, las celdas azules aparecen en todos los trimestres de los ejercicios fiscales 26, 27 y 28. En «Liquidación» (julio-octubre de 2029, 120 días), las celdas azules solo se muestran en el ejercicio fiscal 28.">
            <a:extLst>
              <a:ext uri="{FF2B5EF4-FFF2-40B4-BE49-F238E27FC236}">
                <a16:creationId xmlns:a16="http://schemas.microsoft.com/office/drawing/2014/main" id="{3D5254A2-F2D1-A640-CCDB-9E059A0D4A1F}"/>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3097580173"/>
              </p:ext>
            </p:extLst>
          </p:nvPr>
        </p:nvGraphicFramePr>
        <p:xfrm>
          <a:off x="824450" y="2291273"/>
          <a:ext cx="10287686" cy="2702012"/>
        </p:xfrm>
        <a:graphic>
          <a:graphicData uri="http://schemas.openxmlformats.org/drawingml/2006/table">
            <a:tbl>
              <a:tblPr firstRow="1"/>
              <a:tblGrid>
                <a:gridCol w="941344">
                  <a:extLst>
                    <a:ext uri="{9D8B030D-6E8A-4147-A177-3AD203B41FA5}">
                      <a16:colId xmlns:a16="http://schemas.microsoft.com/office/drawing/2014/main" val="3026239003"/>
                    </a:ext>
                  </a:extLst>
                </a:gridCol>
                <a:gridCol w="748277">
                  <a:extLst>
                    <a:ext uri="{9D8B030D-6E8A-4147-A177-3AD203B41FA5}">
                      <a16:colId xmlns:a16="http://schemas.microsoft.com/office/drawing/2014/main" val="42294085"/>
                    </a:ext>
                  </a:extLst>
                </a:gridCol>
                <a:gridCol w="678923">
                  <a:extLst>
                    <a:ext uri="{9D8B030D-6E8A-4147-A177-3AD203B41FA5}">
                      <a16:colId xmlns:a16="http://schemas.microsoft.com/office/drawing/2014/main" val="3519511043"/>
                    </a:ext>
                  </a:extLst>
                </a:gridCol>
                <a:gridCol w="690169">
                  <a:extLst>
                    <a:ext uri="{9D8B030D-6E8A-4147-A177-3AD203B41FA5}">
                      <a16:colId xmlns:a16="http://schemas.microsoft.com/office/drawing/2014/main" val="439347330"/>
                    </a:ext>
                  </a:extLst>
                </a:gridCol>
                <a:gridCol w="660179">
                  <a:extLst>
                    <a:ext uri="{9D8B030D-6E8A-4147-A177-3AD203B41FA5}">
                      <a16:colId xmlns:a16="http://schemas.microsoft.com/office/drawing/2014/main" val="2748800221"/>
                    </a:ext>
                  </a:extLst>
                </a:gridCol>
                <a:gridCol w="178447">
                  <a:extLst>
                    <a:ext uri="{9D8B030D-6E8A-4147-A177-3AD203B41FA5}">
                      <a16:colId xmlns:a16="http://schemas.microsoft.com/office/drawing/2014/main" val="3205363840"/>
                    </a:ext>
                  </a:extLst>
                </a:gridCol>
                <a:gridCol w="617066">
                  <a:extLst>
                    <a:ext uri="{9D8B030D-6E8A-4147-A177-3AD203B41FA5}">
                      <a16:colId xmlns:a16="http://schemas.microsoft.com/office/drawing/2014/main" val="3506484452"/>
                    </a:ext>
                  </a:extLst>
                </a:gridCol>
                <a:gridCol w="678923">
                  <a:extLst>
                    <a:ext uri="{9D8B030D-6E8A-4147-A177-3AD203B41FA5}">
                      <a16:colId xmlns:a16="http://schemas.microsoft.com/office/drawing/2014/main" val="2034041625"/>
                    </a:ext>
                  </a:extLst>
                </a:gridCol>
                <a:gridCol w="690169">
                  <a:extLst>
                    <a:ext uri="{9D8B030D-6E8A-4147-A177-3AD203B41FA5}">
                      <a16:colId xmlns:a16="http://schemas.microsoft.com/office/drawing/2014/main" val="3708102370"/>
                    </a:ext>
                  </a:extLst>
                </a:gridCol>
                <a:gridCol w="660179">
                  <a:extLst>
                    <a:ext uri="{9D8B030D-6E8A-4147-A177-3AD203B41FA5}">
                      <a16:colId xmlns:a16="http://schemas.microsoft.com/office/drawing/2014/main" val="1085911337"/>
                    </a:ext>
                  </a:extLst>
                </a:gridCol>
                <a:gridCol w="178447">
                  <a:extLst>
                    <a:ext uri="{9D8B030D-6E8A-4147-A177-3AD203B41FA5}">
                      <a16:colId xmlns:a16="http://schemas.microsoft.com/office/drawing/2014/main" val="1063878221"/>
                    </a:ext>
                  </a:extLst>
                </a:gridCol>
                <a:gridCol w="617066">
                  <a:extLst>
                    <a:ext uri="{9D8B030D-6E8A-4147-A177-3AD203B41FA5}">
                      <a16:colId xmlns:a16="http://schemas.microsoft.com/office/drawing/2014/main" val="1004658321"/>
                    </a:ext>
                  </a:extLst>
                </a:gridCol>
                <a:gridCol w="678923">
                  <a:extLst>
                    <a:ext uri="{9D8B030D-6E8A-4147-A177-3AD203B41FA5}">
                      <a16:colId xmlns:a16="http://schemas.microsoft.com/office/drawing/2014/main" val="3267863073"/>
                    </a:ext>
                  </a:extLst>
                </a:gridCol>
                <a:gridCol w="690169">
                  <a:extLst>
                    <a:ext uri="{9D8B030D-6E8A-4147-A177-3AD203B41FA5}">
                      <a16:colId xmlns:a16="http://schemas.microsoft.com/office/drawing/2014/main" val="1805992267"/>
                    </a:ext>
                  </a:extLst>
                </a:gridCol>
                <a:gridCol w="660179">
                  <a:extLst>
                    <a:ext uri="{9D8B030D-6E8A-4147-A177-3AD203B41FA5}">
                      <a16:colId xmlns:a16="http://schemas.microsoft.com/office/drawing/2014/main" val="2523949911"/>
                    </a:ext>
                  </a:extLst>
                </a:gridCol>
                <a:gridCol w="178447">
                  <a:extLst>
                    <a:ext uri="{9D8B030D-6E8A-4147-A177-3AD203B41FA5}">
                      <a16:colId xmlns:a16="http://schemas.microsoft.com/office/drawing/2014/main" val="2634251113"/>
                    </a:ext>
                  </a:extLst>
                </a:gridCol>
                <a:gridCol w="740779">
                  <a:extLst>
                    <a:ext uri="{9D8B030D-6E8A-4147-A177-3AD203B41FA5}">
                      <a16:colId xmlns:a16="http://schemas.microsoft.com/office/drawing/2014/main" val="3392882730"/>
                    </a:ext>
                  </a:extLst>
                </a:gridCol>
              </a:tblGrid>
              <a:tr h="430990">
                <a:tc gridSpan="5">
                  <a:txBody>
                    <a:bodyPr/>
                    <a:lstStyle/>
                    <a:p>
                      <a:pPr algn="ctr" rtl="0" fontAlgn="b">
                        <a:buNone/>
                      </a:pP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PoP 1</a:t>
                      </a:r>
                      <a:r>
                        <a:rPr lang="es-MX" sz="1100" b="1" i="0" u="none" strike="noStrike" baseline="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er</a:t>
                      </a: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año</a:t>
                      </a:r>
                      <a:endParaRPr lang="x-es-XL" sz="1800" b="0" i="0" u="none" strike="noStrike" dirty="0">
                        <a:effectLst/>
                        <a:latin typeface="Arial" panose="020B0604020202020204" pitchFamily="34" charset="0"/>
                      </a:endParaRPr>
                    </a:p>
                  </a:txBody>
                  <a:tcPr marL="107300" marR="107300" marT="53650" marB="53650">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x-es-XL" dirty="0"/>
                    </a:p>
                  </a:txBody>
                  <a:tcPr/>
                </a:tc>
                <a:tc hMerge="1">
                  <a:txBody>
                    <a:bodyPr/>
                    <a:lstStyle/>
                    <a:p>
                      <a:endParaRPr lang="x-es-XL"/>
                    </a:p>
                  </a:txBody>
                  <a:tcPr/>
                </a:tc>
                <a:tc hMerge="1">
                  <a:txBody>
                    <a:bodyPr/>
                    <a:lstStyle/>
                    <a:p>
                      <a:endParaRPr lang="x-es-XL" dirty="0"/>
                    </a:p>
                  </a:txBody>
                  <a:tcPr/>
                </a:tc>
                <a:tc hMerge="1">
                  <a:txBody>
                    <a:bodyPr/>
                    <a:lstStyle/>
                    <a:p>
                      <a:endParaRPr lang="x-es-XL" dirty="0"/>
                    </a:p>
                  </a:txBody>
                  <a:tcPr/>
                </a:tc>
                <a:tc>
                  <a:txBody>
                    <a:bodyPr/>
                    <a:lstStyle/>
                    <a:p>
                      <a:pPr algn="l" rtl="0" fontAlgn="b">
                        <a:buNone/>
                      </a:pPr>
                      <a:r>
                        <a:rPr lang="x-es-XL" sz="1100" b="1" i="0" u="none" strike="noStrike"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x-es-XL" sz="1800" b="0" i="0" u="none" strike="noStrike" dirty="0">
                        <a:solidFill>
                          <a:schemeClr val="tx1"/>
                        </a:solidFill>
                        <a:effectLst/>
                        <a:latin typeface="Arial" panose="020B0604020202020204" pitchFamily="34" charset="0"/>
                      </a:endParaRPr>
                    </a:p>
                  </a:txBody>
                  <a:tcPr marL="7451" marR="7451" marT="7451"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gridSpan="4">
                  <a:txBody>
                    <a:bodyPr/>
                    <a:lstStyle/>
                    <a:p>
                      <a:pPr algn="ctr" rtl="0" fontAlgn="b">
                        <a:buNone/>
                      </a:pP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PoP 2</a:t>
                      </a: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do. año</a:t>
                      </a:r>
                      <a:endParaRPr lang="x-es-XL" sz="1800" b="0" i="0" u="none" strike="noStrike" dirty="0">
                        <a:effectLst/>
                        <a:latin typeface="Arial" panose="020B0604020202020204" pitchFamily="34" charset="0"/>
                      </a:endParaRPr>
                    </a:p>
                  </a:txBody>
                  <a:tcPr marL="107300" marR="107300" marT="53650" marB="53650">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x-es-XL"/>
                    </a:p>
                  </a:txBody>
                  <a:tcPr/>
                </a:tc>
                <a:tc hMerge="1">
                  <a:txBody>
                    <a:bodyPr/>
                    <a:lstStyle/>
                    <a:p>
                      <a:endParaRPr lang="x-es-XL"/>
                    </a:p>
                  </a:txBody>
                  <a:tcPr/>
                </a:tc>
                <a:tc hMerge="1">
                  <a:txBody>
                    <a:bodyPr/>
                    <a:lstStyle/>
                    <a:p>
                      <a:endParaRPr lang="x-es-XL"/>
                    </a:p>
                  </a:txBody>
                  <a:tcPr/>
                </a:tc>
                <a:tc>
                  <a:txBody>
                    <a:bodyPr/>
                    <a:lstStyle/>
                    <a:p>
                      <a:pPr algn="l" rtl="0" fontAlgn="b">
                        <a:buNone/>
                      </a:pPr>
                      <a:r>
                        <a:rPr lang="x-es-XL" sz="1100" b="1" i="0" u="none" strike="noStrike"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x-es-XL" sz="1800" b="0" i="0" u="none" strike="noStrike" dirty="0">
                        <a:solidFill>
                          <a:schemeClr val="tx1"/>
                        </a:solidFill>
                        <a:effectLst/>
                        <a:latin typeface="Arial" panose="020B0604020202020204" pitchFamily="34" charset="0"/>
                      </a:endParaRPr>
                    </a:p>
                  </a:txBody>
                  <a:tcPr marL="7451" marR="7451" marT="7451"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gridSpan="4">
                  <a:txBody>
                    <a:bodyPr/>
                    <a:lstStyle/>
                    <a:p>
                      <a:pPr algn="ctr" rtl="0" fontAlgn="b">
                        <a:buNone/>
                      </a:pP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PoP</a:t>
                      </a: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s-MX" sz="1100" b="1" i="0" u="none" strike="noStrike" baseline="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3er</a:t>
                      </a: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año</a:t>
                      </a:r>
                      <a:endParaRPr lang="x-es-XL" sz="1800" b="0" i="0" u="none" strike="noStrike" dirty="0">
                        <a:effectLst/>
                        <a:latin typeface="Arial" panose="020B0604020202020204" pitchFamily="34" charset="0"/>
                      </a:endParaRPr>
                    </a:p>
                  </a:txBody>
                  <a:tcPr marL="107300" marR="107300" marT="53650" marB="53650">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x-es-XL"/>
                    </a:p>
                  </a:txBody>
                  <a:tcPr/>
                </a:tc>
                <a:tc hMerge="1">
                  <a:txBody>
                    <a:bodyPr/>
                    <a:lstStyle/>
                    <a:p>
                      <a:endParaRPr lang="x-es-XL"/>
                    </a:p>
                  </a:txBody>
                  <a:tcPr/>
                </a:tc>
                <a:tc hMerge="1">
                  <a:txBody>
                    <a:bodyPr/>
                    <a:lstStyle/>
                    <a:p>
                      <a:endParaRPr lang="x-es-XL"/>
                    </a:p>
                  </a:txBody>
                  <a:tcPr/>
                </a:tc>
                <a:tc>
                  <a:txBody>
                    <a:bodyPr/>
                    <a:lstStyle/>
                    <a:p>
                      <a:pPr algn="l" rtl="0" fontAlgn="b">
                        <a:buNone/>
                      </a:pPr>
                      <a:r>
                        <a:rPr lang="x-es-XL" sz="1100" b="1" i="0" u="none" strike="noStrike"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x-es-XL" sz="1800" b="0" i="0" u="none" strike="noStrike" dirty="0">
                        <a:solidFill>
                          <a:schemeClr val="tx1"/>
                        </a:solidFill>
                        <a:effectLst/>
                        <a:latin typeface="Arial" panose="020B0604020202020204" pitchFamily="34" charset="0"/>
                      </a:endParaRPr>
                    </a:p>
                  </a:txBody>
                  <a:tcPr marL="7451" marR="7451" marT="7451" marB="0"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buNone/>
                      </a:pP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Cierre</a:t>
                      </a:r>
                      <a:endParaRPr lang="x-es-XL" sz="1800" b="0" i="0" u="none" strike="noStrike" dirty="0">
                        <a:effectLst/>
                        <a:latin typeface="Arial" panose="020B0604020202020204" pitchFamily="34" charset="0"/>
                      </a:endParaRPr>
                    </a:p>
                  </a:txBody>
                  <a:tcPr marL="7451" marR="7451" marT="7451"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1165446"/>
                  </a:ext>
                </a:extLst>
              </a:tr>
              <a:tr h="1050526">
                <a:tc>
                  <a:txBody>
                    <a:bodyPr/>
                    <a:lstStyle/>
                    <a:p>
                      <a:pPr algn="l" rtl="0" fontAlgn="b">
                        <a:buNone/>
                      </a:pP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Año del programa </a:t>
                      </a: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a:t>
                      </a: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trimestre</a:t>
                      </a:r>
                      <a:endParaRPr lang="x-es-XL" sz="1800" b="0" i="0" u="none" strike="noStrike" dirty="0">
                        <a:effectLst/>
                        <a:latin typeface="Calibri" panose="020F0502020204030204" pitchFamily="34" charset="0"/>
                        <a:ea typeface="Calibri" panose="020F0502020204030204" pitchFamily="34" charset="0"/>
                        <a:cs typeface="Calibri" panose="020F050202020403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jul-sep</a:t>
                      </a:r>
                      <a:endPar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rtl="0" fontAlgn="b">
                        <a:buNone/>
                      </a:pP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2026</a:t>
                      </a:r>
                      <a:endParaRPr lang="x-es-XL" sz="1800" b="0" i="0" u="none" strike="noStrike" dirty="0">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ct-dic 2026</a:t>
                      </a:r>
                      <a:endParaRPr lang="x-es-XL" sz="1800" b="0" i="0" u="none" strike="noStrike" dirty="0">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a:t>
                      </a: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ne-mar 2027</a:t>
                      </a:r>
                      <a:endParaRPr lang="x-es-XL" sz="1800" b="0" i="0" u="none" strike="noStrike" dirty="0">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a:t>
                      </a: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br-jun 2027</a:t>
                      </a:r>
                      <a:endParaRPr lang="x-es-XL" sz="1800" b="0" i="0" u="none" strike="noStrike" dirty="0">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x-es-XL" sz="1100" b="1" i="0" u="none" strike="noStrike"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x-es-XL" sz="1800" b="0" i="0" u="none" strike="noStrike" dirty="0">
                        <a:solidFill>
                          <a:schemeClr val="tx1"/>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buNone/>
                      </a:pP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a:t>
                      </a: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ul-sep 2027</a:t>
                      </a:r>
                      <a:endParaRPr lang="x-es-XL" sz="1800" b="0" i="0" u="none" strike="noStrike" dirty="0">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ct-dic 2027</a:t>
                      </a:r>
                      <a:endParaRPr lang="x-es-XL" sz="1800" b="0" i="0" u="none" strike="noStrike" dirty="0">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a:t>
                      </a: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ne-mar 2028</a:t>
                      </a:r>
                      <a:endParaRPr lang="x-es-XL" sz="1800" b="0" i="0" u="none" strike="noStrike" dirty="0">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a:t>
                      </a: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br-jun 2028</a:t>
                      </a:r>
                      <a:endParaRPr lang="x-es-XL" sz="1800" b="0" i="0" u="none" strike="noStrike" dirty="0">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x-es-XL" sz="1100" b="1" i="0" u="none" strike="noStrike"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x-es-XL" sz="1800" b="0" i="0" u="none" strike="noStrike" dirty="0">
                        <a:solidFill>
                          <a:schemeClr val="tx1"/>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buNone/>
                      </a:pP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a:t>
                      </a: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ul-sep 2028</a:t>
                      </a:r>
                      <a:endParaRPr lang="x-es-XL" sz="1800" b="0" i="0" u="none" strike="noStrike" dirty="0">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ct-dic 2028</a:t>
                      </a:r>
                      <a:endParaRPr lang="x-es-XL" sz="1800" b="0" i="0" u="none" strike="noStrike" dirty="0">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a:t>
                      </a: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ne-mar 2029</a:t>
                      </a:r>
                      <a:endParaRPr lang="x-es-XL" sz="1800" b="0" i="0" u="none" strike="noStrike" dirty="0">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a:t>
                      </a: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br-jun 2029</a:t>
                      </a:r>
                      <a:endParaRPr lang="x-es-XL" sz="1800" b="0" i="0" u="none" strike="noStrike" dirty="0">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x-es-XL" sz="1100" b="1" i="0" u="none" strike="noStrike"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x-es-XL" sz="1800" b="0" i="0" u="none" strike="noStrike" dirty="0">
                        <a:solidFill>
                          <a:schemeClr val="tx1"/>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buNone/>
                      </a:pPr>
                      <a:r>
                        <a:rPr lang="es-MX"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a:t>
                      </a:r>
                      <a:r>
                        <a:rPr lang="x-es-XL" sz="11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ul-oct 2029 (período de 120 días)</a:t>
                      </a:r>
                      <a:endParaRPr lang="x-es-XL" sz="1800" b="0" i="0" u="none" strike="noStrike" dirty="0">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7516089"/>
                  </a:ext>
                </a:extLst>
              </a:tr>
              <a:tr h="406832">
                <a:tc>
                  <a:txBody>
                    <a:bodyPr/>
                    <a:lstStyle/>
                    <a:p>
                      <a:pPr algn="l" rtl="0" fontAlgn="b">
                        <a:buNone/>
                      </a:pPr>
                      <a:r>
                        <a:rPr lang="x-es-XL" sz="1050" b="1"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Ejercicio fiscal 2026</a:t>
                      </a:r>
                      <a:endParaRPr lang="x-es-XL" sz="1050" b="0" i="0" u="none" strike="noStrike" dirty="0">
                        <a:effectLst/>
                        <a:latin typeface="Calibri" panose="020F0502020204030204" pitchFamily="34" charset="0"/>
                        <a:ea typeface="Calibri" panose="020F0502020204030204" pitchFamily="34" charset="0"/>
                        <a:cs typeface="Calibri" panose="020F050202020403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x-es-XL" sz="105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x-es-XL" sz="1050" b="0" i="0" u="none" strike="noStrike" baseline="0">
                          <a:solidFill>
                            <a:srgbClr val="0054A6"/>
                          </a:solidFill>
                          <a:effectLst/>
                          <a:latin typeface="Calibri" panose="020F0502020204030204" pitchFamily="34" charset="0"/>
                          <a:ea typeface="Calibri" panose="020F0502020204030204" pitchFamily="34" charset="0"/>
                          <a:cs typeface="Calibri" panose="020F0502020204030204" pitchFamily="34" charset="0"/>
                        </a:rPr>
                        <a:t>azul</a:t>
                      </a:r>
                      <a:endParaRPr lang="x-es-XL" sz="1050" b="0" i="0" u="none" strike="noStrike" dirty="0">
                        <a:solidFill>
                          <a:srgbClr val="0054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x-es-XL" sz="105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x-es-XL" sz="1050" b="0" i="0" u="none" strike="noStrike" baseline="0">
                          <a:solidFill>
                            <a:srgbClr val="0054A6"/>
                          </a:solidFill>
                          <a:effectLst/>
                          <a:latin typeface="Calibri" panose="020F0502020204030204" pitchFamily="34" charset="0"/>
                          <a:ea typeface="Calibri" panose="020F0502020204030204" pitchFamily="34" charset="0"/>
                          <a:cs typeface="Calibri" panose="020F0502020204030204" pitchFamily="34" charset="0"/>
                        </a:rPr>
                        <a:t>azul</a:t>
                      </a:r>
                      <a:endParaRPr lang="x-es-XL" sz="1050" b="0" i="0" u="none" strike="noStrike" dirty="0">
                        <a:solidFill>
                          <a:srgbClr val="0054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x-es-XL" sz="1050" b="0" i="0" u="none" strike="noStrike" baseline="0">
                          <a:solidFill>
                            <a:srgbClr val="0054A6"/>
                          </a:solidFill>
                          <a:effectLst/>
                          <a:latin typeface="Calibri" panose="020F0502020204030204" pitchFamily="34" charset="0"/>
                          <a:ea typeface="Calibri" panose="020F0502020204030204" pitchFamily="34" charset="0"/>
                          <a:cs typeface="Calibri" panose="020F0502020204030204" pitchFamily="34" charset="0"/>
                        </a:rPr>
                        <a:t>azul</a:t>
                      </a: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x-es-XL" sz="1050" b="0" i="0" u="none" strike="noStrike" baseline="0">
                          <a:solidFill>
                            <a:srgbClr val="0054A6"/>
                          </a:solidFill>
                          <a:effectLst/>
                          <a:latin typeface="Calibri" panose="020F0502020204030204" pitchFamily="34" charset="0"/>
                          <a:ea typeface="Calibri" panose="020F0502020204030204" pitchFamily="34" charset="0"/>
                          <a:cs typeface="Calibri" panose="020F0502020204030204" pitchFamily="34" charset="0"/>
                        </a:rPr>
                        <a:t>azul</a:t>
                      </a: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x-es-XL" sz="1050" b="0" i="0" u="none" strike="noStrike" dirty="0">
                        <a:solidFill>
                          <a:schemeClr val="tx1"/>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spcBef>
                          <a:spcPts val="0"/>
                        </a:spcBef>
                        <a:spcAft>
                          <a:spcPts val="0"/>
                        </a:spcAft>
                        <a:buNone/>
                      </a:pPr>
                      <a:r>
                        <a:rPr lang="x-es-XL" sz="1050" b="0" i="0" u="none" strike="noStrike" baseline="0">
                          <a:solidFill>
                            <a:srgbClr val="0054A6"/>
                          </a:solidFill>
                          <a:effectLst/>
                          <a:latin typeface="+mn-lt"/>
                          <a:ea typeface="+mn-lt"/>
                          <a:cs typeface="+mn-lt"/>
                        </a:rPr>
                        <a:t>Azul</a:t>
                      </a: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x-es-XL" sz="1050" b="0" i="0" u="none" strike="noStrike" baseline="0">
                          <a:solidFill>
                            <a:srgbClr val="0054A6"/>
                          </a:solidFill>
                          <a:effectLst/>
                          <a:latin typeface="+mn-lt"/>
                          <a:ea typeface="+mn-lt"/>
                          <a:cs typeface="+mn-lt"/>
                        </a:rPr>
                        <a:t>Azul</a:t>
                      </a: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x-es-XL" sz="1050" b="0" i="0" u="none" strike="noStrike" baseline="0">
                          <a:solidFill>
                            <a:srgbClr val="0054A6"/>
                          </a:solidFill>
                          <a:effectLst/>
                          <a:latin typeface="+mn-lt"/>
                          <a:ea typeface="+mn-lt"/>
                          <a:cs typeface="+mn-lt"/>
                        </a:rPr>
                        <a:t>Azul</a:t>
                      </a: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x-es-XL" sz="1050" b="0" i="0" u="none" strike="noStrike" baseline="0">
                          <a:solidFill>
                            <a:srgbClr val="0054A6"/>
                          </a:solidFill>
                          <a:effectLst/>
                          <a:latin typeface="+mn-lt"/>
                          <a:ea typeface="+mn-lt"/>
                          <a:cs typeface="+mn-lt"/>
                        </a:rPr>
                        <a:t>Azul</a:t>
                      </a: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x-es-XL" sz="1050" b="0" i="0" u="none" strike="noStrike" dirty="0">
                        <a:solidFill>
                          <a:schemeClr val="tx1"/>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buNone/>
                      </a:pPr>
                      <a:r>
                        <a:rPr lang="x-es-XL" sz="1050" b="0" i="0" u="none" strike="noStrike" baseline="0">
                          <a:solidFill>
                            <a:srgbClr val="0054A6"/>
                          </a:solidFill>
                          <a:effectLst/>
                          <a:latin typeface="Calibri" panose="020F0502020204030204" pitchFamily="34" charset="0"/>
                          <a:ea typeface="Calibri" panose="020F0502020204030204" pitchFamily="34" charset="0"/>
                          <a:cs typeface="Calibri" panose="020F0502020204030204" pitchFamily="34" charset="0"/>
                        </a:rPr>
                        <a:t>Azul</a:t>
                      </a:r>
                      <a:endParaRPr lang="x-es-XL" sz="1050" b="0" i="0" u="none" strike="noStrike" dirty="0">
                        <a:solidFill>
                          <a:srgbClr val="0054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rgbClr val="0054A6"/>
                          </a:solidFill>
                          <a:effectLst/>
                          <a:latin typeface="Calibri" panose="020F0502020204030204" pitchFamily="34" charset="0"/>
                          <a:ea typeface="Calibri" panose="020F0502020204030204" pitchFamily="34" charset="0"/>
                          <a:cs typeface="Calibri" panose="020F0502020204030204" pitchFamily="34" charset="0"/>
                        </a:rPr>
                        <a:t>Azul</a:t>
                      </a:r>
                      <a:endParaRPr lang="x-es-XL" sz="1050" b="0" i="0" u="none" strike="noStrike" dirty="0">
                        <a:solidFill>
                          <a:srgbClr val="0054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rgbClr val="0054A6"/>
                          </a:solidFill>
                          <a:effectLst/>
                          <a:latin typeface="Calibri" panose="020F0502020204030204" pitchFamily="34" charset="0"/>
                          <a:ea typeface="Calibri" panose="020F0502020204030204" pitchFamily="34" charset="0"/>
                          <a:cs typeface="Calibri" panose="020F0502020204030204" pitchFamily="34" charset="0"/>
                        </a:rPr>
                        <a:t>Azul</a:t>
                      </a:r>
                      <a:endParaRPr lang="x-es-XL" sz="1050" b="0" i="0" u="none" strike="noStrike" dirty="0">
                        <a:solidFill>
                          <a:srgbClr val="0054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rgbClr val="0054A6"/>
                          </a:solidFill>
                          <a:effectLst/>
                          <a:latin typeface="Calibri" panose="020F0502020204030204" pitchFamily="34" charset="0"/>
                          <a:ea typeface="Calibri" panose="020F0502020204030204" pitchFamily="34" charset="0"/>
                          <a:cs typeface="Calibri" panose="020F0502020204030204" pitchFamily="34" charset="0"/>
                        </a:rPr>
                        <a:t>Azul</a:t>
                      </a:r>
                      <a:endParaRPr lang="x-es-XL" sz="1050" b="0" i="0" u="none" strike="noStrike" dirty="0">
                        <a:solidFill>
                          <a:srgbClr val="0054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x-es-XL" sz="1050" b="0" i="0" u="none" strike="noStrike" dirty="0">
                        <a:solidFill>
                          <a:schemeClr val="tx1"/>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buNone/>
                      </a:pPr>
                      <a:r>
                        <a:rPr lang="x-es-XL" sz="1050" b="0" i="0" u="none" strike="noStrike" baseline="0">
                          <a:solidFill>
                            <a:srgbClr val="A6A6A6"/>
                          </a:solidFill>
                          <a:effectLst/>
                          <a:latin typeface="Calibri" panose="020F0502020204030204" pitchFamily="34" charset="0"/>
                          <a:ea typeface="Calibri" panose="020F0502020204030204" pitchFamily="34" charset="0"/>
                          <a:cs typeface="Calibri" panose="020F0502020204030204" pitchFamily="34" charset="0"/>
                        </a:rPr>
                        <a:t> gris</a:t>
                      </a:r>
                      <a:endParaRPr lang="x-es-XL" sz="1050" b="0" i="0" u="none" strike="noStrike" dirty="0">
                        <a:solidFill>
                          <a:srgbClr val="A6A6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64177118"/>
                  </a:ext>
                </a:extLst>
              </a:tr>
              <a:tr h="406832">
                <a:tc>
                  <a:txBody>
                    <a:bodyPr/>
                    <a:lstStyle/>
                    <a:p>
                      <a:pPr algn="l" rtl="0" fontAlgn="b">
                        <a:buNone/>
                      </a:pPr>
                      <a:r>
                        <a:rPr lang="x-es-XL" sz="1050" b="1"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Ejercicio fiscal 2027</a:t>
                      </a:r>
                      <a:endParaRPr lang="x-es-XL" sz="1050" b="0" i="0" u="none" strike="noStrike" dirty="0">
                        <a:effectLst/>
                        <a:latin typeface="Calibri" panose="020F0502020204030204" pitchFamily="34" charset="0"/>
                        <a:ea typeface="Calibri" panose="020F0502020204030204" pitchFamily="34" charset="0"/>
                        <a:cs typeface="Calibri" panose="020F050202020403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x-es-XL" sz="1050" b="0" i="0" u="none" strike="noStrike" baseline="0">
                          <a:solidFill>
                            <a:srgbClr val="A6A6A6"/>
                          </a:solidFill>
                          <a:effectLst/>
                          <a:latin typeface="Calibri" panose="020F0502020204030204" pitchFamily="34" charset="0"/>
                          <a:ea typeface="Calibri" panose="020F0502020204030204" pitchFamily="34" charset="0"/>
                          <a:cs typeface="Calibri" panose="020F0502020204030204" pitchFamily="34" charset="0"/>
                        </a:rPr>
                        <a:t> gris</a:t>
                      </a:r>
                      <a:endParaRPr lang="x-es-XL" sz="1050" b="0" i="0" u="none" strike="noStrike" dirty="0">
                        <a:solidFill>
                          <a:srgbClr val="A6A6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rtl="0" fontAlgn="b">
                        <a:buNone/>
                      </a:pPr>
                      <a:r>
                        <a:rPr lang="x-es-XL" sz="1050" b="0" i="0" u="none" strike="noStrike" baseline="0">
                          <a:solidFill>
                            <a:srgbClr val="A6A6A6"/>
                          </a:solidFill>
                          <a:effectLst/>
                          <a:latin typeface="Calibri" panose="020F0502020204030204" pitchFamily="34" charset="0"/>
                          <a:ea typeface="Calibri" panose="020F0502020204030204" pitchFamily="34" charset="0"/>
                          <a:cs typeface="Calibri" panose="020F0502020204030204" pitchFamily="34" charset="0"/>
                        </a:rPr>
                        <a:t>Gris</a:t>
                      </a:r>
                      <a:endParaRPr lang="x-es-XL" sz="1050" b="0" i="0" u="none" strike="noStrike" dirty="0">
                        <a:solidFill>
                          <a:srgbClr val="A6A6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rtl="0" fontAlgn="b">
                        <a:buNone/>
                      </a:pPr>
                      <a:r>
                        <a:rPr lang="x-es-XL" sz="1050" b="0" i="0" u="none" strike="noStrike" baseline="0">
                          <a:solidFill>
                            <a:srgbClr val="A6A6A6"/>
                          </a:solidFill>
                          <a:effectLst/>
                          <a:latin typeface="Calibri" panose="020F0502020204030204" pitchFamily="34" charset="0"/>
                          <a:ea typeface="Calibri" panose="020F0502020204030204" pitchFamily="34" charset="0"/>
                          <a:cs typeface="Calibri" panose="020F0502020204030204" pitchFamily="34" charset="0"/>
                        </a:rPr>
                        <a:t>Gris</a:t>
                      </a:r>
                      <a:endParaRPr lang="x-es-XL" sz="1050" b="0" i="0" u="none" strike="noStrike" dirty="0">
                        <a:solidFill>
                          <a:srgbClr val="A6A6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rtl="0" fontAlgn="b">
                        <a:buNone/>
                      </a:pPr>
                      <a:r>
                        <a:rPr lang="x-es-XL" sz="1050" b="0" i="0" u="none" strike="noStrike" baseline="0">
                          <a:solidFill>
                            <a:srgbClr val="A6A6A6"/>
                          </a:solidFill>
                          <a:effectLst/>
                          <a:latin typeface="Calibri" panose="020F0502020204030204" pitchFamily="34" charset="0"/>
                          <a:ea typeface="Calibri" panose="020F0502020204030204" pitchFamily="34" charset="0"/>
                          <a:cs typeface="Calibri" panose="020F0502020204030204" pitchFamily="34" charset="0"/>
                        </a:rPr>
                        <a:t>Gris</a:t>
                      </a:r>
                      <a:endParaRPr lang="x-es-XL" sz="1050" b="0" i="0" u="none" strike="noStrike" dirty="0">
                        <a:solidFill>
                          <a:srgbClr val="A6A6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rtl="0" fontAlgn="b">
                        <a:buNone/>
                      </a:pPr>
                      <a:r>
                        <a:rPr lang="x-es-XL" sz="1050" b="0" i="0" u="none" strike="noStrike"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x-es-XL" sz="1050" b="0" i="0" u="none" strike="noStrike" dirty="0">
                        <a:solidFill>
                          <a:schemeClr val="tx1"/>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spcBef>
                          <a:spcPts val="0"/>
                        </a:spcBef>
                        <a:spcAft>
                          <a:spcPts val="0"/>
                        </a:spcAft>
                        <a:buNone/>
                      </a:pPr>
                      <a:r>
                        <a:rPr lang="x-es-XL" sz="1050" b="0" i="0" u="none" strike="noStrike" baseline="0">
                          <a:solidFill>
                            <a:srgbClr val="0054A6"/>
                          </a:solidFill>
                          <a:effectLst/>
                          <a:latin typeface="+mn-lt"/>
                          <a:ea typeface="+mn-lt"/>
                          <a:cs typeface="+mn-lt"/>
                        </a:rPr>
                        <a:t>Azul</a:t>
                      </a: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x-es-XL" sz="1050" b="0" i="0" u="none" strike="noStrike" baseline="0">
                          <a:solidFill>
                            <a:srgbClr val="0054A6"/>
                          </a:solidFill>
                          <a:effectLst/>
                          <a:latin typeface="+mn-lt"/>
                          <a:ea typeface="+mn-lt"/>
                          <a:cs typeface="+mn-lt"/>
                        </a:rPr>
                        <a:t>Azul</a:t>
                      </a: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x-es-XL" sz="1050" b="0" i="0" u="none" strike="noStrike" baseline="0">
                          <a:solidFill>
                            <a:srgbClr val="0054A6"/>
                          </a:solidFill>
                          <a:effectLst/>
                          <a:latin typeface="+mn-lt"/>
                          <a:ea typeface="+mn-lt"/>
                          <a:cs typeface="+mn-lt"/>
                        </a:rPr>
                        <a:t>Azul</a:t>
                      </a: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x-es-XL" sz="1050" b="0" i="0" u="none" strike="noStrike" baseline="0">
                          <a:solidFill>
                            <a:srgbClr val="0054A6"/>
                          </a:solidFill>
                          <a:effectLst/>
                          <a:latin typeface="+mn-lt"/>
                          <a:ea typeface="+mn-lt"/>
                          <a:cs typeface="+mn-lt"/>
                        </a:rPr>
                        <a:t>Azul</a:t>
                      </a: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x-es-XL" sz="1050" b="0" i="0" u="none" strike="noStrike" dirty="0">
                        <a:solidFill>
                          <a:schemeClr val="tx1"/>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buNone/>
                      </a:pPr>
                      <a:r>
                        <a:rPr lang="x-es-XL" sz="1050" b="0" i="0" u="none" strike="noStrike" baseline="0">
                          <a:solidFill>
                            <a:srgbClr val="0054A6"/>
                          </a:solidFill>
                          <a:effectLst/>
                          <a:latin typeface="Calibri" panose="020F0502020204030204" pitchFamily="34" charset="0"/>
                          <a:ea typeface="Calibri" panose="020F0502020204030204" pitchFamily="34" charset="0"/>
                          <a:cs typeface="Calibri" panose="020F0502020204030204" pitchFamily="34" charset="0"/>
                        </a:rPr>
                        <a:t> Azul</a:t>
                      </a:r>
                      <a:endParaRPr lang="x-es-XL" sz="1050" b="0" i="0" u="none" strike="noStrike" dirty="0">
                        <a:solidFill>
                          <a:srgbClr val="0054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rgbClr val="0054A6"/>
                          </a:solidFill>
                          <a:effectLst/>
                          <a:latin typeface="Calibri" panose="020F0502020204030204" pitchFamily="34" charset="0"/>
                          <a:ea typeface="Calibri" panose="020F0502020204030204" pitchFamily="34" charset="0"/>
                          <a:cs typeface="Calibri" panose="020F0502020204030204" pitchFamily="34" charset="0"/>
                        </a:rPr>
                        <a:t>Azul</a:t>
                      </a:r>
                      <a:endParaRPr lang="x-es-XL" sz="1050" b="0" i="0" u="none" strike="noStrike" dirty="0">
                        <a:solidFill>
                          <a:srgbClr val="0054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rgbClr val="0054A6"/>
                          </a:solidFill>
                          <a:effectLst/>
                          <a:latin typeface="Calibri" panose="020F0502020204030204" pitchFamily="34" charset="0"/>
                          <a:ea typeface="Calibri" panose="020F0502020204030204" pitchFamily="34" charset="0"/>
                          <a:cs typeface="Calibri" panose="020F0502020204030204" pitchFamily="34" charset="0"/>
                        </a:rPr>
                        <a:t>Azul</a:t>
                      </a:r>
                      <a:endParaRPr lang="x-es-XL" sz="1050" b="0" i="0" u="none" strike="noStrike" dirty="0">
                        <a:solidFill>
                          <a:srgbClr val="0054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rgbClr val="0054A6"/>
                          </a:solidFill>
                          <a:effectLst/>
                          <a:latin typeface="Calibri" panose="020F0502020204030204" pitchFamily="34" charset="0"/>
                          <a:ea typeface="Calibri" panose="020F0502020204030204" pitchFamily="34" charset="0"/>
                          <a:cs typeface="Calibri" panose="020F0502020204030204" pitchFamily="34" charset="0"/>
                        </a:rPr>
                        <a:t>Azul</a:t>
                      </a:r>
                      <a:endParaRPr lang="x-es-XL" sz="1050" b="0" i="0" u="none" strike="noStrike" dirty="0">
                        <a:solidFill>
                          <a:srgbClr val="0054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x-es-XL" sz="1050" b="0" i="0" u="none" strike="noStrike" dirty="0">
                        <a:solidFill>
                          <a:schemeClr val="tx1"/>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buNone/>
                      </a:pPr>
                      <a:r>
                        <a:rPr lang="x-es-XL" sz="1050" b="0" i="0" u="none" strike="noStrike" baseline="0">
                          <a:solidFill>
                            <a:srgbClr val="A6A6A6"/>
                          </a:solidFill>
                          <a:effectLst/>
                          <a:latin typeface="Calibri" panose="020F0502020204030204" pitchFamily="34" charset="0"/>
                          <a:ea typeface="Calibri" panose="020F0502020204030204" pitchFamily="34" charset="0"/>
                          <a:cs typeface="Calibri" panose="020F0502020204030204" pitchFamily="34" charset="0"/>
                        </a:rPr>
                        <a:t> gris</a:t>
                      </a:r>
                      <a:endParaRPr lang="x-es-XL" sz="1050" b="0" i="0" u="none" strike="noStrike" dirty="0">
                        <a:solidFill>
                          <a:srgbClr val="A6A6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086321946"/>
                  </a:ext>
                </a:extLst>
              </a:tr>
              <a:tr h="406832">
                <a:tc>
                  <a:txBody>
                    <a:bodyPr/>
                    <a:lstStyle/>
                    <a:p>
                      <a:pPr algn="l" rtl="0" fontAlgn="b">
                        <a:buNone/>
                      </a:pPr>
                      <a:r>
                        <a:rPr lang="x-es-XL" sz="1050" b="1"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Ejercicio fiscal 2028</a:t>
                      </a:r>
                      <a:endParaRPr lang="x-es-XL" sz="1050" b="0" i="0" u="none" strike="noStrike" dirty="0">
                        <a:effectLst/>
                        <a:latin typeface="Calibri" panose="020F0502020204030204" pitchFamily="34" charset="0"/>
                        <a:ea typeface="Calibri" panose="020F0502020204030204" pitchFamily="34" charset="0"/>
                        <a:cs typeface="Calibri" panose="020F050202020403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x-es-XL" sz="1050" b="0" i="0" u="none" strike="noStrike" baseline="0">
                          <a:solidFill>
                            <a:srgbClr val="A6A6A6"/>
                          </a:solidFill>
                          <a:effectLst/>
                          <a:latin typeface="Calibri" panose="020F0502020204030204" pitchFamily="34" charset="0"/>
                          <a:ea typeface="Calibri" panose="020F0502020204030204" pitchFamily="34" charset="0"/>
                          <a:cs typeface="Calibri" panose="020F0502020204030204" pitchFamily="34" charset="0"/>
                        </a:rPr>
                        <a:t> gris</a:t>
                      </a:r>
                      <a:endParaRPr lang="x-es-XL" sz="1050" b="0" i="0" u="none" strike="noStrike" dirty="0">
                        <a:solidFill>
                          <a:srgbClr val="A6A6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rtl="0" fontAlgn="b">
                        <a:buNone/>
                      </a:pPr>
                      <a:r>
                        <a:rPr lang="x-es-XL" sz="1050" b="0" i="0" u="none" strike="noStrike" baseline="0">
                          <a:solidFill>
                            <a:srgbClr val="A6A6A6"/>
                          </a:solidFill>
                          <a:effectLst/>
                          <a:latin typeface="Calibri" panose="020F0502020204030204" pitchFamily="34" charset="0"/>
                          <a:ea typeface="Calibri" panose="020F0502020204030204" pitchFamily="34" charset="0"/>
                          <a:cs typeface="Calibri" panose="020F0502020204030204" pitchFamily="34" charset="0"/>
                        </a:rPr>
                        <a:t>gris </a:t>
                      </a:r>
                      <a:endParaRPr lang="x-es-XL" sz="1050" b="0" i="0" u="none" strike="noStrike" dirty="0">
                        <a:solidFill>
                          <a:srgbClr val="A6A6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rtl="0" fontAlgn="b">
                        <a:buNone/>
                      </a:pPr>
                      <a:r>
                        <a:rPr lang="x-es-XL" sz="1050" b="0" i="0" u="none" strike="noStrike" baseline="0">
                          <a:solidFill>
                            <a:srgbClr val="A6A6A6"/>
                          </a:solidFill>
                          <a:effectLst/>
                          <a:latin typeface="Calibri" panose="020F0502020204030204" pitchFamily="34" charset="0"/>
                          <a:ea typeface="Calibri" panose="020F0502020204030204" pitchFamily="34" charset="0"/>
                          <a:cs typeface="Calibri" panose="020F0502020204030204" pitchFamily="34" charset="0"/>
                        </a:rPr>
                        <a:t>Gris</a:t>
                      </a:r>
                      <a:endParaRPr lang="x-es-XL" sz="1050" b="0" i="0" u="none" strike="noStrike" dirty="0">
                        <a:solidFill>
                          <a:srgbClr val="A6A6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rtl="0" fontAlgn="b">
                        <a:buNone/>
                      </a:pPr>
                      <a:r>
                        <a:rPr lang="x-es-XL" sz="1050" b="0" i="0" u="none" strike="noStrike" baseline="0">
                          <a:solidFill>
                            <a:srgbClr val="A6A6A6"/>
                          </a:solidFill>
                          <a:effectLst/>
                          <a:latin typeface="Calibri" panose="020F0502020204030204" pitchFamily="34" charset="0"/>
                          <a:ea typeface="Calibri" panose="020F0502020204030204" pitchFamily="34" charset="0"/>
                          <a:cs typeface="Calibri" panose="020F0502020204030204" pitchFamily="34" charset="0"/>
                        </a:rPr>
                        <a:t>gris</a:t>
                      </a:r>
                      <a:endParaRPr lang="x-es-XL" sz="1050" b="0" i="0" u="none" strike="noStrike" dirty="0">
                        <a:solidFill>
                          <a:srgbClr val="A6A6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rtl="0" fontAlgn="b">
                        <a:buNone/>
                      </a:pPr>
                      <a:r>
                        <a:rPr lang="x-es-XL" sz="1050" b="0" i="0" u="none" strike="noStrike"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x-es-XL" sz="1050" b="0" i="0" u="none" strike="noStrike" dirty="0">
                        <a:solidFill>
                          <a:schemeClr val="tx1"/>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buNone/>
                      </a:pPr>
                      <a:r>
                        <a:rPr lang="x-es-XL" sz="1050" b="0" i="0" u="none" strike="noStrike" baseline="0">
                          <a:solidFill>
                            <a:srgbClr val="A6A6A6"/>
                          </a:solidFill>
                          <a:effectLst/>
                          <a:latin typeface="Calibri" panose="020F0502020204030204" pitchFamily="34" charset="0"/>
                          <a:ea typeface="Calibri" panose="020F0502020204030204" pitchFamily="34" charset="0"/>
                          <a:cs typeface="Calibri" panose="020F0502020204030204" pitchFamily="34" charset="0"/>
                        </a:rPr>
                        <a:t> gris</a:t>
                      </a:r>
                      <a:endParaRPr lang="x-es-XL" sz="1050" b="0" i="0" u="none" strike="noStrike" dirty="0">
                        <a:solidFill>
                          <a:srgbClr val="A6A6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rtl="0" fontAlgn="b">
                        <a:buNone/>
                      </a:pPr>
                      <a:r>
                        <a:rPr lang="x-es-XL" sz="1050" b="0" i="0" u="none" strike="noStrike" baseline="0">
                          <a:solidFill>
                            <a:srgbClr val="A6A6A6"/>
                          </a:solidFill>
                          <a:effectLst/>
                          <a:latin typeface="Calibri" panose="020F0502020204030204" pitchFamily="34" charset="0"/>
                          <a:ea typeface="Calibri" panose="020F0502020204030204" pitchFamily="34" charset="0"/>
                          <a:cs typeface="Calibri" panose="020F0502020204030204" pitchFamily="34" charset="0"/>
                        </a:rPr>
                        <a:t>Gris</a:t>
                      </a:r>
                      <a:endParaRPr lang="x-es-XL" sz="1050" b="0" i="0" u="none" strike="noStrike" dirty="0">
                        <a:solidFill>
                          <a:srgbClr val="A6A6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rtl="0" fontAlgn="b">
                        <a:buNone/>
                      </a:pPr>
                      <a:r>
                        <a:rPr lang="x-es-XL" sz="1050" b="0" i="0" u="none" strike="noStrike" baseline="0">
                          <a:solidFill>
                            <a:srgbClr val="A6A6A6"/>
                          </a:solidFill>
                          <a:effectLst/>
                          <a:latin typeface="Calibri" panose="020F0502020204030204" pitchFamily="34" charset="0"/>
                          <a:ea typeface="Calibri" panose="020F0502020204030204" pitchFamily="34" charset="0"/>
                          <a:cs typeface="Calibri" panose="020F0502020204030204" pitchFamily="34" charset="0"/>
                        </a:rPr>
                        <a:t>Gris</a:t>
                      </a:r>
                      <a:endParaRPr lang="x-es-XL" sz="1050" b="0" i="0" u="none" strike="noStrike" dirty="0">
                        <a:solidFill>
                          <a:srgbClr val="A6A6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rtl="0" fontAlgn="b">
                        <a:buNone/>
                      </a:pPr>
                      <a:r>
                        <a:rPr lang="x-es-XL" sz="1050" b="0" i="0" u="none" strike="noStrike" baseline="0">
                          <a:solidFill>
                            <a:srgbClr val="A6A6A6"/>
                          </a:solidFill>
                          <a:effectLst/>
                          <a:latin typeface="Calibri" panose="020F0502020204030204" pitchFamily="34" charset="0"/>
                          <a:ea typeface="Calibri" panose="020F0502020204030204" pitchFamily="34" charset="0"/>
                          <a:cs typeface="Calibri" panose="020F0502020204030204" pitchFamily="34" charset="0"/>
                        </a:rPr>
                        <a:t>gris</a:t>
                      </a:r>
                      <a:endParaRPr lang="x-es-XL" sz="1050" b="0" i="0" u="none" strike="noStrike" dirty="0">
                        <a:solidFill>
                          <a:srgbClr val="A6A6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rtl="0" fontAlgn="b">
                        <a:buNone/>
                      </a:pPr>
                      <a:r>
                        <a:rPr lang="x-es-XL" sz="1050" b="0" i="0" u="none" strike="noStrike"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x-es-XL" sz="1050" b="0" i="0" u="none" strike="noStrike" dirty="0">
                        <a:solidFill>
                          <a:schemeClr val="tx1"/>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buNone/>
                      </a:pPr>
                      <a:r>
                        <a:rPr lang="x-es-XL" sz="1050" b="0" i="0" u="none" strike="noStrike" baseline="0">
                          <a:solidFill>
                            <a:srgbClr val="0054A6"/>
                          </a:solidFill>
                          <a:effectLst/>
                          <a:latin typeface="Calibri" panose="020F0502020204030204" pitchFamily="34" charset="0"/>
                          <a:ea typeface="Calibri" panose="020F0502020204030204" pitchFamily="34" charset="0"/>
                          <a:cs typeface="Calibri" panose="020F0502020204030204" pitchFamily="34" charset="0"/>
                        </a:rPr>
                        <a:t> Azul</a:t>
                      </a:r>
                      <a:endParaRPr lang="x-es-XL" sz="1050" b="0" i="0" u="none" strike="noStrike" dirty="0">
                        <a:solidFill>
                          <a:srgbClr val="0054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rgbClr val="0054A6"/>
                          </a:solidFill>
                          <a:effectLst/>
                          <a:latin typeface="Calibri" panose="020F0502020204030204" pitchFamily="34" charset="0"/>
                          <a:ea typeface="Calibri" panose="020F0502020204030204" pitchFamily="34" charset="0"/>
                          <a:cs typeface="Calibri" panose="020F0502020204030204" pitchFamily="34" charset="0"/>
                        </a:rPr>
                        <a:t>Azul</a:t>
                      </a:r>
                      <a:endParaRPr lang="x-es-XL" sz="1050" b="0" i="0" u="none" strike="noStrike" dirty="0">
                        <a:solidFill>
                          <a:srgbClr val="0054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rgbClr val="0054A6"/>
                          </a:solidFill>
                          <a:effectLst/>
                          <a:latin typeface="Calibri" panose="020F0502020204030204" pitchFamily="34" charset="0"/>
                          <a:ea typeface="Calibri" panose="020F0502020204030204" pitchFamily="34" charset="0"/>
                          <a:cs typeface="Calibri" panose="020F0502020204030204" pitchFamily="34" charset="0"/>
                        </a:rPr>
                        <a:t>Azul</a:t>
                      </a:r>
                      <a:endParaRPr lang="x-es-XL" sz="1050" b="0" i="0" u="none" strike="noStrike" dirty="0">
                        <a:solidFill>
                          <a:srgbClr val="0054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rgbClr val="0054A6"/>
                          </a:solidFill>
                          <a:effectLst/>
                          <a:latin typeface="Calibri" panose="020F0502020204030204" pitchFamily="34" charset="0"/>
                          <a:ea typeface="Calibri" panose="020F0502020204030204" pitchFamily="34" charset="0"/>
                          <a:cs typeface="Calibri" panose="020F0502020204030204" pitchFamily="34" charset="0"/>
                        </a:rPr>
                        <a:t> Azul</a:t>
                      </a:r>
                      <a:endParaRPr lang="x-es-XL" sz="1050" b="0" i="0" u="none" strike="noStrike" dirty="0">
                        <a:solidFill>
                          <a:srgbClr val="0054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tc>
                  <a:txBody>
                    <a:bodyPr/>
                    <a:lstStyle/>
                    <a:p>
                      <a:pPr algn="l" rtl="0" fontAlgn="b">
                        <a:buNone/>
                      </a:pPr>
                      <a:r>
                        <a:rPr lang="x-es-XL" sz="1050" b="0" i="0" u="none" strike="noStrike" baseline="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x-es-XL" sz="1050" b="0" i="0" u="none" strike="noStrike" dirty="0">
                        <a:solidFill>
                          <a:schemeClr val="tx1"/>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rtl="0" fontAlgn="b">
                        <a:buNone/>
                      </a:pPr>
                      <a:r>
                        <a:rPr lang="x-es-XL" sz="1050" b="0" i="0" u="none" strike="noStrike" baseline="0" dirty="0">
                          <a:solidFill>
                            <a:srgbClr val="0054A6"/>
                          </a:solidFill>
                          <a:effectLst/>
                          <a:latin typeface="Calibri" panose="020F0502020204030204" pitchFamily="34" charset="0"/>
                          <a:ea typeface="Calibri" panose="020F0502020204030204" pitchFamily="34" charset="0"/>
                          <a:cs typeface="Calibri" panose="020F0502020204030204" pitchFamily="34" charset="0"/>
                        </a:rPr>
                        <a:t>Azul</a:t>
                      </a:r>
                      <a:endParaRPr lang="x-es-XL" sz="1050" b="0" i="0" u="none" strike="noStrike" dirty="0">
                        <a:solidFill>
                          <a:srgbClr val="0054A6"/>
                        </a:solidFill>
                        <a:effectLst/>
                        <a:latin typeface="Arial" panose="020B0604020202020204" pitchFamily="34" charset="0"/>
                      </a:endParaRPr>
                    </a:p>
                  </a:txBody>
                  <a:tcPr marL="7451" marR="7451" marT="745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54A6"/>
                    </a:solidFill>
                  </a:tcPr>
                </a:tc>
                <a:extLst>
                  <a:ext uri="{0D108BD9-81ED-4DB2-BD59-A6C34878D82A}">
                    <a16:rowId xmlns:a16="http://schemas.microsoft.com/office/drawing/2014/main" val="1161810587"/>
                  </a:ext>
                </a:extLst>
              </a:tr>
            </a:tbl>
          </a:graphicData>
        </a:graphic>
      </p:graphicFrame>
      <p:sp>
        <p:nvSpPr>
          <p:cNvPr id="10" name="Content Placeholder 5">
            <a:extLst>
              <a:ext uri="{FF2B5EF4-FFF2-40B4-BE49-F238E27FC236}">
                <a16:creationId xmlns:a16="http://schemas.microsoft.com/office/drawing/2014/main" id="{729AB389-9915-1014-BC64-A98326B2BE46}"/>
              </a:ext>
              <a:ext uri="{C183D7F6-B498-43B3-948B-1728B52AA6E4}">
                <adec:decorative xmlns:adec="http://schemas.microsoft.com/office/drawing/2017/decorative" val="0"/>
              </a:ext>
            </a:extLst>
          </p:cNvPr>
          <p:cNvSpPr txBox="1">
            <a:spLocks/>
          </p:cNvSpPr>
          <p:nvPr/>
        </p:nvSpPr>
        <p:spPr>
          <a:xfrm>
            <a:off x="1497122" y="5102296"/>
            <a:ext cx="2929129" cy="14723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Font typeface="Arial" panose="020B0604020202020204" pitchFamily="34" charset="0"/>
              <a:buNone/>
            </a:pPr>
            <a:r>
              <a:rPr lang="x-es-XL" sz="1600" b="1" i="0" u="none" baseline="0" dirty="0"/>
              <a:t>Clave</a:t>
            </a:r>
          </a:p>
          <a:p>
            <a:pPr marL="685800" indent="0" algn="l" rtl="0">
              <a:buFont typeface="Arial" panose="020B0604020202020204" pitchFamily="34" charset="0"/>
              <a:buNone/>
            </a:pPr>
            <a:r>
              <a:rPr lang="x-es-XL" sz="1400" b="0" i="0" u="none" baseline="0" dirty="0"/>
              <a:t>Gastos</a:t>
            </a:r>
          </a:p>
          <a:p>
            <a:pPr marL="685800" indent="0" algn="l" rtl="0">
              <a:spcBef>
                <a:spcPts val="1800"/>
              </a:spcBef>
              <a:buFont typeface="Arial" panose="020B0604020202020204" pitchFamily="34" charset="0"/>
              <a:buNone/>
            </a:pPr>
            <a:r>
              <a:rPr lang="x-es-XL" sz="1400" b="0" i="0" u="none" baseline="0" dirty="0"/>
              <a:t>No hay fondos disponibles</a:t>
            </a:r>
          </a:p>
        </p:txBody>
      </p:sp>
      <p:sp>
        <p:nvSpPr>
          <p:cNvPr id="12" name="Rectangle 11" descr="Las celdas sombreadas en azul indican que se pueden realizar gastos.">
            <a:extLst>
              <a:ext uri="{FF2B5EF4-FFF2-40B4-BE49-F238E27FC236}">
                <a16:creationId xmlns:a16="http://schemas.microsoft.com/office/drawing/2014/main" id="{DABD6C4D-E58F-5DA7-B6BB-AB1714F39BEC}"/>
              </a:ext>
            </a:extLst>
          </p:cNvPr>
          <p:cNvSpPr/>
          <p:nvPr/>
        </p:nvSpPr>
        <p:spPr>
          <a:xfrm>
            <a:off x="1576675" y="5478007"/>
            <a:ext cx="609599" cy="266700"/>
          </a:xfrm>
          <a:prstGeom prst="rect">
            <a:avLst/>
          </a:prstGeom>
          <a:solidFill>
            <a:srgbClr val="0054A6"/>
          </a:solidFill>
          <a:ln w="12700">
            <a:solidFill>
              <a:schemeClr val="bg1">
                <a:lumMod val="65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rtl="0"/>
            <a:endParaRPr lang="x-es-XL" dirty="0"/>
          </a:p>
        </p:txBody>
      </p:sp>
      <p:sp>
        <p:nvSpPr>
          <p:cNvPr id="14" name="Rectangle 13" descr="Las celdas en gris indican que los fondos no están disponibles.">
            <a:extLst>
              <a:ext uri="{FF2B5EF4-FFF2-40B4-BE49-F238E27FC236}">
                <a16:creationId xmlns:a16="http://schemas.microsoft.com/office/drawing/2014/main" id="{58C141FC-2560-F307-60D4-AD6320F14DA7}"/>
              </a:ext>
            </a:extLst>
          </p:cNvPr>
          <p:cNvSpPr/>
          <p:nvPr/>
        </p:nvSpPr>
        <p:spPr>
          <a:xfrm>
            <a:off x="1576675" y="5853718"/>
            <a:ext cx="609599" cy="266700"/>
          </a:xfrm>
          <a:prstGeom prst="rect">
            <a:avLst/>
          </a:prstGeom>
          <a:solidFill>
            <a:srgbClr val="A6A6A6"/>
          </a:solidFill>
          <a:ln w="12700">
            <a:solidFill>
              <a:schemeClr val="bg1">
                <a:lumMod val="65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rtl="0"/>
            <a:endParaRPr lang="x-es-XL" dirty="0"/>
          </a:p>
        </p:txBody>
      </p:sp>
      <p:sp>
        <p:nvSpPr>
          <p:cNvPr id="8" name="Content Placeholder 7">
            <a:extLst>
              <a:ext uri="{FF2B5EF4-FFF2-40B4-BE49-F238E27FC236}">
                <a16:creationId xmlns:a16="http://schemas.microsoft.com/office/drawing/2014/main" id="{E5B63910-CD09-68CA-DDA0-CF8420A3D20A}"/>
              </a:ext>
            </a:extLst>
          </p:cNvPr>
          <p:cNvSpPr>
            <a:spLocks noGrp="1"/>
          </p:cNvSpPr>
          <p:nvPr>
            <p:ph sz="half" idx="1"/>
          </p:nvPr>
        </p:nvSpPr>
        <p:spPr>
          <a:xfrm>
            <a:off x="4592410" y="5269781"/>
            <a:ext cx="6102468" cy="1137373"/>
          </a:xfrm>
        </p:spPr>
        <p:txBody>
          <a:bodyPr>
            <a:normAutofit/>
          </a:bodyPr>
          <a:lstStyle/>
          <a:p>
            <a:pPr marL="0" indent="0" algn="l" rtl="0">
              <a:buNone/>
            </a:pPr>
            <a:r>
              <a:rPr lang="x-es-XL" sz="2000" b="1" i="0" u="none" baseline="0" dirty="0">
                <a:solidFill>
                  <a:srgbClr val="000000"/>
                </a:solidFill>
              </a:rPr>
              <a:t>Calendario de la línea de financiación del HVRP</a:t>
            </a:r>
            <a:endParaRPr lang="x-es-XL" sz="2000" dirty="0"/>
          </a:p>
          <a:p>
            <a:pPr marL="0" indent="0" algn="l" rtl="0">
              <a:buNone/>
            </a:pPr>
            <a:endParaRPr lang="x-es-XL" sz="2000" dirty="0"/>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7</a:t>
            </a:fld>
            <a:endParaRPr lang="x-es-XL"/>
          </a:p>
        </p:txBody>
      </p:sp>
    </p:spTree>
    <p:extLst>
      <p:ext uri="{BB962C8B-B14F-4D97-AF65-F5344CB8AC3E}">
        <p14:creationId xmlns:p14="http://schemas.microsoft.com/office/powerpoint/2010/main" val="460516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a:xfrm>
            <a:off x="909456" y="192347"/>
            <a:ext cx="9695690" cy="995915"/>
          </a:xfrm>
        </p:spPr>
        <p:txBody>
          <a:bodyPr>
            <a:normAutofit fontScale="90000"/>
          </a:bodyPr>
          <a:lstStyle/>
          <a:p>
            <a:pPr algn="l" rtl="0"/>
            <a:r>
              <a:rPr lang="es-MX" sz="4200" b="0" i="0" u="none" baseline="0" dirty="0"/>
              <a:t>Descripción general</a:t>
            </a:r>
            <a:r>
              <a:rPr lang="x-es-XL" sz="4200" b="0" i="0" u="none" baseline="0" dirty="0"/>
              <a:t>: P</a:t>
            </a:r>
            <a:r>
              <a:rPr lang="es-MX" sz="4200" b="0" i="0" u="none" baseline="0" dirty="0" err="1"/>
              <a:t>eriodo</a:t>
            </a:r>
            <a:r>
              <a:rPr lang="es-MX" sz="4200" b="0" i="0" u="none" baseline="0" dirty="0"/>
              <a:t> de desempeño</a:t>
            </a:r>
            <a:r>
              <a:rPr lang="x-es-XL" sz="4200" b="0" i="0" u="none" baseline="0" dirty="0"/>
              <a:t>, cont. </a:t>
            </a:r>
          </a:p>
        </p:txBody>
      </p:sp>
      <p:sp>
        <p:nvSpPr>
          <p:cNvPr id="3" name="Text Placeholder 2">
            <a:extLst>
              <a:ext uri="{FF2B5EF4-FFF2-40B4-BE49-F238E27FC236}">
                <a16:creationId xmlns:a16="http://schemas.microsoft.com/office/drawing/2014/main" id="{64CE19D1-5083-1E83-9CF5-D8A42BED9324}"/>
              </a:ext>
            </a:extLst>
          </p:cNvPr>
          <p:cNvSpPr>
            <a:spLocks noGrp="1"/>
          </p:cNvSpPr>
          <p:nvPr>
            <p:ph type="body" idx="1"/>
          </p:nvPr>
        </p:nvSpPr>
        <p:spPr>
          <a:xfrm>
            <a:off x="810920" y="1118010"/>
            <a:ext cx="10519081" cy="823912"/>
          </a:xfrm>
        </p:spPr>
        <p:txBody>
          <a:bodyPr>
            <a:normAutofit/>
          </a:bodyPr>
          <a:lstStyle/>
          <a:p>
            <a:pPr marL="0" lvl="1" algn="l" rtl="0">
              <a:spcBef>
                <a:spcPts val="1000"/>
              </a:spcBef>
              <a:buClr>
                <a:srgbClr val="023160"/>
              </a:buClr>
              <a:buSzPct val="110000"/>
              <a:defRPr/>
            </a:pPr>
            <a:r>
              <a:rPr lang="x-es-XL" sz="2800" b="1" i="0" u="none" baseline="0" dirty="0">
                <a:solidFill>
                  <a:schemeClr val="bg1"/>
                </a:solidFill>
              </a:rPr>
              <a:t>¿Qué ocurre durante el periodo de </a:t>
            </a:r>
            <a:r>
              <a:rPr lang="es-MX" sz="2800" b="1" i="0" u="none" baseline="0" dirty="0">
                <a:solidFill>
                  <a:schemeClr val="bg1"/>
                </a:solidFill>
              </a:rPr>
              <a:t>desempeño</a:t>
            </a:r>
            <a:r>
              <a:rPr lang="x-es-XL" sz="2800" b="1" i="0" u="none" baseline="0" dirty="0">
                <a:solidFill>
                  <a:schemeClr val="bg1"/>
                </a:solidFill>
              </a:rPr>
              <a:t>?</a:t>
            </a:r>
          </a:p>
        </p:txBody>
      </p:sp>
      <p:graphicFrame>
        <p:nvGraphicFramePr>
          <p:cNvPr id="16" name="Table 15" descr="Tabla en la que se muestran los años naturales, los meses, los ejercicios fiscales y los trimestres, los años y trimestres del programa, los trimestres de seguimiento y las acciones clave correspondientes a cada uno de ellos">
            <a:extLst>
              <a:ext uri="{FF2B5EF4-FFF2-40B4-BE49-F238E27FC236}">
                <a16:creationId xmlns:a16="http://schemas.microsoft.com/office/drawing/2014/main" id="{A243F389-22BC-8BCF-2E9F-A2D364D5B70E}"/>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2974048424"/>
              </p:ext>
            </p:extLst>
          </p:nvPr>
        </p:nvGraphicFramePr>
        <p:xfrm>
          <a:off x="810921" y="2113925"/>
          <a:ext cx="10515617" cy="3500011"/>
        </p:xfrm>
        <a:graphic>
          <a:graphicData uri="http://schemas.openxmlformats.org/drawingml/2006/table">
            <a:tbl>
              <a:tblPr firstRow="1" bandRow="1"/>
              <a:tblGrid>
                <a:gridCol w="1121102">
                  <a:extLst>
                    <a:ext uri="{9D8B030D-6E8A-4147-A177-3AD203B41FA5}">
                      <a16:colId xmlns:a16="http://schemas.microsoft.com/office/drawing/2014/main" val="1028595496"/>
                    </a:ext>
                  </a:extLst>
                </a:gridCol>
                <a:gridCol w="1713975">
                  <a:extLst>
                    <a:ext uri="{9D8B030D-6E8A-4147-A177-3AD203B41FA5}">
                      <a16:colId xmlns:a16="http://schemas.microsoft.com/office/drawing/2014/main" val="3994619367"/>
                    </a:ext>
                  </a:extLst>
                </a:gridCol>
                <a:gridCol w="192639">
                  <a:extLst>
                    <a:ext uri="{9D8B030D-6E8A-4147-A177-3AD203B41FA5}">
                      <a16:colId xmlns:a16="http://schemas.microsoft.com/office/drawing/2014/main" val="2647640853"/>
                    </a:ext>
                  </a:extLst>
                </a:gridCol>
                <a:gridCol w="192639">
                  <a:extLst>
                    <a:ext uri="{9D8B030D-6E8A-4147-A177-3AD203B41FA5}">
                      <a16:colId xmlns:a16="http://schemas.microsoft.com/office/drawing/2014/main" val="2223192275"/>
                    </a:ext>
                  </a:extLst>
                </a:gridCol>
                <a:gridCol w="293896">
                  <a:extLst>
                    <a:ext uri="{9D8B030D-6E8A-4147-A177-3AD203B41FA5}">
                      <a16:colId xmlns:a16="http://schemas.microsoft.com/office/drawing/2014/main" val="3709120126"/>
                    </a:ext>
                  </a:extLst>
                </a:gridCol>
                <a:gridCol w="293896">
                  <a:extLst>
                    <a:ext uri="{9D8B030D-6E8A-4147-A177-3AD203B41FA5}">
                      <a16:colId xmlns:a16="http://schemas.microsoft.com/office/drawing/2014/main" val="4256708684"/>
                    </a:ext>
                  </a:extLst>
                </a:gridCol>
                <a:gridCol w="293896">
                  <a:extLst>
                    <a:ext uri="{9D8B030D-6E8A-4147-A177-3AD203B41FA5}">
                      <a16:colId xmlns:a16="http://schemas.microsoft.com/office/drawing/2014/main" val="494749579"/>
                    </a:ext>
                  </a:extLst>
                </a:gridCol>
                <a:gridCol w="192639">
                  <a:extLst>
                    <a:ext uri="{9D8B030D-6E8A-4147-A177-3AD203B41FA5}">
                      <a16:colId xmlns:a16="http://schemas.microsoft.com/office/drawing/2014/main" val="1726510904"/>
                    </a:ext>
                  </a:extLst>
                </a:gridCol>
                <a:gridCol w="192639">
                  <a:extLst>
                    <a:ext uri="{9D8B030D-6E8A-4147-A177-3AD203B41FA5}">
                      <a16:colId xmlns:a16="http://schemas.microsoft.com/office/drawing/2014/main" val="3317988505"/>
                    </a:ext>
                  </a:extLst>
                </a:gridCol>
                <a:gridCol w="192639">
                  <a:extLst>
                    <a:ext uri="{9D8B030D-6E8A-4147-A177-3AD203B41FA5}">
                      <a16:colId xmlns:a16="http://schemas.microsoft.com/office/drawing/2014/main" val="1983755880"/>
                    </a:ext>
                  </a:extLst>
                </a:gridCol>
                <a:gridCol w="302200">
                  <a:extLst>
                    <a:ext uri="{9D8B030D-6E8A-4147-A177-3AD203B41FA5}">
                      <a16:colId xmlns:a16="http://schemas.microsoft.com/office/drawing/2014/main" val="1920967270"/>
                    </a:ext>
                  </a:extLst>
                </a:gridCol>
                <a:gridCol w="302200">
                  <a:extLst>
                    <a:ext uri="{9D8B030D-6E8A-4147-A177-3AD203B41FA5}">
                      <a16:colId xmlns:a16="http://schemas.microsoft.com/office/drawing/2014/main" val="266679922"/>
                    </a:ext>
                  </a:extLst>
                </a:gridCol>
                <a:gridCol w="302200">
                  <a:extLst>
                    <a:ext uri="{9D8B030D-6E8A-4147-A177-3AD203B41FA5}">
                      <a16:colId xmlns:a16="http://schemas.microsoft.com/office/drawing/2014/main" val="44133632"/>
                    </a:ext>
                  </a:extLst>
                </a:gridCol>
                <a:gridCol w="192639">
                  <a:extLst>
                    <a:ext uri="{9D8B030D-6E8A-4147-A177-3AD203B41FA5}">
                      <a16:colId xmlns:a16="http://schemas.microsoft.com/office/drawing/2014/main" val="173988482"/>
                    </a:ext>
                  </a:extLst>
                </a:gridCol>
                <a:gridCol w="192639">
                  <a:extLst>
                    <a:ext uri="{9D8B030D-6E8A-4147-A177-3AD203B41FA5}">
                      <a16:colId xmlns:a16="http://schemas.microsoft.com/office/drawing/2014/main" val="938603037"/>
                    </a:ext>
                  </a:extLst>
                </a:gridCol>
                <a:gridCol w="192639">
                  <a:extLst>
                    <a:ext uri="{9D8B030D-6E8A-4147-A177-3AD203B41FA5}">
                      <a16:colId xmlns:a16="http://schemas.microsoft.com/office/drawing/2014/main" val="4069561943"/>
                    </a:ext>
                  </a:extLst>
                </a:gridCol>
                <a:gridCol w="293896">
                  <a:extLst>
                    <a:ext uri="{9D8B030D-6E8A-4147-A177-3AD203B41FA5}">
                      <a16:colId xmlns:a16="http://schemas.microsoft.com/office/drawing/2014/main" val="3111151250"/>
                    </a:ext>
                  </a:extLst>
                </a:gridCol>
                <a:gridCol w="293896">
                  <a:extLst>
                    <a:ext uri="{9D8B030D-6E8A-4147-A177-3AD203B41FA5}">
                      <a16:colId xmlns:a16="http://schemas.microsoft.com/office/drawing/2014/main" val="3917590116"/>
                    </a:ext>
                  </a:extLst>
                </a:gridCol>
                <a:gridCol w="293896">
                  <a:extLst>
                    <a:ext uri="{9D8B030D-6E8A-4147-A177-3AD203B41FA5}">
                      <a16:colId xmlns:a16="http://schemas.microsoft.com/office/drawing/2014/main" val="3888926823"/>
                    </a:ext>
                  </a:extLst>
                </a:gridCol>
                <a:gridCol w="192639">
                  <a:extLst>
                    <a:ext uri="{9D8B030D-6E8A-4147-A177-3AD203B41FA5}">
                      <a16:colId xmlns:a16="http://schemas.microsoft.com/office/drawing/2014/main" val="840529755"/>
                    </a:ext>
                  </a:extLst>
                </a:gridCol>
                <a:gridCol w="192639">
                  <a:extLst>
                    <a:ext uri="{9D8B030D-6E8A-4147-A177-3AD203B41FA5}">
                      <a16:colId xmlns:a16="http://schemas.microsoft.com/office/drawing/2014/main" val="1186746532"/>
                    </a:ext>
                  </a:extLst>
                </a:gridCol>
                <a:gridCol w="192639">
                  <a:extLst>
                    <a:ext uri="{9D8B030D-6E8A-4147-A177-3AD203B41FA5}">
                      <a16:colId xmlns:a16="http://schemas.microsoft.com/office/drawing/2014/main" val="2544433894"/>
                    </a:ext>
                  </a:extLst>
                </a:gridCol>
                <a:gridCol w="302200">
                  <a:extLst>
                    <a:ext uri="{9D8B030D-6E8A-4147-A177-3AD203B41FA5}">
                      <a16:colId xmlns:a16="http://schemas.microsoft.com/office/drawing/2014/main" val="3761319090"/>
                    </a:ext>
                  </a:extLst>
                </a:gridCol>
                <a:gridCol w="302200">
                  <a:extLst>
                    <a:ext uri="{9D8B030D-6E8A-4147-A177-3AD203B41FA5}">
                      <a16:colId xmlns:a16="http://schemas.microsoft.com/office/drawing/2014/main" val="1919132682"/>
                    </a:ext>
                  </a:extLst>
                </a:gridCol>
                <a:gridCol w="302200">
                  <a:extLst>
                    <a:ext uri="{9D8B030D-6E8A-4147-A177-3AD203B41FA5}">
                      <a16:colId xmlns:a16="http://schemas.microsoft.com/office/drawing/2014/main" val="3575475461"/>
                    </a:ext>
                  </a:extLst>
                </a:gridCol>
                <a:gridCol w="192639">
                  <a:extLst>
                    <a:ext uri="{9D8B030D-6E8A-4147-A177-3AD203B41FA5}">
                      <a16:colId xmlns:a16="http://schemas.microsoft.com/office/drawing/2014/main" val="1987376447"/>
                    </a:ext>
                  </a:extLst>
                </a:gridCol>
                <a:gridCol w="192639">
                  <a:extLst>
                    <a:ext uri="{9D8B030D-6E8A-4147-A177-3AD203B41FA5}">
                      <a16:colId xmlns:a16="http://schemas.microsoft.com/office/drawing/2014/main" val="2581642469"/>
                    </a:ext>
                  </a:extLst>
                </a:gridCol>
                <a:gridCol w="192639">
                  <a:extLst>
                    <a:ext uri="{9D8B030D-6E8A-4147-A177-3AD203B41FA5}">
                      <a16:colId xmlns:a16="http://schemas.microsoft.com/office/drawing/2014/main" val="3929565983"/>
                    </a:ext>
                  </a:extLst>
                </a:gridCol>
                <a:gridCol w="276367">
                  <a:extLst>
                    <a:ext uri="{9D8B030D-6E8A-4147-A177-3AD203B41FA5}">
                      <a16:colId xmlns:a16="http://schemas.microsoft.com/office/drawing/2014/main" val="3205981551"/>
                    </a:ext>
                  </a:extLst>
                </a:gridCol>
                <a:gridCol w="276367">
                  <a:extLst>
                    <a:ext uri="{9D8B030D-6E8A-4147-A177-3AD203B41FA5}">
                      <a16:colId xmlns:a16="http://schemas.microsoft.com/office/drawing/2014/main" val="1891782159"/>
                    </a:ext>
                  </a:extLst>
                </a:gridCol>
                <a:gridCol w="276367">
                  <a:extLst>
                    <a:ext uri="{9D8B030D-6E8A-4147-A177-3AD203B41FA5}">
                      <a16:colId xmlns:a16="http://schemas.microsoft.com/office/drawing/2014/main" val="1295775750"/>
                    </a:ext>
                  </a:extLst>
                </a:gridCol>
                <a:gridCol w="192639">
                  <a:extLst>
                    <a:ext uri="{9D8B030D-6E8A-4147-A177-3AD203B41FA5}">
                      <a16:colId xmlns:a16="http://schemas.microsoft.com/office/drawing/2014/main" val="331891059"/>
                    </a:ext>
                  </a:extLst>
                </a:gridCol>
                <a:gridCol w="192639">
                  <a:extLst>
                    <a:ext uri="{9D8B030D-6E8A-4147-A177-3AD203B41FA5}">
                      <a16:colId xmlns:a16="http://schemas.microsoft.com/office/drawing/2014/main" val="1641598144"/>
                    </a:ext>
                  </a:extLst>
                </a:gridCol>
                <a:gridCol w="192639">
                  <a:extLst>
                    <a:ext uri="{9D8B030D-6E8A-4147-A177-3AD203B41FA5}">
                      <a16:colId xmlns:a16="http://schemas.microsoft.com/office/drawing/2014/main" val="251389438"/>
                    </a:ext>
                  </a:extLst>
                </a:gridCol>
              </a:tblGrid>
              <a:tr h="241357">
                <a:tc>
                  <a:txBody>
                    <a:bodyPr/>
                    <a:lstStyle/>
                    <a:p>
                      <a:pPr algn="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Año </a:t>
                      </a:r>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calendario</a:t>
                      </a: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(CY)</a:t>
                      </a:r>
                    </a:p>
                  </a:txBody>
                  <a:tcPr marL="5584" marR="5584" marT="5584"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tc gridSpan="9">
                  <a:txBody>
                    <a:bodyPr/>
                    <a:lstStyle/>
                    <a:p>
                      <a:pPr algn="ctr" rtl="0" fontAlgn="b"/>
                      <a:r>
                        <a:rPr lang="x-es-XL" sz="7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Año fiscal 2026</a:t>
                      </a:r>
                    </a:p>
                  </a:txBody>
                  <a:tcPr marL="5584" marR="5584" marT="5584"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gridSpan="12">
                  <a:txBody>
                    <a:bodyPr/>
                    <a:lstStyle/>
                    <a:p>
                      <a:pPr algn="ctr" rtl="0" fontAlgn="b"/>
                      <a:r>
                        <a:rPr lang="x-es-XL" sz="700" b="1"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Año fiscal 2027</a:t>
                      </a:r>
                    </a:p>
                  </a:txBody>
                  <a:tcPr marL="5584" marR="5584" marT="5584"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gridSpan="12">
                  <a:txBody>
                    <a:bodyPr/>
                    <a:lstStyle/>
                    <a:p>
                      <a:pPr algn="ctr" rtl="0" fontAlgn="b"/>
                      <a:r>
                        <a:rPr lang="x-es-XL" sz="700" b="1"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Año fiscal 2028</a:t>
                      </a:r>
                    </a:p>
                  </a:txBody>
                  <a:tcPr marL="5584" marR="5584" marT="5584"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497B0"/>
                    </a:solidFill>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extLst>
                  <a:ext uri="{0D108BD9-81ED-4DB2-BD59-A6C34878D82A}">
                    <a16:rowId xmlns:a16="http://schemas.microsoft.com/office/drawing/2014/main" val="3208039545"/>
                  </a:ext>
                </a:extLst>
              </a:tr>
              <a:tr h="424605">
                <a:tc>
                  <a:txBody>
                    <a:bodyPr/>
                    <a:lstStyle/>
                    <a:p>
                      <a:pPr algn="r" rtl="0" fontAlgn="ctr"/>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Mes</a:t>
                      </a:r>
                    </a:p>
                  </a:txBody>
                  <a:tcPr marL="5584" marR="5584" marT="55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r" rtl="0" fontAlgn="b"/>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ABR</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MAY </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JUN</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JUL</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AGO</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SEP</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OCT</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NOV</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DEC</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ENE</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FEB</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MAR</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rtl="0" fontAlgn="b"/>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ABR</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MAY</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JUN</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JUL</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AGO</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SEP</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OCT</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NOV</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DEC</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ENE</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FEB</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MAR</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r" rtl="0" fontAlgn="b"/>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ABR</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MAY</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JUN</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JUL</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AGO</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SEP</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OCT</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NOV</a:t>
                      </a:r>
                    </a:p>
                  </a:txBody>
                  <a:tcPr marL="5584" marR="5584" marT="5584"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DEC</a:t>
                      </a:r>
                    </a:p>
                  </a:txBody>
                  <a:tcPr marL="5584" marR="5584" marT="5584" marB="0" vert="vert27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1814729233"/>
                  </a:ext>
                </a:extLst>
              </a:tr>
              <a:tr h="266633">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Ejercicio fiscal federal (FY)</a:t>
                      </a:r>
                    </a:p>
                  </a:txBody>
                  <a:tcPr marL="5584" marR="5584" marT="55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4B084"/>
                    </a:solidFill>
                  </a:tcPr>
                </a:tc>
                <a:tc gridSpan="6">
                  <a:txBody>
                    <a:bodyPr/>
                    <a:lstStyle/>
                    <a:p>
                      <a:pPr algn="ctr" rtl="0" fontAlgn="b"/>
                      <a:r>
                        <a:rPr lang="es-MX" sz="7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PY </a:t>
                      </a:r>
                      <a:r>
                        <a:rPr lang="x-es-XL" sz="7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2026</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gridSpan="12">
                  <a:txBody>
                    <a:bodyPr/>
                    <a:lstStyle/>
                    <a:p>
                      <a:pPr algn="ctr" rtl="0" fontAlgn="b"/>
                      <a:r>
                        <a:rPr lang="es-MX" sz="7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PY </a:t>
                      </a:r>
                      <a:r>
                        <a:rPr lang="x-es-XL" sz="7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2027</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gridSpan="12">
                  <a:txBody>
                    <a:bodyPr/>
                    <a:lstStyle/>
                    <a:p>
                      <a:pPr algn="ctr" rtl="0" fontAlgn="b"/>
                      <a:r>
                        <a:rPr lang="es-MX" sz="7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PY </a:t>
                      </a:r>
                      <a:r>
                        <a:rPr lang="x-es-XL" sz="7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2028</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gridSpan="3">
                  <a:txBody>
                    <a:bodyPr/>
                    <a:lstStyle/>
                    <a:p>
                      <a:pPr algn="ctr" rtl="0" fontAlgn="b"/>
                      <a:r>
                        <a:rPr lang="x-es-XL" sz="700" b="1"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Ejercicio fiscal 2029</a:t>
                      </a:r>
                    </a:p>
                  </a:txBody>
                  <a:tcPr marL="5584" marR="5584" marT="55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x-es-XL"/>
                    </a:p>
                  </a:txBody>
                  <a:tcPr/>
                </a:tc>
                <a:tc hMerge="1">
                  <a:txBody>
                    <a:bodyPr/>
                    <a:lstStyle/>
                    <a:p>
                      <a:endParaRPr lang="x-es-XL"/>
                    </a:p>
                  </a:txBody>
                  <a:tcPr/>
                </a:tc>
                <a:extLst>
                  <a:ext uri="{0D108BD9-81ED-4DB2-BD59-A6C34878D82A}">
                    <a16:rowId xmlns:a16="http://schemas.microsoft.com/office/drawing/2014/main" val="2988769751"/>
                  </a:ext>
                </a:extLst>
              </a:tr>
              <a:tr h="266633">
                <a:tc>
                  <a:txBody>
                    <a:bodyPr/>
                    <a:lstStyle/>
                    <a:p>
                      <a:pPr algn="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Trimestre del ejercicio fiscal (Q)</a:t>
                      </a:r>
                    </a:p>
                  </a:txBody>
                  <a:tcPr marL="5584" marR="5584" marT="55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CE4D6"/>
                    </a:solidFill>
                  </a:tcPr>
                </a:tc>
                <a:tc gridSpan="3">
                  <a:txBody>
                    <a:bodyPr/>
                    <a:lstStyle/>
                    <a:p>
                      <a:pPr algn="ctr" rtl="0" fontAlgn="b"/>
                      <a:r>
                        <a:rPr lang="es-MX" sz="700" b="0" i="0" u="none" strike="noStrike" baseline="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Q3FY</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hMerge="1">
                  <a:txBody>
                    <a:bodyPr/>
                    <a:lstStyle/>
                    <a:p>
                      <a:endParaRPr lang="x-es-XL"/>
                    </a:p>
                  </a:txBody>
                  <a:tcPr/>
                </a:tc>
                <a:tc hMerge="1">
                  <a:txBody>
                    <a:bodyPr/>
                    <a:lstStyle/>
                    <a:p>
                      <a:endParaRPr lang="x-es-XL"/>
                    </a:p>
                  </a:txBody>
                  <a:tcPr/>
                </a:tc>
                <a:tc gridSpan="3">
                  <a:txBody>
                    <a:bodyPr/>
                    <a:lstStyle/>
                    <a:p>
                      <a:pPr algn="ctr" rtl="0" fontAlgn="b"/>
                      <a:r>
                        <a:rPr lang="es-MX" sz="700" b="0" i="0" u="none" strike="noStrike" baseline="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Q4FY</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hMerge="1">
                  <a:txBody>
                    <a:bodyPr/>
                    <a:lstStyle/>
                    <a:p>
                      <a:endParaRPr lang="x-es-XL"/>
                    </a:p>
                  </a:txBody>
                  <a:tcPr/>
                </a:tc>
                <a:tc hMerge="1">
                  <a:txBody>
                    <a:bodyPr/>
                    <a:lstStyle/>
                    <a:p>
                      <a:endParaRPr lang="x-es-XL"/>
                    </a:p>
                  </a:txBody>
                  <a:tcPr/>
                </a:tc>
                <a:tc gridSpan="3">
                  <a:txBody>
                    <a:bodyPr/>
                    <a:lstStyle/>
                    <a:p>
                      <a:pPr algn="ctr" rtl="0" fontAlgn="b"/>
                      <a:r>
                        <a:rPr lang="es-MX" sz="700" b="0" i="0" u="none" strike="noStrike" baseline="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Q1FY</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hMerge="1">
                  <a:txBody>
                    <a:bodyPr/>
                    <a:lstStyle/>
                    <a:p>
                      <a:endParaRPr lang="x-es-XL"/>
                    </a:p>
                  </a:txBody>
                  <a:tcPr/>
                </a:tc>
                <a:tc hMerge="1">
                  <a:txBody>
                    <a:bodyPr/>
                    <a:lstStyle/>
                    <a:p>
                      <a:endParaRPr lang="x-es-XL"/>
                    </a:p>
                  </a:txBody>
                  <a:tcPr/>
                </a:tc>
                <a:tc gridSpan="3">
                  <a:txBody>
                    <a:bodyPr/>
                    <a:lstStyle/>
                    <a:p>
                      <a:pPr algn="ctr" rtl="0" fontAlgn="b"/>
                      <a:r>
                        <a:rPr lang="es-MX" sz="700" b="0" i="0" u="none" strike="noStrike" baseline="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Q2FY</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hMerge="1">
                  <a:txBody>
                    <a:bodyPr/>
                    <a:lstStyle/>
                    <a:p>
                      <a:endParaRPr lang="x-es-XL"/>
                    </a:p>
                  </a:txBody>
                  <a:tcPr/>
                </a:tc>
                <a:tc hMerge="1">
                  <a:txBody>
                    <a:bodyPr/>
                    <a:lstStyle/>
                    <a:p>
                      <a:endParaRPr lang="x-es-XL"/>
                    </a:p>
                  </a:txBody>
                  <a:tcPr/>
                </a:tc>
                <a:tc gridSpan="3">
                  <a:txBody>
                    <a:bodyPr/>
                    <a:lstStyle/>
                    <a:p>
                      <a:pPr algn="ctr" rtl="0" fontAlgn="b"/>
                      <a:r>
                        <a:rPr lang="es-MX" sz="700" b="0" i="0" u="none" strike="noStrike" baseline="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Q3FY</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hMerge="1">
                  <a:txBody>
                    <a:bodyPr/>
                    <a:lstStyle/>
                    <a:p>
                      <a:endParaRPr lang="x-es-XL"/>
                    </a:p>
                  </a:txBody>
                  <a:tcPr/>
                </a:tc>
                <a:tc hMerge="1">
                  <a:txBody>
                    <a:bodyPr/>
                    <a:lstStyle/>
                    <a:p>
                      <a:endParaRPr lang="x-es-XL"/>
                    </a:p>
                  </a:txBody>
                  <a:tcPr/>
                </a:tc>
                <a:tc gridSpan="3">
                  <a:txBody>
                    <a:bodyPr/>
                    <a:lstStyle/>
                    <a:p>
                      <a:pPr algn="ctr" rtl="0" fontAlgn="b"/>
                      <a:r>
                        <a:rPr lang="es-MX" sz="700" b="0" i="0" u="none" strike="noStrike" baseline="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Q4FY</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hMerge="1">
                  <a:txBody>
                    <a:bodyPr/>
                    <a:lstStyle/>
                    <a:p>
                      <a:endParaRPr lang="x-es-XL"/>
                    </a:p>
                  </a:txBody>
                  <a:tcPr/>
                </a:tc>
                <a:tc hMerge="1">
                  <a:txBody>
                    <a:bodyPr/>
                    <a:lstStyle/>
                    <a:p>
                      <a:endParaRPr lang="x-es-XL"/>
                    </a:p>
                  </a:txBody>
                  <a:tcPr/>
                </a:tc>
                <a:tc gridSpan="3">
                  <a:txBody>
                    <a:bodyPr/>
                    <a:lstStyle/>
                    <a:p>
                      <a:pPr algn="ctr" rtl="0" fontAlgn="b"/>
                      <a:r>
                        <a:rPr lang="es-MX" sz="700" b="0" i="0" u="none" strike="noStrike" baseline="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Q1FY</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hMerge="1">
                  <a:txBody>
                    <a:bodyPr/>
                    <a:lstStyle/>
                    <a:p>
                      <a:endParaRPr lang="x-es-XL"/>
                    </a:p>
                  </a:txBody>
                  <a:tcPr/>
                </a:tc>
                <a:tc hMerge="1">
                  <a:txBody>
                    <a:bodyPr/>
                    <a:lstStyle/>
                    <a:p>
                      <a:endParaRPr lang="x-es-XL"/>
                    </a:p>
                  </a:txBody>
                  <a:tcPr/>
                </a:tc>
                <a:tc gridSpan="3">
                  <a:txBody>
                    <a:bodyPr/>
                    <a:lstStyle/>
                    <a:p>
                      <a:pPr algn="ctr" rtl="0" fontAlgn="b"/>
                      <a:r>
                        <a:rPr lang="es-MX" sz="700" b="0" i="0" u="none" strike="noStrike" baseline="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Q2FY</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hMerge="1">
                  <a:txBody>
                    <a:bodyPr/>
                    <a:lstStyle/>
                    <a:p>
                      <a:endParaRPr lang="x-es-XL"/>
                    </a:p>
                  </a:txBody>
                  <a:tcPr/>
                </a:tc>
                <a:tc hMerge="1">
                  <a:txBody>
                    <a:bodyPr/>
                    <a:lstStyle/>
                    <a:p>
                      <a:endParaRPr lang="x-es-XL"/>
                    </a:p>
                  </a:txBody>
                  <a:tcPr/>
                </a:tc>
                <a:tc gridSpan="3">
                  <a:txBody>
                    <a:bodyPr/>
                    <a:lstStyle/>
                    <a:p>
                      <a:pPr algn="ctr" rtl="0" fontAlgn="b"/>
                      <a:r>
                        <a:rPr lang="es-MX" sz="700" b="0" i="0" u="none" strike="noStrike" baseline="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Q3FY</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hMerge="1">
                  <a:txBody>
                    <a:bodyPr/>
                    <a:lstStyle/>
                    <a:p>
                      <a:endParaRPr lang="x-es-XL"/>
                    </a:p>
                  </a:txBody>
                  <a:tcPr/>
                </a:tc>
                <a:tc hMerge="1">
                  <a:txBody>
                    <a:bodyPr/>
                    <a:lstStyle/>
                    <a:p>
                      <a:endParaRPr lang="x-es-XL"/>
                    </a:p>
                  </a:txBody>
                  <a:tcPr/>
                </a:tc>
                <a:tc gridSpan="3">
                  <a:txBody>
                    <a:bodyPr/>
                    <a:lstStyle/>
                    <a:p>
                      <a:pPr algn="ctr" rtl="0" fontAlgn="b"/>
                      <a:r>
                        <a:rPr lang="es-MX" sz="700" b="0" i="0" u="none" strike="noStrike" baseline="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Q4FY</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hMerge="1">
                  <a:txBody>
                    <a:bodyPr/>
                    <a:lstStyle/>
                    <a:p>
                      <a:endParaRPr lang="x-es-XL"/>
                    </a:p>
                  </a:txBody>
                  <a:tcPr/>
                </a:tc>
                <a:tc hMerge="1">
                  <a:txBody>
                    <a:bodyPr/>
                    <a:lstStyle/>
                    <a:p>
                      <a:endParaRPr lang="x-es-XL"/>
                    </a:p>
                  </a:txBody>
                  <a:tcPr/>
                </a:tc>
                <a:tc gridSpan="3">
                  <a:txBody>
                    <a:bodyPr/>
                    <a:lstStyle/>
                    <a:p>
                      <a:pPr algn="ctr" rtl="0" fontAlgn="b"/>
                      <a:r>
                        <a:rPr lang="es-MX" sz="700" b="0" i="0" u="none" strike="noStrike" baseline="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Q1FY</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584" marR="5584" marT="55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hMerge="1">
                  <a:txBody>
                    <a:bodyPr/>
                    <a:lstStyle/>
                    <a:p>
                      <a:endParaRPr lang="x-es-XL"/>
                    </a:p>
                  </a:txBody>
                  <a:tcPr/>
                </a:tc>
                <a:tc hMerge="1">
                  <a:txBody>
                    <a:bodyPr/>
                    <a:lstStyle/>
                    <a:p>
                      <a:endParaRPr lang="x-es-XL"/>
                    </a:p>
                  </a:txBody>
                  <a:tcPr/>
                </a:tc>
                <a:extLst>
                  <a:ext uri="{0D108BD9-81ED-4DB2-BD59-A6C34878D82A}">
                    <a16:rowId xmlns:a16="http://schemas.microsoft.com/office/drawing/2014/main" val="1790981175"/>
                  </a:ext>
                </a:extLst>
              </a:tr>
              <a:tr h="241357">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Año del programa (PY)</a:t>
                      </a:r>
                    </a:p>
                  </a:txBody>
                  <a:tcPr marL="5584" marR="5584" marT="55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gridSpan="3">
                  <a:txBody>
                    <a:bodyPr/>
                    <a:lstStyle/>
                    <a:p>
                      <a:pPr algn="ctr" rtl="0" fontAlgn="b"/>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PY</a:t>
                      </a: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2025</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hMerge="1">
                  <a:txBody>
                    <a:bodyPr/>
                    <a:lstStyle/>
                    <a:p>
                      <a:endParaRPr lang="x-es-XL"/>
                    </a:p>
                  </a:txBody>
                  <a:tcPr/>
                </a:tc>
                <a:tc hMerge="1">
                  <a:txBody>
                    <a:bodyPr/>
                    <a:lstStyle/>
                    <a:p>
                      <a:endParaRPr lang="x-es-XL"/>
                    </a:p>
                  </a:txBody>
                  <a:tcPr/>
                </a:tc>
                <a:tc gridSpan="12">
                  <a:txBody>
                    <a:bodyPr/>
                    <a:lstStyle/>
                    <a:p>
                      <a:pPr algn="ctr" rtl="0" fontAlgn="b"/>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PY </a:t>
                      </a: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2026</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gridSpan="12">
                  <a:txBody>
                    <a:bodyPr/>
                    <a:lstStyle/>
                    <a:p>
                      <a:pPr algn="ctr" rtl="0" fontAlgn="b"/>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PY </a:t>
                      </a: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2027</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gridSpan="6">
                  <a:txBody>
                    <a:bodyPr/>
                    <a:lstStyle/>
                    <a:p>
                      <a:pPr algn="ctr" rtl="0" fontAlgn="b"/>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PY </a:t>
                      </a: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2028</a:t>
                      </a:r>
                    </a:p>
                  </a:txBody>
                  <a:tcPr marL="5584" marR="5584" marT="55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tc hMerge="1">
                  <a:txBody>
                    <a:bodyPr/>
                    <a:lstStyle/>
                    <a:p>
                      <a:endParaRPr lang="x-es-XL"/>
                    </a:p>
                  </a:txBody>
                  <a:tcPr/>
                </a:tc>
                <a:extLst>
                  <a:ext uri="{0D108BD9-81ED-4DB2-BD59-A6C34878D82A}">
                    <a16:rowId xmlns:a16="http://schemas.microsoft.com/office/drawing/2014/main" val="3742851328"/>
                  </a:ext>
                </a:extLst>
              </a:tr>
              <a:tr h="241357">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Trimestre PY</a:t>
                      </a:r>
                    </a:p>
                  </a:txBody>
                  <a:tcPr marL="5584" marR="5584" marT="55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Q4PY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Q1PY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Q2PY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Q3PY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Q4PY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Q1PY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Q2PY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Q3PY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Q4PY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Q1PY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Q2PY</a:t>
                      </a:r>
                    </a:p>
                  </a:txBody>
                  <a:tcPr marL="5584" marR="5584" marT="55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x-es-XL"/>
                    </a:p>
                  </a:txBody>
                  <a:tcPr/>
                </a:tc>
                <a:tc hMerge="1">
                  <a:txBody>
                    <a:bodyPr/>
                    <a:lstStyle/>
                    <a:p>
                      <a:endParaRPr lang="x-es-XL"/>
                    </a:p>
                  </a:txBody>
                  <a:tcPr/>
                </a:tc>
                <a:extLst>
                  <a:ext uri="{0D108BD9-81ED-4DB2-BD59-A6C34878D82A}">
                    <a16:rowId xmlns:a16="http://schemas.microsoft.com/office/drawing/2014/main" val="2507891625"/>
                  </a:ext>
                </a:extLst>
              </a:tr>
              <a:tr h="441763">
                <a:tc>
                  <a:txBody>
                    <a:bodyPr/>
                    <a:lstStyle/>
                    <a:p>
                      <a:pPr algn="r" rtl="0" fontAlgn="b"/>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Trimestre de seguimiento</a:t>
                      </a:r>
                    </a:p>
                  </a:txBody>
                  <a:tcPr marL="5584" marR="5584" marT="55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Q8PY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Q5PY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Q6PY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Q7PY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Q8PY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Q5PY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Q6PY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Q7PY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Q8PY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Q5PY</a:t>
                      </a:r>
                    </a:p>
                  </a:txBody>
                  <a:tcPr marL="5584" marR="5584" marT="55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x-es-XL"/>
                    </a:p>
                  </a:txBody>
                  <a:tcPr/>
                </a:tc>
                <a:tc hMerge="1">
                  <a:txBody>
                    <a:bodyPr/>
                    <a:lstStyle/>
                    <a:p>
                      <a:endParaRPr lang="x-es-XL"/>
                    </a:p>
                  </a:txBody>
                  <a:tcPr/>
                </a:tc>
                <a:tc gridSpan="3">
                  <a:txBody>
                    <a:bodyPr/>
                    <a:lstStyle/>
                    <a:p>
                      <a:pPr algn="ctr" rtl="0" fontAlgn="b"/>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Q6PY</a:t>
                      </a:r>
                    </a:p>
                  </a:txBody>
                  <a:tcPr marL="5584" marR="5584" marT="55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x-es-XL"/>
                    </a:p>
                  </a:txBody>
                  <a:tcPr/>
                </a:tc>
                <a:tc hMerge="1">
                  <a:txBody>
                    <a:bodyPr/>
                    <a:lstStyle/>
                    <a:p>
                      <a:endParaRPr lang="x-es-XL"/>
                    </a:p>
                  </a:txBody>
                  <a:tcPr/>
                </a:tc>
                <a:extLst>
                  <a:ext uri="{0D108BD9-81ED-4DB2-BD59-A6C34878D82A}">
                    <a16:rowId xmlns:a16="http://schemas.microsoft.com/office/drawing/2014/main" val="434494194"/>
                  </a:ext>
                </a:extLst>
              </a:tr>
              <a:tr h="1376306">
                <a:tc>
                  <a:txBody>
                    <a:bodyPr/>
                    <a:lstStyle/>
                    <a:p>
                      <a:pPr algn="r" rtl="0" fontAlgn="t"/>
                      <a:r>
                        <a:rPr lang="x-es-XL" sz="700" b="0" i="0" u="none" strike="noStrike" baseline="0">
                          <a:solidFill>
                            <a:srgbClr val="000000"/>
                          </a:solidFill>
                          <a:effectLst/>
                          <a:latin typeface="Calibri" panose="020F0502020204030204" pitchFamily="34" charset="0"/>
                          <a:ea typeface="Calibri" panose="020F0502020204030204" pitchFamily="34" charset="0"/>
                          <a:cs typeface="Calibri" panose="020F0502020204030204" pitchFamily="34" charset="0"/>
                        </a:rPr>
                        <a:t>Acciones clave</a:t>
                      </a:r>
                    </a:p>
                  </a:txBody>
                  <a:tcPr marL="5584" marR="5584" marT="5584"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3">
                  <a:txBody>
                    <a:bodyPr/>
                    <a:lstStyle/>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Informes Q4PY y Q8 PY</a:t>
                      </a:r>
                    </a:p>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Mesa redonda anual sobre </a:t>
                      </a:r>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t>
                      </a: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OA</a:t>
                      </a:r>
                    </a:p>
                  </a:txBody>
                  <a:tcPr marL="5584" marR="5584" marT="55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x-es-XL"/>
                    </a:p>
                  </a:txBody>
                  <a:tcPr/>
                </a:tc>
                <a:tc hMerge="1">
                  <a:txBody>
                    <a:bodyPr/>
                    <a:lstStyle/>
                    <a:p>
                      <a:endParaRPr lang="x-es-XL"/>
                    </a:p>
                  </a:txBody>
                  <a:tcPr/>
                </a:tc>
                <a:tc gridSpan="3">
                  <a:txBody>
                    <a:bodyPr/>
                    <a:lstStyle/>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Nuevas </a:t>
                      </a:r>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adjudicaciones </a:t>
                      </a: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PoP de tres años de duración</a:t>
                      </a:r>
                    </a:p>
                    <a:p>
                      <a:pPr marL="114300" indent="-114300" algn="l" rtl="0" fontAlgn="t">
                        <a:buSzPct val="120000"/>
                        <a:buFont typeface="Arial" panose="020B0604020202020204" pitchFamily="34" charset="0"/>
                        <a:buChar char="•"/>
                      </a:pPr>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Adjudicaciones</a:t>
                      </a: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IF de 2.º y 3.º </a:t>
                      </a:r>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año</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Informes Q1PY y Q5PY</a:t>
                      </a:r>
                    </a:p>
                  </a:txBody>
                  <a:tcPr marL="5584" marR="5584" marT="55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x-es-XL"/>
                    </a:p>
                  </a:txBody>
                  <a:tcPr/>
                </a:tc>
                <a:tc hMerge="1">
                  <a:txBody>
                    <a:bodyPr/>
                    <a:lstStyle/>
                    <a:p>
                      <a:endParaRPr lang="x-es-XL"/>
                    </a:p>
                  </a:txBody>
                  <a:tcPr/>
                </a:tc>
                <a:tc gridSpan="3">
                  <a:txBody>
                    <a:bodyPr/>
                    <a:lstStyle/>
                    <a:p>
                      <a:pPr marL="114300" indent="-114300" algn="l" rtl="0" fontAlgn="t">
                        <a:buSzPct val="120000"/>
                        <a:buFont typeface="Arial" panose="020B0604020202020204" pitchFamily="34" charset="0"/>
                        <a:buChar char="•"/>
                      </a:pPr>
                      <a:r>
                        <a:rPr lang="x-es-XL" sz="700" b="0" i="0" u="none" strike="noStrike" kern="1200" baseline="0" dirty="0">
                          <a:solidFill>
                            <a:srgbClr val="000000"/>
                          </a:solidFill>
                          <a:effectLst/>
                          <a:latin typeface="Calibri" panose="020F0502020204030204" pitchFamily="34" charset="0"/>
                          <a:ea typeface="+mn-ea"/>
                          <a:cs typeface="+mn-cs"/>
                        </a:rPr>
                        <a:t>Fecha límite</a:t>
                      </a:r>
                      <a:r>
                        <a:rPr lang="es-MX" sz="700" b="0" i="0" u="none" strike="noStrike" kern="1200" baseline="0" dirty="0">
                          <a:solidFill>
                            <a:srgbClr val="000000"/>
                          </a:solidFill>
                          <a:effectLst/>
                          <a:latin typeface="Calibri" panose="020F0502020204030204" pitchFamily="34" charset="0"/>
                          <a:ea typeface="+mn-ea"/>
                          <a:cs typeface="+mn-cs"/>
                        </a:rPr>
                        <a:t> de cierre</a:t>
                      </a:r>
                      <a:r>
                        <a:rPr lang="x-es-XL" sz="700" b="0" i="0" u="none" strike="noStrike" kern="1200" baseline="0" dirty="0">
                          <a:solidFill>
                            <a:srgbClr val="000000"/>
                          </a:solidFill>
                          <a:effectLst/>
                          <a:latin typeface="Calibri" panose="020F0502020204030204" pitchFamily="34" charset="0"/>
                          <a:ea typeface="+mn-ea"/>
                          <a:cs typeface="+mn-cs"/>
                        </a:rPr>
                        <a:t>: </a:t>
                      </a:r>
                      <a:br>
                        <a:rPr lang="x-es-XL" sz="700" b="0" i="0" u="none" strike="noStrike" kern="1200" dirty="0">
                          <a:solidFill>
                            <a:srgbClr val="000000"/>
                          </a:solidFill>
                          <a:effectLst/>
                          <a:latin typeface="Calibri" panose="020F0502020204030204" pitchFamily="34" charset="0"/>
                          <a:ea typeface="+mn-ea"/>
                          <a:cs typeface="+mn-cs"/>
                        </a:rPr>
                      </a:br>
                      <a:r>
                        <a:rPr lang="x-es-XL" sz="700" b="0" i="0" u="none" strike="noStrike" kern="1200" baseline="0" dirty="0">
                          <a:solidFill>
                            <a:srgbClr val="000000"/>
                          </a:solidFill>
                          <a:effectLst/>
                          <a:latin typeface="Calibri" panose="020F0502020204030204" pitchFamily="34" charset="0"/>
                          <a:ea typeface="+mn-ea"/>
                          <a:cs typeface="+mn-cs"/>
                        </a:rPr>
                        <a:t>28 de octubre</a:t>
                      </a:r>
                    </a:p>
                    <a:p>
                      <a:pPr marL="114300" indent="-114300" algn="l" rtl="0" fontAlgn="t">
                        <a:buSzPct val="120000"/>
                        <a:buFont typeface="Arial" panose="020B0604020202020204" pitchFamily="34" charset="0"/>
                        <a:buChar char="•"/>
                      </a:pPr>
                      <a:r>
                        <a:rPr lang="x-es-XL" sz="700" b="0" i="0" u="none" strike="noStrike" kern="1200" baseline="0" dirty="0">
                          <a:solidFill>
                            <a:srgbClr val="000000"/>
                          </a:solidFill>
                          <a:effectLst/>
                          <a:latin typeface="Calibri" panose="020F0502020204030204" pitchFamily="34" charset="0"/>
                          <a:ea typeface="+mn-ea"/>
                          <a:cs typeface="+mn-cs"/>
                        </a:rPr>
                        <a:t>Informes Q2PY y Q6PY</a:t>
                      </a:r>
                    </a:p>
                  </a:txBody>
                  <a:tcPr marL="5584" marR="5584" marT="55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x-es-XL"/>
                    </a:p>
                  </a:txBody>
                  <a:tcPr/>
                </a:tc>
                <a:tc hMerge="1">
                  <a:txBody>
                    <a:bodyPr/>
                    <a:lstStyle/>
                    <a:p>
                      <a:endParaRPr lang="x-es-XL"/>
                    </a:p>
                  </a:txBody>
                  <a:tcPr/>
                </a:tc>
                <a:tc gridSpan="3">
                  <a:txBody>
                    <a:bodyPr/>
                    <a:lstStyle/>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Plazo para presentar las enmiendas sobre financiación incremental</a:t>
                      </a:r>
                    </a:p>
                    <a:p>
                      <a:pPr marL="114300" indent="-114300" algn="l" rtl="0" fontAlgn="t">
                        <a:buSzPct val="120000"/>
                        <a:buFont typeface="Arial" panose="020B0604020202020204" pitchFamily="34" charset="0"/>
                        <a:buChar char="•"/>
                      </a:pPr>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Divulgación </a:t>
                      </a: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 FOA</a:t>
                      </a:r>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anual</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Informes Q3PY y Q7PY</a:t>
                      </a:r>
                    </a:p>
                  </a:txBody>
                  <a:tcPr marL="5584" marR="5584" marT="55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x-es-XL"/>
                    </a:p>
                  </a:txBody>
                  <a:tcPr/>
                </a:tc>
                <a:tc hMerge="1">
                  <a:txBody>
                    <a:bodyPr/>
                    <a:lstStyle/>
                    <a:p>
                      <a:endParaRPr lang="x-es-XL"/>
                    </a:p>
                  </a:txBody>
                  <a:tcPr/>
                </a:tc>
                <a:tc gridSpan="3">
                  <a:txBody>
                    <a:bodyPr/>
                    <a:lstStyle/>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Informes Q4PY y Q8PY </a:t>
                      </a:r>
                    </a:p>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Mesa redonda anual sobre FOA</a:t>
                      </a:r>
                    </a:p>
                  </a:txBody>
                  <a:tcPr marL="5584" marR="5584" marT="55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x-es-XL"/>
                    </a:p>
                  </a:txBody>
                  <a:tcPr/>
                </a:tc>
                <a:tc hMerge="1">
                  <a:txBody>
                    <a:bodyPr/>
                    <a:lstStyle/>
                    <a:p>
                      <a:endParaRPr lang="x-es-XL"/>
                    </a:p>
                  </a:txBody>
                  <a:tcPr/>
                </a:tc>
                <a:tc gridSpan="3">
                  <a:txBody>
                    <a:bodyPr/>
                    <a:lstStyle/>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Nuevas </a:t>
                      </a:r>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adjudicaciones </a:t>
                      </a: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PoP de tres años de duración</a:t>
                      </a:r>
                    </a:p>
                    <a:p>
                      <a:pPr marL="114300" indent="-114300" algn="l" rtl="0" fontAlgn="t">
                        <a:buSzPct val="120000"/>
                        <a:buFont typeface="Arial" panose="020B0604020202020204" pitchFamily="34" charset="0"/>
                        <a:buChar char="•"/>
                      </a:pPr>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Adjudicaciones </a:t>
                      </a: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de 2.º y 3.º </a:t>
                      </a:r>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año</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Informes Q1PY y Q5PY</a:t>
                      </a:r>
                    </a:p>
                  </a:txBody>
                  <a:tcPr marL="5584" marR="5584" marT="55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x-es-XL"/>
                    </a:p>
                  </a:txBody>
                  <a:tcPr/>
                </a:tc>
                <a:tc hMerge="1">
                  <a:txBody>
                    <a:bodyPr/>
                    <a:lstStyle/>
                    <a:p>
                      <a:endParaRPr lang="x-es-XL"/>
                    </a:p>
                  </a:txBody>
                  <a:tcPr/>
                </a:tc>
                <a:tc gridSpan="3">
                  <a:txBody>
                    <a:bodyPr/>
                    <a:lstStyle/>
                    <a:p>
                      <a:pPr marL="114300" indent="-114300" algn="l" rtl="0" fontAlgn="t">
                        <a:buSzPct val="120000"/>
                        <a:buFont typeface="Arial" panose="020B0604020202020204" pitchFamily="34" charset="0"/>
                        <a:buChar char="•"/>
                      </a:pPr>
                      <a:r>
                        <a:rPr lang="x-es-XL" sz="700" b="0" i="0" u="none" strike="noStrike" kern="1200" baseline="0" dirty="0">
                          <a:solidFill>
                            <a:srgbClr val="000000"/>
                          </a:solidFill>
                          <a:effectLst/>
                          <a:latin typeface="Calibri" panose="020F0502020204030204" pitchFamily="34" charset="0"/>
                          <a:ea typeface="+mn-ea"/>
                          <a:cs typeface="+mn-cs"/>
                        </a:rPr>
                        <a:t>Fecha límite</a:t>
                      </a:r>
                      <a:r>
                        <a:rPr lang="es-MX" sz="700" b="0" i="0" u="none" strike="noStrike" kern="1200" baseline="0" dirty="0">
                          <a:solidFill>
                            <a:srgbClr val="000000"/>
                          </a:solidFill>
                          <a:effectLst/>
                          <a:latin typeface="Calibri" panose="020F0502020204030204" pitchFamily="34" charset="0"/>
                          <a:ea typeface="+mn-ea"/>
                          <a:cs typeface="+mn-cs"/>
                        </a:rPr>
                        <a:t> de cierre</a:t>
                      </a:r>
                      <a:r>
                        <a:rPr lang="x-es-XL" sz="700" b="0" i="0" u="none" strike="noStrike" kern="1200" baseline="0" dirty="0">
                          <a:solidFill>
                            <a:srgbClr val="000000"/>
                          </a:solidFill>
                          <a:effectLst/>
                          <a:latin typeface="Calibri" panose="020F0502020204030204" pitchFamily="34" charset="0"/>
                          <a:ea typeface="+mn-ea"/>
                          <a:cs typeface="+mn-cs"/>
                        </a:rPr>
                        <a:t>: </a:t>
                      </a:r>
                      <a:br>
                        <a:rPr lang="x-es-XL" sz="700" b="0" i="0" u="none" strike="noStrike" kern="1200" dirty="0">
                          <a:solidFill>
                            <a:srgbClr val="000000"/>
                          </a:solidFill>
                          <a:effectLst/>
                          <a:latin typeface="Calibri" panose="020F0502020204030204" pitchFamily="34" charset="0"/>
                          <a:ea typeface="+mn-ea"/>
                          <a:cs typeface="+mn-cs"/>
                        </a:rPr>
                      </a:br>
                      <a:r>
                        <a:rPr lang="x-es-XL" sz="700" b="0" i="0" u="none" strike="noStrike" kern="1200" baseline="0" dirty="0">
                          <a:solidFill>
                            <a:srgbClr val="000000"/>
                          </a:solidFill>
                          <a:effectLst/>
                          <a:latin typeface="Calibri" panose="020F0502020204030204" pitchFamily="34" charset="0"/>
                          <a:ea typeface="+mn-ea"/>
                          <a:cs typeface="+mn-cs"/>
                        </a:rPr>
                        <a:t>28 de octubre</a:t>
                      </a:r>
                    </a:p>
                    <a:p>
                      <a:pPr marL="114300" indent="-114300" algn="l" rtl="0" fontAlgn="t">
                        <a:buSzPct val="120000"/>
                        <a:buFont typeface="Arial" panose="020B0604020202020204" pitchFamily="34" charset="0"/>
                        <a:buChar char="•"/>
                      </a:pPr>
                      <a:r>
                        <a:rPr lang="x-es-XL" sz="700" b="0" i="0" u="none" strike="noStrike" kern="1200" baseline="0" dirty="0">
                          <a:solidFill>
                            <a:srgbClr val="000000"/>
                          </a:solidFill>
                          <a:effectLst/>
                          <a:latin typeface="Calibri" panose="020F0502020204030204" pitchFamily="34" charset="0"/>
                          <a:ea typeface="+mn-ea"/>
                          <a:cs typeface="+mn-cs"/>
                        </a:rPr>
                        <a:t>Informes Q2PY y Q6PY</a:t>
                      </a:r>
                    </a:p>
                  </a:txBody>
                  <a:tcPr marL="5584" marR="5584" marT="55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x-es-XL"/>
                    </a:p>
                  </a:txBody>
                  <a:tcPr/>
                </a:tc>
                <a:tc hMerge="1">
                  <a:txBody>
                    <a:bodyPr/>
                    <a:lstStyle/>
                    <a:p>
                      <a:endParaRPr lang="x-es-XL"/>
                    </a:p>
                  </a:txBody>
                  <a:tcPr/>
                </a:tc>
                <a:tc gridSpan="3">
                  <a:txBody>
                    <a:bodyPr/>
                    <a:lstStyle/>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Plazo para presentar las enmiendas sobre financiación incremental</a:t>
                      </a:r>
                    </a:p>
                    <a:p>
                      <a:pPr marL="114300" indent="-114300" algn="l" rtl="0" fontAlgn="t">
                        <a:buSzPct val="120000"/>
                        <a:buFont typeface="Arial" panose="020B0604020202020204" pitchFamily="34" charset="0"/>
                        <a:buChar char="•"/>
                      </a:pPr>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Divulgación </a:t>
                      </a: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 FOA</a:t>
                      </a:r>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anual</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Informes Q3PY y Q7PY</a:t>
                      </a:r>
                    </a:p>
                  </a:txBody>
                  <a:tcPr marL="5584" marR="5584" marT="55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x-es-XL"/>
                    </a:p>
                  </a:txBody>
                  <a:tcPr/>
                </a:tc>
                <a:tc hMerge="1">
                  <a:txBody>
                    <a:bodyPr/>
                    <a:lstStyle/>
                    <a:p>
                      <a:endParaRPr lang="x-es-XL"/>
                    </a:p>
                  </a:txBody>
                  <a:tcPr/>
                </a:tc>
                <a:tc gridSpan="3">
                  <a:txBody>
                    <a:bodyPr/>
                    <a:lstStyle/>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Informes Q4PY</a:t>
                      </a:r>
                      <a:endPar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Informes  Q8PY </a:t>
                      </a:r>
                    </a:p>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Mesa redonda anual sobre FOA</a:t>
                      </a:r>
                    </a:p>
                  </a:txBody>
                  <a:tcPr marL="5584" marR="5584" marT="55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x-es-XL"/>
                    </a:p>
                  </a:txBody>
                  <a:tcPr/>
                </a:tc>
                <a:tc hMerge="1">
                  <a:txBody>
                    <a:bodyPr/>
                    <a:lstStyle/>
                    <a:p>
                      <a:endParaRPr lang="x-es-XL"/>
                    </a:p>
                  </a:txBody>
                  <a:tcPr/>
                </a:tc>
                <a:tc gridSpan="3">
                  <a:txBody>
                    <a:bodyPr/>
                    <a:lstStyle/>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Nuevas </a:t>
                      </a:r>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adjudicaciones </a:t>
                      </a: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PoP de tres años de duración</a:t>
                      </a:r>
                    </a:p>
                    <a:p>
                      <a:pPr marL="114300" indent="-114300" algn="l" rtl="0" fontAlgn="t">
                        <a:buSzPct val="120000"/>
                        <a:buFont typeface="Arial" panose="020B0604020202020204" pitchFamily="34" charset="0"/>
                        <a:buChar char="•"/>
                      </a:pPr>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Adjudicaciones </a:t>
                      </a: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de 2.º y 3.º </a:t>
                      </a:r>
                      <a:r>
                        <a:rPr lang="es-MX"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año</a:t>
                      </a:r>
                      <a:endPar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14300" indent="-114300" algn="l" rtl="0" fontAlgn="t">
                        <a:buSzPct val="120000"/>
                        <a:buFont typeface="Arial" panose="020B0604020202020204" pitchFamily="34" charset="0"/>
                        <a:buChar char="•"/>
                      </a:pPr>
                      <a:r>
                        <a:rPr lang="x-es-XL" sz="7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Informes Q1PY y Q5PY</a:t>
                      </a:r>
                    </a:p>
                  </a:txBody>
                  <a:tcPr marL="5584" marR="5584" marT="558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x-es-XL"/>
                    </a:p>
                  </a:txBody>
                  <a:tcPr/>
                </a:tc>
                <a:tc hMerge="1">
                  <a:txBody>
                    <a:bodyPr/>
                    <a:lstStyle/>
                    <a:p>
                      <a:endParaRPr lang="x-es-XL"/>
                    </a:p>
                  </a:txBody>
                  <a:tcPr/>
                </a:tc>
                <a:tc gridSpan="3">
                  <a:txBody>
                    <a:bodyPr/>
                    <a:lstStyle/>
                    <a:p>
                      <a:pPr marL="114300" indent="-114300" algn="l" rtl="0" fontAlgn="t">
                        <a:buSzPct val="120000"/>
                        <a:buFont typeface="Arial" panose="020B0604020202020204" pitchFamily="34" charset="0"/>
                        <a:buChar char="•"/>
                      </a:pPr>
                      <a:r>
                        <a:rPr lang="x-es-XL" sz="700" b="0" i="0" u="none" strike="noStrike" kern="1200" baseline="0" dirty="0">
                          <a:solidFill>
                            <a:srgbClr val="000000"/>
                          </a:solidFill>
                          <a:effectLst/>
                          <a:latin typeface="Calibri" panose="020F0502020204030204" pitchFamily="34" charset="0"/>
                          <a:ea typeface="+mn-ea"/>
                          <a:cs typeface="+mn-cs"/>
                        </a:rPr>
                        <a:t>Fecha límite</a:t>
                      </a:r>
                      <a:r>
                        <a:rPr lang="es-MX" sz="700" b="0" i="0" u="none" strike="noStrike" kern="1200" baseline="0" dirty="0">
                          <a:solidFill>
                            <a:srgbClr val="000000"/>
                          </a:solidFill>
                          <a:effectLst/>
                          <a:latin typeface="Calibri" panose="020F0502020204030204" pitchFamily="34" charset="0"/>
                          <a:ea typeface="+mn-ea"/>
                          <a:cs typeface="+mn-cs"/>
                        </a:rPr>
                        <a:t> de cierre</a:t>
                      </a:r>
                      <a:r>
                        <a:rPr lang="x-es-XL" sz="700" b="0" i="0" u="none" strike="noStrike" kern="1200" baseline="0" dirty="0">
                          <a:solidFill>
                            <a:srgbClr val="000000"/>
                          </a:solidFill>
                          <a:effectLst/>
                          <a:latin typeface="Calibri" panose="020F0502020204030204" pitchFamily="34" charset="0"/>
                          <a:ea typeface="+mn-ea"/>
                          <a:cs typeface="+mn-cs"/>
                        </a:rPr>
                        <a:t>: </a:t>
                      </a:r>
                      <a:br>
                        <a:rPr lang="x-es-XL" sz="700" b="0" i="0" u="none" strike="noStrike" kern="1200" dirty="0">
                          <a:solidFill>
                            <a:srgbClr val="000000"/>
                          </a:solidFill>
                          <a:effectLst/>
                          <a:latin typeface="Calibri" panose="020F0502020204030204" pitchFamily="34" charset="0"/>
                          <a:ea typeface="+mn-ea"/>
                          <a:cs typeface="+mn-cs"/>
                        </a:rPr>
                      </a:br>
                      <a:r>
                        <a:rPr lang="x-es-XL" sz="700" b="0" i="0" u="none" strike="noStrike" kern="1200" baseline="0" dirty="0">
                          <a:solidFill>
                            <a:srgbClr val="000000"/>
                          </a:solidFill>
                          <a:effectLst/>
                          <a:latin typeface="Calibri" panose="020F0502020204030204" pitchFamily="34" charset="0"/>
                          <a:ea typeface="+mn-ea"/>
                          <a:cs typeface="+mn-cs"/>
                        </a:rPr>
                        <a:t>28 de octubre</a:t>
                      </a:r>
                    </a:p>
                    <a:p>
                      <a:pPr marL="114300" indent="-114300" algn="l" rtl="0" fontAlgn="t">
                        <a:buSzPct val="120000"/>
                        <a:buFont typeface="Arial" panose="020B0604020202020204" pitchFamily="34" charset="0"/>
                        <a:buChar char="•"/>
                      </a:pPr>
                      <a:r>
                        <a:rPr lang="x-es-XL" sz="700" b="0" i="0" u="none" strike="noStrike" kern="1200" baseline="0" dirty="0">
                          <a:solidFill>
                            <a:srgbClr val="000000"/>
                          </a:solidFill>
                          <a:effectLst/>
                          <a:latin typeface="Calibri" panose="020F0502020204030204" pitchFamily="34" charset="0"/>
                          <a:ea typeface="+mn-ea"/>
                          <a:cs typeface="+mn-cs"/>
                        </a:rPr>
                        <a:t>Informes Q2PY y Q6PY</a:t>
                      </a:r>
                    </a:p>
                  </a:txBody>
                  <a:tcPr marL="5584" marR="5584" marT="5584"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x-es-XL"/>
                    </a:p>
                  </a:txBody>
                  <a:tcPr/>
                </a:tc>
                <a:tc hMerge="1">
                  <a:txBody>
                    <a:bodyPr/>
                    <a:lstStyle/>
                    <a:p>
                      <a:endParaRPr lang="x-es-XL"/>
                    </a:p>
                  </a:txBody>
                  <a:tcPr/>
                </a:tc>
                <a:extLst>
                  <a:ext uri="{0D108BD9-81ED-4DB2-BD59-A6C34878D82A}">
                    <a16:rowId xmlns:a16="http://schemas.microsoft.com/office/drawing/2014/main" val="569416325"/>
                  </a:ext>
                </a:extLst>
              </a:tr>
            </a:tbl>
          </a:graphicData>
        </a:graphic>
      </p:graphicFrame>
      <p:sp>
        <p:nvSpPr>
          <p:cNvPr id="13" name="Content Placeholder 12">
            <a:extLst>
              <a:ext uri="{FF2B5EF4-FFF2-40B4-BE49-F238E27FC236}">
                <a16:creationId xmlns:a16="http://schemas.microsoft.com/office/drawing/2014/main" id="{40015942-8C3C-4E65-6443-B09EB47CAF5F}"/>
              </a:ext>
            </a:extLst>
          </p:cNvPr>
          <p:cNvSpPr>
            <a:spLocks noGrp="1"/>
          </p:cNvSpPr>
          <p:nvPr>
            <p:ph sz="quarter" idx="4"/>
          </p:nvPr>
        </p:nvSpPr>
        <p:spPr>
          <a:xfrm>
            <a:off x="810924" y="5833682"/>
            <a:ext cx="10515614" cy="365125"/>
          </a:xfrm>
        </p:spPr>
        <p:txBody>
          <a:bodyPr>
            <a:normAutofit/>
          </a:bodyPr>
          <a:lstStyle/>
          <a:p>
            <a:pPr marL="0" indent="0" rtl="0">
              <a:buNone/>
            </a:pPr>
            <a:r>
              <a:rPr lang="x-es-XL" sz="1400" b="0" i="0" u="none" baseline="0" dirty="0"/>
              <a:t>La </a:t>
            </a:r>
            <a:r>
              <a:rPr lang="es-MX" sz="1400" b="0" i="0" u="none" baseline="0" dirty="0"/>
              <a:t>divulgación </a:t>
            </a:r>
            <a:r>
              <a:rPr lang="x-es-XL" sz="1400" b="0" i="0" u="none" baseline="0" dirty="0"/>
              <a:t>de </a:t>
            </a:r>
            <a:r>
              <a:rPr lang="es-MX" sz="1400" b="0" i="0" u="none" baseline="0" dirty="0" err="1"/>
              <a:t>FOA</a:t>
            </a:r>
            <a:r>
              <a:rPr lang="es-MX" sz="1400" b="0" i="0" u="none" baseline="0" dirty="0"/>
              <a:t> </a:t>
            </a:r>
            <a:r>
              <a:rPr lang="x-es-XL" sz="1400" b="0" i="0" u="none" baseline="0" dirty="0"/>
              <a:t>y la </a:t>
            </a:r>
            <a:r>
              <a:rPr lang="es-MX" sz="1400" b="0" i="0" u="none" baseline="0" dirty="0"/>
              <a:t>adjudicación </a:t>
            </a:r>
            <a:r>
              <a:rPr lang="x-es-XL" sz="1400" b="0" i="0" u="none" baseline="0" dirty="0"/>
              <a:t>de la subvención están sujetas a la disponibilidad de fondos.</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8</a:t>
            </a:fld>
            <a:endParaRPr lang="x-es-XL"/>
          </a:p>
        </p:txBody>
      </p:sp>
    </p:spTree>
    <p:extLst>
      <p:ext uri="{BB962C8B-B14F-4D97-AF65-F5344CB8AC3E}">
        <p14:creationId xmlns:p14="http://schemas.microsoft.com/office/powerpoint/2010/main" val="2475035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lstStyle/>
          <a:p>
            <a:pPr algn="l" rtl="0"/>
            <a:r>
              <a:rPr lang="x-es-XL" b="0" i="0" u="none" baseline="0" dirty="0"/>
              <a:t>Funciones y responsabilidades habituales de los gestores de programas</a:t>
            </a:r>
          </a:p>
        </p:txBody>
      </p:sp>
    </p:spTree>
    <p:extLst>
      <p:ext uri="{BB962C8B-B14F-4D97-AF65-F5344CB8AC3E}">
        <p14:creationId xmlns:p14="http://schemas.microsoft.com/office/powerpoint/2010/main" val="853884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a:xfrm>
            <a:off x="838200" y="136525"/>
            <a:ext cx="9684318" cy="1554163"/>
          </a:xfrm>
        </p:spPr>
        <p:txBody>
          <a:bodyPr>
            <a:noAutofit/>
          </a:bodyPr>
          <a:lstStyle/>
          <a:p>
            <a:pPr algn="l" rtl="0"/>
            <a:r>
              <a:rPr lang="x-es-XL" sz="3600" b="0" i="0" u="none" baseline="0" dirty="0"/>
              <a:t>Funciones y responsabilidades comunes de los gestores del programa  </a:t>
            </a:r>
            <a:br>
              <a:rPr lang="x-es-XL" sz="3600" dirty="0"/>
            </a:br>
            <a:r>
              <a:rPr lang="x-es-XL" sz="3600" b="0" i="0" u="none" baseline="0" dirty="0"/>
              <a:t> </a:t>
            </a:r>
            <a:endParaRPr lang="x-es-XL" sz="3600" b="0" i="0" u="none" baseline="0" dirty="0">
              <a:solidFill>
                <a:schemeClr val="bg1"/>
              </a:solidFill>
            </a:endParaRPr>
          </a:p>
        </p:txBody>
      </p:sp>
      <p:sp>
        <p:nvSpPr>
          <p:cNvPr id="8" name="Content Placeholder 7">
            <a:extLst>
              <a:ext uri="{FF2B5EF4-FFF2-40B4-BE49-F238E27FC236}">
                <a16:creationId xmlns:a16="http://schemas.microsoft.com/office/drawing/2014/main" id="{97FF906D-4C6F-C410-DC6A-A2B5AFD4155D}"/>
              </a:ext>
            </a:extLst>
          </p:cNvPr>
          <p:cNvSpPr>
            <a:spLocks noGrp="1"/>
          </p:cNvSpPr>
          <p:nvPr>
            <p:ph sz="half" idx="1"/>
          </p:nvPr>
        </p:nvSpPr>
        <p:spPr>
          <a:xfrm>
            <a:off x="838199" y="1825625"/>
            <a:ext cx="3364269" cy="4351338"/>
          </a:xfrm>
        </p:spPr>
        <p:txBody>
          <a:bodyPr>
            <a:noAutofit/>
          </a:bodyPr>
          <a:lstStyle/>
          <a:p>
            <a:pPr algn="l" rtl="0"/>
            <a:r>
              <a:rPr lang="x-es-XL" sz="2000" b="0" i="0" u="none" baseline="0" dirty="0"/>
              <a:t>Puede supervisar al personal</a:t>
            </a:r>
          </a:p>
          <a:p>
            <a:pPr algn="l" rtl="0"/>
            <a:r>
              <a:rPr lang="x-es-XL" sz="2000" b="0" i="0" u="none" baseline="0" dirty="0"/>
              <a:t>Establecer relaciones con las partes interesadas externas</a:t>
            </a:r>
          </a:p>
          <a:p>
            <a:pPr algn="l" rtl="0"/>
            <a:r>
              <a:rPr lang="x-es-XL" sz="2000" b="0" i="0" u="none" baseline="0" dirty="0"/>
              <a:t>Gestionar el presupuesto</a:t>
            </a:r>
          </a:p>
          <a:p>
            <a:pPr algn="l" rtl="0"/>
            <a:r>
              <a:rPr lang="x-es-XL" sz="2000" b="0" i="0" u="none" baseline="0" dirty="0"/>
              <a:t>Supervisión y aplicación de las políticas y SOP de la organización</a:t>
            </a:r>
            <a:br>
              <a:rPr lang="x-es-XL" sz="2000" dirty="0"/>
            </a:br>
            <a:endParaRPr lang="x-es-XL" sz="2000" dirty="0"/>
          </a:p>
          <a:p>
            <a:pPr algn="l" rtl="0"/>
            <a:r>
              <a:rPr lang="x-es-XL" sz="2000" b="0" i="0" u="none" baseline="0" dirty="0"/>
              <a:t>Apoyo administrativo</a:t>
            </a:r>
          </a:p>
        </p:txBody>
      </p:sp>
      <p:pic>
        <p:nvPicPr>
          <p:cNvPr id="9" name="Content Placeholder 6" descr="Persona que se presenta ante su equipo">
            <a:extLst>
              <a:ext uri="{FF2B5EF4-FFF2-40B4-BE49-F238E27FC236}">
                <a16:creationId xmlns:a16="http://schemas.microsoft.com/office/drawing/2014/main" id="{172F42C9-4E83-B8F5-4B44-B11B12B60F2A}"/>
              </a:ext>
            </a:extLst>
          </p:cNvPr>
          <p:cNvPicPr>
            <a:picLocks noChangeAspect="1"/>
          </p:cNvPicPr>
          <p:nvPr/>
        </p:nvPicPr>
        <p:blipFill>
          <a:blip r:embed="rId2"/>
          <a:srcRect l="20601" r="19529" b="2"/>
          <a:stretch>
            <a:fillRect/>
          </a:stretch>
        </p:blipFill>
        <p:spPr>
          <a:xfrm>
            <a:off x="4361558" y="1953202"/>
            <a:ext cx="3113206" cy="3470852"/>
          </a:xfrm>
          <a:prstGeom prst="rect">
            <a:avLst/>
          </a:prstGeom>
          <a:noFill/>
          <a:ln w="3175">
            <a:solidFill>
              <a:schemeClr val="tx1"/>
            </a:solidFill>
          </a:ln>
        </p:spPr>
      </p:pic>
      <p:sp>
        <p:nvSpPr>
          <p:cNvPr id="4" name="Content Placeholder 3">
            <a:extLst>
              <a:ext uri="{FF2B5EF4-FFF2-40B4-BE49-F238E27FC236}">
                <a16:creationId xmlns:a16="http://schemas.microsoft.com/office/drawing/2014/main" id="{600595CE-78CF-C898-D60E-D32EA058FF91}"/>
              </a:ext>
            </a:extLst>
          </p:cNvPr>
          <p:cNvSpPr>
            <a:spLocks noGrp="1"/>
          </p:cNvSpPr>
          <p:nvPr>
            <p:ph sz="half" idx="2"/>
          </p:nvPr>
        </p:nvSpPr>
        <p:spPr>
          <a:xfrm>
            <a:off x="7633854" y="1825625"/>
            <a:ext cx="3719946" cy="4351338"/>
          </a:xfrm>
        </p:spPr>
        <p:txBody>
          <a:bodyPr>
            <a:normAutofit/>
          </a:bodyPr>
          <a:lstStyle/>
          <a:p>
            <a:pPr algn="l" rtl="0"/>
            <a:r>
              <a:rPr lang="x-es-XL" sz="2000" b="0" i="0" u="none" baseline="0" dirty="0"/>
              <a:t>Evitar el despilfarro, el abuso y el fraude</a:t>
            </a:r>
          </a:p>
          <a:p>
            <a:pPr algn="l" rtl="0"/>
            <a:r>
              <a:rPr lang="x-es-XL" sz="2000" b="0" i="0" u="none" baseline="0" dirty="0"/>
              <a:t>Gestión de datos y elaboración de informes</a:t>
            </a:r>
          </a:p>
          <a:p>
            <a:pPr algn="l" rtl="0"/>
            <a:r>
              <a:rPr lang="x-es-XL" sz="2000" b="0" i="0" u="none" baseline="0" dirty="0"/>
              <a:t>Colaboración</a:t>
            </a:r>
          </a:p>
          <a:p>
            <a:pPr algn="l" rtl="0"/>
            <a:r>
              <a:rPr lang="x-es-XL" sz="2000" b="0" i="0" u="none" baseline="0" dirty="0"/>
              <a:t>Retención y seguimiento</a:t>
            </a:r>
          </a:p>
          <a:p>
            <a:pPr algn="l" rtl="0"/>
            <a:r>
              <a:rPr lang="x-es-XL" sz="2000" b="0" i="0" u="none" baseline="0" dirty="0"/>
              <a:t>Representar a la organización en la colaboración con los GOTR de VETS</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10</a:t>
            </a:fld>
            <a:endParaRPr lang="x-es-XL"/>
          </a:p>
        </p:txBody>
      </p:sp>
    </p:spTree>
    <p:extLst>
      <p:ext uri="{BB962C8B-B14F-4D97-AF65-F5344CB8AC3E}">
        <p14:creationId xmlns:p14="http://schemas.microsoft.com/office/powerpoint/2010/main" val="3770566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noAutofit/>
          </a:bodyPr>
          <a:lstStyle/>
          <a:p>
            <a:pPr algn="l" rtl="0"/>
            <a:r>
              <a:rPr lang="x-es-XL" sz="5400" b="0" i="0" u="none" baseline="0" dirty="0"/>
              <a:t>Requisitos federales de </a:t>
            </a:r>
            <a:r>
              <a:rPr lang="es-MX" sz="5400" b="0" i="0" u="none" baseline="0" dirty="0"/>
              <a:t>informes de </a:t>
            </a:r>
            <a:r>
              <a:rPr lang="x-es-XL" sz="5400" b="0" i="0" u="none" baseline="0" dirty="0"/>
              <a:t>rendimiento y finanzas</a:t>
            </a:r>
          </a:p>
        </p:txBody>
      </p:sp>
    </p:spTree>
    <p:extLst>
      <p:ext uri="{BB962C8B-B14F-4D97-AF65-F5344CB8AC3E}">
        <p14:creationId xmlns:p14="http://schemas.microsoft.com/office/powerpoint/2010/main" val="4077065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136525"/>
            <a:ext cx="9905082" cy="1554163"/>
          </a:xfrm>
        </p:spPr>
        <p:txBody>
          <a:bodyPr>
            <a:noAutofit/>
          </a:bodyPr>
          <a:lstStyle/>
          <a:p>
            <a:pPr algn="l" rtl="0"/>
            <a:r>
              <a:rPr lang="x-es-XL" b="0" i="0" u="none" baseline="0" dirty="0"/>
              <a:t>Requisitos de información financiera y de </a:t>
            </a:r>
            <a:r>
              <a:rPr lang="es-MX" b="0" i="0" u="none" baseline="0" dirty="0"/>
              <a:t>desempeño</a:t>
            </a:r>
            <a:r>
              <a:rPr lang="x-es-XL" b="0" i="0" u="none" baseline="0" dirty="0"/>
              <a:t>: informes de </a:t>
            </a:r>
            <a:r>
              <a:rPr lang="es-MX" b="0" i="0" u="none" baseline="0" dirty="0"/>
              <a:t>desempeño</a:t>
            </a:r>
            <a:endParaRPr lang="x-es-XL" b="0" i="0" u="none" baseline="0" dirty="0"/>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sz="half" idx="1"/>
          </p:nvPr>
        </p:nvSpPr>
        <p:spPr>
          <a:xfrm>
            <a:off x="838200" y="1825625"/>
            <a:ext cx="10404764" cy="1800802"/>
          </a:xfrm>
        </p:spPr>
        <p:txBody>
          <a:bodyPr>
            <a:noAutofit/>
          </a:bodyPr>
          <a:lstStyle/>
          <a:p>
            <a:pPr marL="0" indent="0" algn="l" rtl="0">
              <a:buNone/>
            </a:pPr>
            <a:r>
              <a:rPr lang="x-es-XL" sz="2000" b="0" i="0" u="none" baseline="0" dirty="0"/>
              <a:t>Cada trimestre, los beneficiarios de las subvenciones deben presentar los informes de </a:t>
            </a:r>
            <a:r>
              <a:rPr lang="es-MX" sz="2000" b="0" i="0" u="none" baseline="0" dirty="0"/>
              <a:t>desempeño </a:t>
            </a:r>
            <a:r>
              <a:rPr lang="x-es-XL" sz="2000" b="0" i="0" u="none" baseline="0" dirty="0"/>
              <a:t>de VETS a través del </a:t>
            </a:r>
            <a:r>
              <a:rPr lang="x-es-XL" sz="2000" b="0" i="0" u="none" baseline="0" dirty="0">
                <a:hlinkClick r:id="rId2"/>
              </a:rPr>
              <a:t>Sistema de Informes de Beneficiarios de VETS (VGRS)</a:t>
            </a:r>
            <a:r>
              <a:rPr lang="x-es-XL" sz="2000" b="0" i="0" u="none" baseline="0" dirty="0"/>
              <a:t>, que recopila datos del programa para comparar los resultados reales con los objetivos fijados. Estos informes detallan los hitos y logros clave, los retos a los que se ha tenido que hacer frente, las razones por las que no se han cumplido los indicadores de </a:t>
            </a:r>
            <a:r>
              <a:rPr lang="es-MX" sz="2000" b="0" i="0" u="none" baseline="0" dirty="0"/>
              <a:t>desempeño</a:t>
            </a:r>
            <a:r>
              <a:rPr lang="x-es-XL" sz="2000" b="0" i="0" u="none" baseline="0" dirty="0"/>
              <a:t> y las estrategias para corregir el bajo </a:t>
            </a:r>
            <a:r>
              <a:rPr lang="es-MX" sz="2000" b="0" i="0" u="none" baseline="0" dirty="0"/>
              <a:t>desempeño</a:t>
            </a:r>
            <a:r>
              <a:rPr lang="x-es-XL" sz="2000" b="0" i="0" u="none" baseline="0" dirty="0"/>
              <a:t>.</a:t>
            </a:r>
          </a:p>
        </p:txBody>
      </p:sp>
      <p:graphicFrame>
        <p:nvGraphicFramePr>
          <p:cNvPr id="8" name="Table 7" descr="Tabla de informes de rendimiento en la que se indican el trimestre, la fecha de cierre del trimestre, la fecha límite del beneficiario de la subvención y la fecha de revisión/certificación del GOTR.">
            <a:extLst>
              <a:ext uri="{FF2B5EF4-FFF2-40B4-BE49-F238E27FC236}">
                <a16:creationId xmlns:a16="http://schemas.microsoft.com/office/drawing/2014/main" id="{D0A1389A-7D1A-4BC3-CD4B-3F3F9C1DCD85}"/>
              </a:ext>
            </a:extLst>
          </p:cNvPr>
          <p:cNvGraphicFramePr>
            <a:graphicFrameLocks noGrp="1"/>
          </p:cNvGraphicFramePr>
          <p:nvPr>
            <p:extLst>
              <p:ext uri="{D42A27DB-BD31-4B8C-83A1-F6EECF244321}">
                <p14:modId xmlns:p14="http://schemas.microsoft.com/office/powerpoint/2010/main" val="3977092219"/>
              </p:ext>
            </p:extLst>
          </p:nvPr>
        </p:nvGraphicFramePr>
        <p:xfrm>
          <a:off x="838200" y="3781580"/>
          <a:ext cx="10548939" cy="2397760"/>
        </p:xfrm>
        <a:graphic>
          <a:graphicData uri="http://schemas.openxmlformats.org/drawingml/2006/table">
            <a:tbl>
              <a:tblPr firstRow="1" bandRow="1">
                <a:tableStyleId>{5C22544A-7EE6-4342-B048-85BDC9FD1C3A}</a:tableStyleId>
              </a:tblPr>
              <a:tblGrid>
                <a:gridCol w="1795332">
                  <a:extLst>
                    <a:ext uri="{9D8B030D-6E8A-4147-A177-3AD203B41FA5}">
                      <a16:colId xmlns:a16="http://schemas.microsoft.com/office/drawing/2014/main" val="4066896256"/>
                    </a:ext>
                  </a:extLst>
                </a:gridCol>
                <a:gridCol w="2256295">
                  <a:extLst>
                    <a:ext uri="{9D8B030D-6E8A-4147-A177-3AD203B41FA5}">
                      <a16:colId xmlns:a16="http://schemas.microsoft.com/office/drawing/2014/main" val="3970043631"/>
                    </a:ext>
                  </a:extLst>
                </a:gridCol>
                <a:gridCol w="3318936">
                  <a:extLst>
                    <a:ext uri="{9D8B030D-6E8A-4147-A177-3AD203B41FA5}">
                      <a16:colId xmlns:a16="http://schemas.microsoft.com/office/drawing/2014/main" val="3177214407"/>
                    </a:ext>
                  </a:extLst>
                </a:gridCol>
                <a:gridCol w="3178376">
                  <a:extLst>
                    <a:ext uri="{9D8B030D-6E8A-4147-A177-3AD203B41FA5}">
                      <a16:colId xmlns:a16="http://schemas.microsoft.com/office/drawing/2014/main" val="208961944"/>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x-es-XL" sz="1800" b="1" i="0" u="none" baseline="0">
                          <a:solidFill>
                            <a:srgbClr val="FFFFFF"/>
                          </a:solidFill>
                          <a:effectLst/>
                          <a:highlight>
                            <a:srgbClr val="0054A6"/>
                          </a:highlight>
                        </a:rPr>
                        <a:t>Trimestre</a:t>
                      </a:r>
                      <a:endParaRPr lang="x-es-XL" sz="1800" b="1" i="0" dirty="0">
                        <a:solidFill>
                          <a:srgbClr val="FFFFFF"/>
                        </a:solidFill>
                        <a:effectLst/>
                        <a:highlight>
                          <a:srgbClr val="0054A6"/>
                        </a:highlight>
                        <a:latin typeface="+mn-lt"/>
                      </a:endParaRPr>
                    </a:p>
                  </a:txBody>
                  <a:tcPr/>
                </a:tc>
                <a:tc>
                  <a:txBody>
                    <a:bodyPr/>
                    <a:lstStyle/>
                    <a:p>
                      <a:pPr algn="l" rtl="0"/>
                      <a:r>
                        <a:rPr lang="x-es-XL" b="1" i="0" u="none" baseline="0" dirty="0"/>
                        <a:t>Fecha de cierre del trimestre</a:t>
                      </a:r>
                    </a:p>
                  </a:txBody>
                  <a:tcPr/>
                </a:tc>
                <a:tc>
                  <a:txBody>
                    <a:bodyPr/>
                    <a:lstStyle/>
                    <a:p>
                      <a:pPr algn="l" rtl="0"/>
                      <a:r>
                        <a:rPr lang="x-es-XL" b="1" i="0" u="none" baseline="0" dirty="0"/>
                        <a:t>Fecha límite de presentación de solicitudes para los beneficiarios de la subvención</a:t>
                      </a:r>
                    </a:p>
                  </a:txBody>
                  <a:tcPr/>
                </a:tc>
                <a:tc>
                  <a:txBody>
                    <a:bodyPr/>
                    <a:lstStyle/>
                    <a:p>
                      <a:pPr algn="l" rtl="0"/>
                      <a:r>
                        <a:rPr lang="x-es-XL" b="1" i="0" u="none" baseline="0" dirty="0"/>
                        <a:t>Revisión/Certificación de GOTR</a:t>
                      </a:r>
                    </a:p>
                  </a:txBody>
                  <a:tcPr/>
                </a:tc>
                <a:extLst>
                  <a:ext uri="{0D108BD9-81ED-4DB2-BD59-A6C34878D82A}">
                    <a16:rowId xmlns:a16="http://schemas.microsoft.com/office/drawing/2014/main" val="2474436121"/>
                  </a:ext>
                </a:extLst>
              </a:tr>
              <a:tr h="370840">
                <a:tc>
                  <a:txBody>
                    <a:bodyPr/>
                    <a:lstStyle/>
                    <a:p>
                      <a:pPr algn="l" rtl="0"/>
                      <a:r>
                        <a:rPr lang="x-es-XL" b="0" i="0" u="none" baseline="0"/>
                        <a:t>1 y 5</a:t>
                      </a:r>
                    </a:p>
                  </a:txBody>
                  <a:tcPr/>
                </a:tc>
                <a:tc>
                  <a:txBody>
                    <a:bodyPr/>
                    <a:lstStyle/>
                    <a:p>
                      <a:pPr algn="l" rtl="0"/>
                      <a:r>
                        <a:rPr lang="x-es-XL" b="0" i="0" u="none" baseline="0"/>
                        <a:t>30 de septiembre</a:t>
                      </a:r>
                    </a:p>
                  </a:txBody>
                  <a:tcPr/>
                </a:tc>
                <a:tc>
                  <a:txBody>
                    <a:bodyPr/>
                    <a:lstStyle/>
                    <a:p>
                      <a:pPr algn="l" rtl="0"/>
                      <a:r>
                        <a:rPr lang="x-es-XL" b="0" i="0" u="none" baseline="0"/>
                        <a:t>30 de octubre</a:t>
                      </a:r>
                    </a:p>
                  </a:txBody>
                  <a:tcPr/>
                </a:tc>
                <a:tc>
                  <a:txBody>
                    <a:bodyPr/>
                    <a:lstStyle/>
                    <a:p>
                      <a:pPr algn="l" rtl="0"/>
                      <a:r>
                        <a:rPr lang="x-es-XL" b="0" i="0" u="none" baseline="0"/>
                        <a:t>15 de noviembre</a:t>
                      </a:r>
                    </a:p>
                  </a:txBody>
                  <a:tcPr/>
                </a:tc>
                <a:extLst>
                  <a:ext uri="{0D108BD9-81ED-4DB2-BD59-A6C34878D82A}">
                    <a16:rowId xmlns:a16="http://schemas.microsoft.com/office/drawing/2014/main" val="329555411"/>
                  </a:ext>
                </a:extLst>
              </a:tr>
              <a:tr h="370840">
                <a:tc>
                  <a:txBody>
                    <a:bodyPr/>
                    <a:lstStyle/>
                    <a:p>
                      <a:pPr algn="l" rtl="0"/>
                      <a:r>
                        <a:rPr lang="x-es-XL" b="0" i="0" u="none" baseline="0"/>
                        <a:t>2 y 6</a:t>
                      </a:r>
                    </a:p>
                  </a:txBody>
                  <a:tcPr/>
                </a:tc>
                <a:tc>
                  <a:txBody>
                    <a:bodyPr/>
                    <a:lstStyle/>
                    <a:p>
                      <a:pPr algn="l" rtl="0"/>
                      <a:r>
                        <a:rPr lang="x-es-XL" b="0" i="0" u="none" baseline="0"/>
                        <a:t>31 de diciembre</a:t>
                      </a:r>
                    </a:p>
                  </a:txBody>
                  <a:tcPr/>
                </a:tc>
                <a:tc>
                  <a:txBody>
                    <a:bodyPr/>
                    <a:lstStyle/>
                    <a:p>
                      <a:pPr algn="l" rtl="0"/>
                      <a:r>
                        <a:rPr lang="x-es-XL" b="0" i="0" u="none" baseline="0"/>
                        <a:t>30 de enero</a:t>
                      </a:r>
                    </a:p>
                  </a:txBody>
                  <a:tcPr/>
                </a:tc>
                <a:tc>
                  <a:txBody>
                    <a:bodyPr/>
                    <a:lstStyle/>
                    <a:p>
                      <a:pPr algn="l" rtl="0"/>
                      <a:r>
                        <a:rPr lang="x-es-XL" b="0" i="0" u="none" baseline="0"/>
                        <a:t>15 de febrero</a:t>
                      </a:r>
                    </a:p>
                  </a:txBody>
                  <a:tcPr/>
                </a:tc>
                <a:extLst>
                  <a:ext uri="{0D108BD9-81ED-4DB2-BD59-A6C34878D82A}">
                    <a16:rowId xmlns:a16="http://schemas.microsoft.com/office/drawing/2014/main" val="23773872"/>
                  </a:ext>
                </a:extLst>
              </a:tr>
              <a:tr h="370840">
                <a:tc>
                  <a:txBody>
                    <a:bodyPr/>
                    <a:lstStyle/>
                    <a:p>
                      <a:pPr algn="l" rtl="0"/>
                      <a:r>
                        <a:rPr lang="x-es-XL" b="0" i="0" u="none" baseline="0"/>
                        <a:t>3 y 7</a:t>
                      </a:r>
                    </a:p>
                  </a:txBody>
                  <a:tcPr/>
                </a:tc>
                <a:tc>
                  <a:txBody>
                    <a:bodyPr/>
                    <a:lstStyle/>
                    <a:p>
                      <a:pPr algn="l" rtl="0"/>
                      <a:r>
                        <a:rPr lang="x-es-XL" b="0" i="0" u="none" baseline="0"/>
                        <a:t>31 de marzo</a:t>
                      </a:r>
                    </a:p>
                  </a:txBody>
                  <a:tcPr/>
                </a:tc>
                <a:tc>
                  <a:txBody>
                    <a:bodyPr/>
                    <a:lstStyle/>
                    <a:p>
                      <a:pPr algn="l" rtl="0"/>
                      <a:r>
                        <a:rPr lang="x-es-XL" b="0" i="0" u="none" baseline="0"/>
                        <a:t>30 de abril</a:t>
                      </a:r>
                    </a:p>
                  </a:txBody>
                  <a:tcPr/>
                </a:tc>
                <a:tc>
                  <a:txBody>
                    <a:bodyPr/>
                    <a:lstStyle/>
                    <a:p>
                      <a:pPr algn="l" rtl="0"/>
                      <a:r>
                        <a:rPr lang="x-es-XL" b="0" i="0" u="none" baseline="0"/>
                        <a:t>15 de mayo</a:t>
                      </a:r>
                    </a:p>
                  </a:txBody>
                  <a:tcPr/>
                </a:tc>
                <a:extLst>
                  <a:ext uri="{0D108BD9-81ED-4DB2-BD59-A6C34878D82A}">
                    <a16:rowId xmlns:a16="http://schemas.microsoft.com/office/drawing/2014/main" val="1795794702"/>
                  </a:ext>
                </a:extLst>
              </a:tr>
              <a:tr h="370840">
                <a:tc>
                  <a:txBody>
                    <a:bodyPr/>
                    <a:lstStyle/>
                    <a:p>
                      <a:pPr algn="l" rtl="0"/>
                      <a:r>
                        <a:rPr lang="x-es-XL" b="0" i="0" u="none" baseline="0"/>
                        <a:t>4 y 8</a:t>
                      </a:r>
                    </a:p>
                  </a:txBody>
                  <a:tcPr/>
                </a:tc>
                <a:tc>
                  <a:txBody>
                    <a:bodyPr/>
                    <a:lstStyle/>
                    <a:p>
                      <a:pPr algn="l" rtl="0"/>
                      <a:r>
                        <a:rPr lang="x-es-XL" b="0" i="0" u="none" baseline="0"/>
                        <a:t>30 de junio</a:t>
                      </a:r>
                    </a:p>
                  </a:txBody>
                  <a:tcPr/>
                </a:tc>
                <a:tc>
                  <a:txBody>
                    <a:bodyPr/>
                    <a:lstStyle/>
                    <a:p>
                      <a:pPr algn="l" rtl="0"/>
                      <a:r>
                        <a:rPr lang="x-es-XL" b="0" i="0" u="none" baseline="0"/>
                        <a:t>30 de julio</a:t>
                      </a:r>
                    </a:p>
                  </a:txBody>
                  <a:tcPr/>
                </a:tc>
                <a:tc>
                  <a:txBody>
                    <a:bodyPr/>
                    <a:lstStyle/>
                    <a:p>
                      <a:pPr algn="l" rtl="0"/>
                      <a:r>
                        <a:rPr lang="x-es-XL" b="0" i="0" u="none" baseline="0" dirty="0"/>
                        <a:t>15 de agosto</a:t>
                      </a:r>
                    </a:p>
                  </a:txBody>
                  <a:tcPr/>
                </a:tc>
                <a:extLst>
                  <a:ext uri="{0D108BD9-81ED-4DB2-BD59-A6C34878D82A}">
                    <a16:rowId xmlns:a16="http://schemas.microsoft.com/office/drawing/2014/main" val="3613801790"/>
                  </a:ext>
                </a:extLst>
              </a:tr>
            </a:tbl>
          </a:graphicData>
        </a:graphic>
      </p:graphicFrame>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12</a:t>
            </a:fld>
            <a:endParaRPr lang="x-es-XL" dirty="0"/>
          </a:p>
        </p:txBody>
      </p:sp>
    </p:spTree>
    <p:extLst>
      <p:ext uri="{BB962C8B-B14F-4D97-AF65-F5344CB8AC3E}">
        <p14:creationId xmlns:p14="http://schemas.microsoft.com/office/powerpoint/2010/main" val="4181280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136525"/>
            <a:ext cx="9684318" cy="1554163"/>
          </a:xfrm>
        </p:spPr>
        <p:txBody>
          <a:bodyPr>
            <a:noAutofit/>
          </a:bodyPr>
          <a:lstStyle/>
          <a:p>
            <a:pPr algn="l" rtl="0"/>
            <a:r>
              <a:rPr lang="x-es-XL" b="0" i="0" u="none" baseline="0"/>
              <a:t>Requisitos de información financiera y de resultados – Informes financieros</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sz="half" idx="1"/>
          </p:nvPr>
        </p:nvSpPr>
        <p:spPr>
          <a:xfrm>
            <a:off x="838200" y="1752369"/>
            <a:ext cx="10404764" cy="2123439"/>
          </a:xfrm>
        </p:spPr>
        <p:txBody>
          <a:bodyPr>
            <a:noAutofit/>
          </a:bodyPr>
          <a:lstStyle/>
          <a:p>
            <a:pPr algn="l" rtl="0">
              <a:lnSpc>
                <a:spcPct val="95000"/>
              </a:lnSpc>
            </a:pPr>
            <a:r>
              <a:rPr lang="x-es-XL" sz="2000" b="0" i="0" u="none" baseline="0" dirty="0"/>
              <a:t>Cada trimestre, los beneficiarios de las subvenciones deben informar de los gastos según el principio de devengo utilizando el Informe Financiero Federal (FFR) SF-425, que deben presentar electrónicamente a través del </a:t>
            </a:r>
            <a:r>
              <a:rPr lang="x-es-XL" sz="2000" b="0" i="0" u="none" baseline="0" dirty="0">
                <a:hlinkClick r:id="rId2"/>
              </a:rPr>
              <a:t>Sistema de Gestión de Pagos</a:t>
            </a:r>
            <a:r>
              <a:rPr lang="x-es-XL" sz="2000" b="0" i="0" u="none" baseline="0" dirty="0"/>
              <a:t>.</a:t>
            </a:r>
          </a:p>
          <a:p>
            <a:pPr algn="l" rtl="0">
              <a:lnSpc>
                <a:spcPct val="95000"/>
              </a:lnSpc>
            </a:pPr>
            <a:r>
              <a:rPr lang="x-es-XL" sz="2000" b="0" i="0" u="none" baseline="0" dirty="0"/>
              <a:t>Se recomienda encarecidamente a los beneficiarios de las subvenciones que colaboren con su GOTR para realizar controles de calidad y recibir asistencia técnica antes de la fecha límite, con el fin de garantizar que los informes se presenten de forma precisa y puntual.</a:t>
            </a:r>
          </a:p>
        </p:txBody>
      </p:sp>
      <p:graphicFrame>
        <p:nvGraphicFramePr>
          <p:cNvPr id="8" name="Table 7" descr="Tabla de informes financieros en la que se indican el trimestre, la fecha de cierre del trimestre, la fecha límite para los beneficiarios de las subvenciones y la fecha de revisión/certificación de GOTR.">
            <a:extLst>
              <a:ext uri="{FF2B5EF4-FFF2-40B4-BE49-F238E27FC236}">
                <a16:creationId xmlns:a16="http://schemas.microsoft.com/office/drawing/2014/main" id="{D0A1389A-7D1A-4BC3-CD4B-3F3F9C1DCD85}"/>
              </a:ext>
            </a:extLst>
          </p:cNvPr>
          <p:cNvGraphicFramePr>
            <a:graphicFrameLocks noGrp="1"/>
          </p:cNvGraphicFramePr>
          <p:nvPr>
            <p:extLst>
              <p:ext uri="{D42A27DB-BD31-4B8C-83A1-F6EECF244321}">
                <p14:modId xmlns:p14="http://schemas.microsoft.com/office/powerpoint/2010/main" val="872828602"/>
              </p:ext>
            </p:extLst>
          </p:nvPr>
        </p:nvGraphicFramePr>
        <p:xfrm>
          <a:off x="838200" y="3966036"/>
          <a:ext cx="10548939" cy="2397760"/>
        </p:xfrm>
        <a:graphic>
          <a:graphicData uri="http://schemas.openxmlformats.org/drawingml/2006/table">
            <a:tbl>
              <a:tblPr firstRow="1" bandRow="1">
                <a:tableStyleId>{5C22544A-7EE6-4342-B048-85BDC9FD1C3A}</a:tableStyleId>
              </a:tblPr>
              <a:tblGrid>
                <a:gridCol w="1795332">
                  <a:extLst>
                    <a:ext uri="{9D8B030D-6E8A-4147-A177-3AD203B41FA5}">
                      <a16:colId xmlns:a16="http://schemas.microsoft.com/office/drawing/2014/main" val="4066896256"/>
                    </a:ext>
                  </a:extLst>
                </a:gridCol>
                <a:gridCol w="2256295">
                  <a:extLst>
                    <a:ext uri="{9D8B030D-6E8A-4147-A177-3AD203B41FA5}">
                      <a16:colId xmlns:a16="http://schemas.microsoft.com/office/drawing/2014/main" val="3970043631"/>
                    </a:ext>
                  </a:extLst>
                </a:gridCol>
                <a:gridCol w="3318936">
                  <a:extLst>
                    <a:ext uri="{9D8B030D-6E8A-4147-A177-3AD203B41FA5}">
                      <a16:colId xmlns:a16="http://schemas.microsoft.com/office/drawing/2014/main" val="3177214407"/>
                    </a:ext>
                  </a:extLst>
                </a:gridCol>
                <a:gridCol w="3178376">
                  <a:extLst>
                    <a:ext uri="{9D8B030D-6E8A-4147-A177-3AD203B41FA5}">
                      <a16:colId xmlns:a16="http://schemas.microsoft.com/office/drawing/2014/main" val="208961944"/>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x-es-XL" sz="1800" b="1" i="0" u="none" baseline="0">
                          <a:solidFill>
                            <a:srgbClr val="FFFFFF"/>
                          </a:solidFill>
                          <a:effectLst/>
                          <a:highlight>
                            <a:srgbClr val="0054A6"/>
                          </a:highlight>
                        </a:rPr>
                        <a:t>Trimestre</a:t>
                      </a:r>
                      <a:endParaRPr lang="x-es-XL" sz="1800" b="1" i="0" dirty="0">
                        <a:solidFill>
                          <a:srgbClr val="FFFFFF"/>
                        </a:solidFill>
                        <a:effectLst/>
                        <a:highlight>
                          <a:srgbClr val="0054A6"/>
                        </a:highlight>
                        <a:latin typeface="+mn-lt"/>
                      </a:endParaRPr>
                    </a:p>
                  </a:txBody>
                  <a:tcPr/>
                </a:tc>
                <a:tc>
                  <a:txBody>
                    <a:bodyPr/>
                    <a:lstStyle/>
                    <a:p>
                      <a:pPr algn="l" rtl="0"/>
                      <a:r>
                        <a:rPr lang="x-es-XL" b="1" i="0" u="none" baseline="0" dirty="0"/>
                        <a:t>Fecha de cierre del trimestre</a:t>
                      </a:r>
                    </a:p>
                  </a:txBody>
                  <a:tcPr/>
                </a:tc>
                <a:tc>
                  <a:txBody>
                    <a:bodyPr/>
                    <a:lstStyle/>
                    <a:p>
                      <a:pPr algn="l" rtl="0"/>
                      <a:r>
                        <a:rPr lang="x-es-XL" b="1" i="0" u="none" baseline="0" dirty="0"/>
                        <a:t>Fecha límite de presentación de solicitudes para los beneficiarios de la subvención</a:t>
                      </a:r>
                    </a:p>
                  </a:txBody>
                  <a:tcPr/>
                </a:tc>
                <a:tc>
                  <a:txBody>
                    <a:bodyPr/>
                    <a:lstStyle/>
                    <a:p>
                      <a:pPr algn="l" rtl="0"/>
                      <a:r>
                        <a:rPr lang="x-es-XL" b="1" i="0" u="none" baseline="0" dirty="0"/>
                        <a:t>Revisión/Certificación de GOTR</a:t>
                      </a:r>
                    </a:p>
                  </a:txBody>
                  <a:tcPr/>
                </a:tc>
                <a:extLst>
                  <a:ext uri="{0D108BD9-81ED-4DB2-BD59-A6C34878D82A}">
                    <a16:rowId xmlns:a16="http://schemas.microsoft.com/office/drawing/2014/main" val="2474436121"/>
                  </a:ext>
                </a:extLst>
              </a:tr>
              <a:tr h="370840">
                <a:tc>
                  <a:txBody>
                    <a:bodyPr/>
                    <a:lstStyle/>
                    <a:p>
                      <a:pPr algn="l" rtl="0"/>
                      <a:r>
                        <a:rPr lang="x-es-XL" b="0" i="0" u="none" baseline="0"/>
                        <a:t>1</a:t>
                      </a:r>
                    </a:p>
                  </a:txBody>
                  <a:tcPr/>
                </a:tc>
                <a:tc>
                  <a:txBody>
                    <a:bodyPr/>
                    <a:lstStyle/>
                    <a:p>
                      <a:pPr algn="l" rtl="0"/>
                      <a:r>
                        <a:rPr lang="x-es-XL" b="0" i="0" u="none" baseline="0"/>
                        <a:t>30 de septiembre</a:t>
                      </a:r>
                    </a:p>
                  </a:txBody>
                  <a:tcPr/>
                </a:tc>
                <a:tc>
                  <a:txBody>
                    <a:bodyPr/>
                    <a:lstStyle/>
                    <a:p>
                      <a:pPr algn="l" rtl="0"/>
                      <a:r>
                        <a:rPr lang="x-es-XL" b="0" i="0" u="none" baseline="0"/>
                        <a:t>30 de octubre</a:t>
                      </a:r>
                    </a:p>
                  </a:txBody>
                  <a:tcPr/>
                </a:tc>
                <a:tc>
                  <a:txBody>
                    <a:bodyPr/>
                    <a:lstStyle/>
                    <a:p>
                      <a:pPr algn="l" rtl="0"/>
                      <a:r>
                        <a:rPr lang="x-es-XL" b="0" i="0" u="none" baseline="0"/>
                        <a:t>15 de noviembre</a:t>
                      </a:r>
                    </a:p>
                  </a:txBody>
                  <a:tcPr/>
                </a:tc>
                <a:extLst>
                  <a:ext uri="{0D108BD9-81ED-4DB2-BD59-A6C34878D82A}">
                    <a16:rowId xmlns:a16="http://schemas.microsoft.com/office/drawing/2014/main" val="329555411"/>
                  </a:ext>
                </a:extLst>
              </a:tr>
              <a:tr h="370840">
                <a:tc>
                  <a:txBody>
                    <a:bodyPr/>
                    <a:lstStyle/>
                    <a:p>
                      <a:pPr algn="l" rtl="0"/>
                      <a:r>
                        <a:rPr lang="x-es-XL" b="0" i="0" u="none" baseline="0"/>
                        <a:t>2</a:t>
                      </a:r>
                    </a:p>
                  </a:txBody>
                  <a:tcPr/>
                </a:tc>
                <a:tc>
                  <a:txBody>
                    <a:bodyPr/>
                    <a:lstStyle/>
                    <a:p>
                      <a:pPr algn="l" rtl="0"/>
                      <a:r>
                        <a:rPr lang="x-es-XL" b="0" i="0" u="none" baseline="0"/>
                        <a:t>31 de diciembre</a:t>
                      </a:r>
                    </a:p>
                  </a:txBody>
                  <a:tcPr/>
                </a:tc>
                <a:tc>
                  <a:txBody>
                    <a:bodyPr/>
                    <a:lstStyle/>
                    <a:p>
                      <a:pPr algn="l" rtl="0"/>
                      <a:r>
                        <a:rPr lang="x-es-XL" b="0" i="0" u="none" baseline="0"/>
                        <a:t>30 de enero</a:t>
                      </a:r>
                    </a:p>
                  </a:txBody>
                  <a:tcPr/>
                </a:tc>
                <a:tc>
                  <a:txBody>
                    <a:bodyPr/>
                    <a:lstStyle/>
                    <a:p>
                      <a:pPr algn="l" rtl="0"/>
                      <a:r>
                        <a:rPr lang="x-es-XL" b="0" i="0" u="none" baseline="0"/>
                        <a:t>15 de febrero</a:t>
                      </a:r>
                    </a:p>
                  </a:txBody>
                  <a:tcPr/>
                </a:tc>
                <a:extLst>
                  <a:ext uri="{0D108BD9-81ED-4DB2-BD59-A6C34878D82A}">
                    <a16:rowId xmlns:a16="http://schemas.microsoft.com/office/drawing/2014/main" val="23773872"/>
                  </a:ext>
                </a:extLst>
              </a:tr>
              <a:tr h="370840">
                <a:tc>
                  <a:txBody>
                    <a:bodyPr/>
                    <a:lstStyle/>
                    <a:p>
                      <a:pPr algn="l" rtl="0"/>
                      <a:r>
                        <a:rPr lang="x-es-XL" b="0" i="0" u="none" baseline="0"/>
                        <a:t>3</a:t>
                      </a:r>
                    </a:p>
                  </a:txBody>
                  <a:tcPr/>
                </a:tc>
                <a:tc>
                  <a:txBody>
                    <a:bodyPr/>
                    <a:lstStyle/>
                    <a:p>
                      <a:pPr algn="l" rtl="0"/>
                      <a:r>
                        <a:rPr lang="x-es-XL" b="0" i="0" u="none" baseline="0"/>
                        <a:t>31 de marzo</a:t>
                      </a:r>
                    </a:p>
                  </a:txBody>
                  <a:tcPr/>
                </a:tc>
                <a:tc>
                  <a:txBody>
                    <a:bodyPr/>
                    <a:lstStyle/>
                    <a:p>
                      <a:pPr algn="l" rtl="0"/>
                      <a:r>
                        <a:rPr lang="x-es-XL" b="0" i="0" u="none" baseline="0"/>
                        <a:t>30 de abril</a:t>
                      </a:r>
                    </a:p>
                  </a:txBody>
                  <a:tcPr/>
                </a:tc>
                <a:tc>
                  <a:txBody>
                    <a:bodyPr/>
                    <a:lstStyle/>
                    <a:p>
                      <a:pPr algn="l" rtl="0"/>
                      <a:r>
                        <a:rPr lang="x-es-XL" b="0" i="0" u="none" baseline="0"/>
                        <a:t>15 de mayo</a:t>
                      </a:r>
                    </a:p>
                  </a:txBody>
                  <a:tcPr/>
                </a:tc>
                <a:extLst>
                  <a:ext uri="{0D108BD9-81ED-4DB2-BD59-A6C34878D82A}">
                    <a16:rowId xmlns:a16="http://schemas.microsoft.com/office/drawing/2014/main" val="1795794702"/>
                  </a:ext>
                </a:extLst>
              </a:tr>
              <a:tr h="370840">
                <a:tc>
                  <a:txBody>
                    <a:bodyPr/>
                    <a:lstStyle/>
                    <a:p>
                      <a:pPr algn="l" rtl="0"/>
                      <a:r>
                        <a:rPr lang="x-es-XL" b="0" i="0" u="none" baseline="0"/>
                        <a:t>4</a:t>
                      </a:r>
                    </a:p>
                  </a:txBody>
                  <a:tcPr/>
                </a:tc>
                <a:tc>
                  <a:txBody>
                    <a:bodyPr/>
                    <a:lstStyle/>
                    <a:p>
                      <a:pPr algn="l" rtl="0"/>
                      <a:r>
                        <a:rPr lang="x-es-XL" b="0" i="0" u="none" baseline="0"/>
                        <a:t>30 de junio</a:t>
                      </a:r>
                    </a:p>
                  </a:txBody>
                  <a:tcPr/>
                </a:tc>
                <a:tc>
                  <a:txBody>
                    <a:bodyPr/>
                    <a:lstStyle/>
                    <a:p>
                      <a:pPr algn="l" rtl="0"/>
                      <a:r>
                        <a:rPr lang="x-es-XL" b="0" i="0" u="none" baseline="0"/>
                        <a:t>30 de julio</a:t>
                      </a:r>
                    </a:p>
                  </a:txBody>
                  <a:tcPr/>
                </a:tc>
                <a:tc>
                  <a:txBody>
                    <a:bodyPr/>
                    <a:lstStyle/>
                    <a:p>
                      <a:pPr algn="l" rtl="0"/>
                      <a:r>
                        <a:rPr lang="x-es-XL" b="0" i="0" u="none" baseline="0" dirty="0"/>
                        <a:t>15 de agosto</a:t>
                      </a:r>
                    </a:p>
                  </a:txBody>
                  <a:tcPr/>
                </a:tc>
                <a:extLst>
                  <a:ext uri="{0D108BD9-81ED-4DB2-BD59-A6C34878D82A}">
                    <a16:rowId xmlns:a16="http://schemas.microsoft.com/office/drawing/2014/main" val="3613801790"/>
                  </a:ext>
                </a:extLst>
              </a:tr>
            </a:tbl>
          </a:graphicData>
        </a:graphic>
      </p:graphicFrame>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13</a:t>
            </a:fld>
            <a:endParaRPr lang="x-es-XL" dirty="0"/>
          </a:p>
        </p:txBody>
      </p:sp>
    </p:spTree>
    <p:extLst>
      <p:ext uri="{BB962C8B-B14F-4D97-AF65-F5344CB8AC3E}">
        <p14:creationId xmlns:p14="http://schemas.microsoft.com/office/powerpoint/2010/main" val="3509961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lstStyle/>
          <a:p>
            <a:pPr algn="l" rtl="0"/>
            <a:r>
              <a:rPr lang="es-MX" b="0" i="0" u="none" baseline="0" dirty="0"/>
              <a:t>Implementación </a:t>
            </a:r>
            <a:r>
              <a:rPr lang="x-es-XL" b="0" i="0" u="none" baseline="0" dirty="0"/>
              <a:t>de la</a:t>
            </a:r>
            <a:r>
              <a:rPr lang="es-MX" b="0" i="0" u="none" baseline="0" dirty="0"/>
              <a:t> narrativa</a:t>
            </a:r>
            <a:r>
              <a:rPr lang="x-es-XL" b="0" i="0" u="none" baseline="0" dirty="0"/>
              <a:t> del proyecto y del presupuesto</a:t>
            </a:r>
          </a:p>
        </p:txBody>
      </p:sp>
    </p:spTree>
    <p:extLst>
      <p:ext uri="{BB962C8B-B14F-4D97-AF65-F5344CB8AC3E}">
        <p14:creationId xmlns:p14="http://schemas.microsoft.com/office/powerpoint/2010/main" val="2068184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9FE8E0-5545-ACAE-72B7-2DA7B5C6F6F3}"/>
              </a:ext>
            </a:extLst>
          </p:cNvPr>
          <p:cNvSpPr>
            <a:spLocks noGrp="1"/>
          </p:cNvSpPr>
          <p:nvPr>
            <p:ph type="title"/>
          </p:nvPr>
        </p:nvSpPr>
        <p:spPr/>
        <p:txBody>
          <a:bodyPr/>
          <a:lstStyle/>
          <a:p>
            <a:pPr algn="l" rtl="0"/>
            <a:r>
              <a:rPr lang="es-MX" b="0" i="0" u="none" baseline="0" dirty="0"/>
              <a:t>Narrativa </a:t>
            </a:r>
            <a:r>
              <a:rPr lang="x-es-XL" b="0" i="0" u="none" baseline="0" dirty="0"/>
              <a:t>del proyecto </a:t>
            </a:r>
          </a:p>
        </p:txBody>
      </p:sp>
      <p:sp>
        <p:nvSpPr>
          <p:cNvPr id="10" name="Content Placeholder 9">
            <a:extLst>
              <a:ext uri="{FF2B5EF4-FFF2-40B4-BE49-F238E27FC236}">
                <a16:creationId xmlns:a16="http://schemas.microsoft.com/office/drawing/2014/main" id="{1632A051-8A97-40ED-264E-C8EA5F42D147}"/>
              </a:ext>
            </a:extLst>
          </p:cNvPr>
          <p:cNvSpPr>
            <a:spLocks noGrp="1"/>
          </p:cNvSpPr>
          <p:nvPr>
            <p:ph idx="1"/>
          </p:nvPr>
        </p:nvSpPr>
        <p:spPr/>
        <p:txBody>
          <a:bodyPr/>
          <a:lstStyle/>
          <a:p>
            <a:pPr algn="l" rtl="0"/>
            <a:r>
              <a:rPr lang="x-es-XL" b="0" i="0" u="none" baseline="0" dirty="0"/>
              <a:t>Lé</a:t>
            </a:r>
            <a:r>
              <a:rPr lang="es-MX" b="0" i="0" u="none" baseline="0" dirty="0"/>
              <a:t>a</a:t>
            </a:r>
            <a:r>
              <a:rPr lang="x-es-XL" b="0" i="0" u="none" baseline="0" dirty="0"/>
              <a:t>lo y asegú</a:t>
            </a:r>
            <a:r>
              <a:rPr lang="es-MX" b="0" i="0" u="none" baseline="0" dirty="0" err="1"/>
              <a:t>rese</a:t>
            </a:r>
            <a:r>
              <a:rPr lang="es-MX" b="0" i="0" u="none" baseline="0" dirty="0"/>
              <a:t> </a:t>
            </a:r>
            <a:r>
              <a:rPr lang="x-es-XL" b="0" i="0" u="none" baseline="0" dirty="0"/>
              <a:t>de entenderlo. ¿Es factible y viable, teniendo en cuenta los requisitos del HVRP y </a:t>
            </a:r>
            <a:r>
              <a:rPr lang="es-MX" b="0" i="0" u="none" baseline="0" dirty="0"/>
              <a:t>s</a:t>
            </a:r>
            <a:r>
              <a:rPr lang="x-es-XL" b="0" i="0" u="none" baseline="0" dirty="0"/>
              <a:t>u presupuesto?</a:t>
            </a:r>
          </a:p>
          <a:p>
            <a:pPr algn="l" rtl="0"/>
            <a:r>
              <a:rPr lang="x-es-XL" b="0" i="0" u="none" baseline="0" dirty="0"/>
              <a:t>¿Es así como va</a:t>
            </a:r>
            <a:r>
              <a:rPr lang="es-MX" b="0" i="0" u="none" baseline="0" dirty="0"/>
              <a:t> usted </a:t>
            </a:r>
            <a:r>
              <a:rPr lang="x-es-XL" b="0" i="0" u="none" baseline="0" dirty="0"/>
              <a:t>a llevar a cabo el programa, de acuerdo con lo establecido en VPL 02-26 «Requisitos y funciones del HVRP»?</a:t>
            </a:r>
          </a:p>
          <a:p>
            <a:pPr algn="l" rtl="0"/>
            <a:r>
              <a:rPr lang="x-es-XL" b="0" i="0" u="none" baseline="0" dirty="0"/>
              <a:t>La </a:t>
            </a:r>
            <a:r>
              <a:rPr lang="es-MX" b="0" i="0" u="none" baseline="0" dirty="0"/>
              <a:t>narrativa </a:t>
            </a:r>
            <a:r>
              <a:rPr lang="x-es-XL" b="0" i="0" u="none" baseline="0" dirty="0"/>
              <a:t>de </a:t>
            </a:r>
            <a:r>
              <a:rPr lang="es-MX" b="0" i="0" u="none" baseline="0" dirty="0"/>
              <a:t>s</a:t>
            </a:r>
            <a:r>
              <a:rPr lang="x-es-XL" b="0" i="0" u="none" baseline="0" dirty="0"/>
              <a:t>u proyecto explica a VETS cómo va a llevar a cabo el HVRP. Evaluaremos su eficacia a través de nuestros GOTR mediante revisiones in situ (OSR), asistencia técnica (TA) y asesoramiento de apoyo a través del NVTAC. </a:t>
            </a:r>
          </a:p>
        </p:txBody>
      </p:sp>
      <p:sp>
        <p:nvSpPr>
          <p:cNvPr id="7" name="Footer Placeholder 6">
            <a:extLst>
              <a:ext uri="{FF2B5EF4-FFF2-40B4-BE49-F238E27FC236}">
                <a16:creationId xmlns:a16="http://schemas.microsoft.com/office/drawing/2014/main" id="{3C13A5A2-AC70-5FB8-AFDC-FD48E699046C}"/>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C4735E7-8199-8CA0-2266-821347877868}"/>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15</a:t>
            </a:fld>
            <a:endParaRPr lang="x-es-XL"/>
          </a:p>
        </p:txBody>
      </p:sp>
    </p:spTree>
    <p:extLst>
      <p:ext uri="{BB962C8B-B14F-4D97-AF65-F5344CB8AC3E}">
        <p14:creationId xmlns:p14="http://schemas.microsoft.com/office/powerpoint/2010/main" val="3262653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9FE8E0-5545-ACAE-72B7-2DA7B5C6F6F3}"/>
              </a:ext>
            </a:extLst>
          </p:cNvPr>
          <p:cNvSpPr>
            <a:spLocks noGrp="1"/>
          </p:cNvSpPr>
          <p:nvPr>
            <p:ph type="title"/>
          </p:nvPr>
        </p:nvSpPr>
        <p:spPr/>
        <p:txBody>
          <a:bodyPr/>
          <a:lstStyle/>
          <a:p>
            <a:pPr algn="l" rtl="0"/>
            <a:r>
              <a:rPr lang="es-MX" b="0" i="0" u="none" baseline="0" dirty="0"/>
              <a:t>Narrativa presupuestaria</a:t>
            </a:r>
            <a:endParaRPr lang="x-es-XL" b="0" i="0" u="none" baseline="0" dirty="0"/>
          </a:p>
        </p:txBody>
      </p:sp>
      <p:sp>
        <p:nvSpPr>
          <p:cNvPr id="10" name="Content Placeholder 9">
            <a:extLst>
              <a:ext uri="{FF2B5EF4-FFF2-40B4-BE49-F238E27FC236}">
                <a16:creationId xmlns:a16="http://schemas.microsoft.com/office/drawing/2014/main" id="{1632A051-8A97-40ED-264E-C8EA5F42D147}"/>
              </a:ext>
            </a:extLst>
          </p:cNvPr>
          <p:cNvSpPr>
            <a:spLocks noGrp="1"/>
          </p:cNvSpPr>
          <p:nvPr>
            <p:ph idx="1"/>
          </p:nvPr>
        </p:nvSpPr>
        <p:spPr>
          <a:xfrm>
            <a:off x="838200" y="1693449"/>
            <a:ext cx="10515600" cy="4662901"/>
          </a:xfrm>
        </p:spPr>
        <p:txBody>
          <a:bodyPr>
            <a:normAutofit fontScale="85000" lnSpcReduction="10000"/>
          </a:bodyPr>
          <a:lstStyle/>
          <a:p>
            <a:pPr algn="l" rtl="0"/>
            <a:r>
              <a:rPr lang="x-es-XL" sz="2400" b="0" i="0" u="none" baseline="0" dirty="0"/>
              <a:t>La </a:t>
            </a:r>
            <a:r>
              <a:rPr lang="es-MX" sz="2400" b="0" i="0" u="none" baseline="0" dirty="0"/>
              <a:t>narrativa </a:t>
            </a:r>
            <a:r>
              <a:rPr lang="x-es-XL" sz="2400" b="0" i="0" u="none" baseline="0" dirty="0"/>
              <a:t>presupuestaria es el plan de acción que describe cómo se alcanzarán, desde el punto de vista financiero, los objetivos de </a:t>
            </a:r>
            <a:r>
              <a:rPr lang="es-MX" sz="2400" b="0" i="0" u="none" baseline="0" dirty="0"/>
              <a:t>s</a:t>
            </a:r>
            <a:r>
              <a:rPr lang="x-es-XL" sz="2400" b="0" i="0" u="none" baseline="0" dirty="0"/>
              <a:t>u organización en el marco del HVRP. </a:t>
            </a:r>
          </a:p>
          <a:p>
            <a:pPr algn="l" rtl="0"/>
            <a:r>
              <a:rPr lang="es-MX" sz="2400" b="0" i="0" u="none" baseline="0" dirty="0"/>
              <a:t>Comprenda que </a:t>
            </a:r>
            <a:r>
              <a:rPr lang="x-es-XL" sz="2400" b="0" i="0" u="none" baseline="0" dirty="0"/>
              <a:t>existen normas federales que regulan el </a:t>
            </a:r>
            <a:r>
              <a:rPr lang="es-MX" sz="2400" b="0" i="0" u="none" baseline="0" dirty="0"/>
              <a:t>uso de los fondos </a:t>
            </a:r>
            <a:r>
              <a:rPr lang="x-es-XL" sz="2400" b="0" i="0" u="none" baseline="0" dirty="0"/>
              <a:t>de las subvenciones.</a:t>
            </a:r>
            <a:r>
              <a:rPr lang="es-MX" sz="2400" b="0" i="0" u="none" baseline="0" dirty="0"/>
              <a:t> </a:t>
            </a:r>
            <a:r>
              <a:rPr lang="x-es-XL" sz="2400" b="0" i="0" u="none" baseline="0" dirty="0"/>
              <a:t> </a:t>
            </a:r>
          </a:p>
          <a:p>
            <a:pPr lvl="1" algn="l" rtl="0"/>
            <a:r>
              <a:rPr lang="x-es-XL" sz="2200" b="0" i="0" u="none" baseline="0" dirty="0"/>
              <a:t>Consulte las sesiones del PAC de 2026 sobre los cost</a:t>
            </a:r>
            <a:r>
              <a:rPr lang="es-MX" sz="2200" b="0" i="0" u="none" baseline="0" dirty="0"/>
              <a:t>o</a:t>
            </a:r>
            <a:r>
              <a:rPr lang="x-es-XL" sz="2200" b="0" i="0" u="none" baseline="0" dirty="0"/>
              <a:t>s admisibles del HVRP y la documentación de la gestión de casos, </a:t>
            </a:r>
            <a:r>
              <a:rPr lang="en-US" sz="2200" b="0" i="0" u="none" baseline="0" dirty="0"/>
              <a:t>a</a:t>
            </a:r>
            <a:r>
              <a:rPr lang="x-es-XL" sz="2200" b="0" i="0" u="none" baseline="0" dirty="0"/>
              <a:t>sí como el análisis y la sesión informativa sobre los resultados de la auditoría del HVRP realizada por KPMG.</a:t>
            </a:r>
          </a:p>
          <a:p>
            <a:pPr lvl="2" algn="l" rtl="0"/>
            <a:r>
              <a:rPr lang="x-es-XL" sz="2200" b="0" i="0" u="none" baseline="0" dirty="0"/>
              <a:t>Infórm</a:t>
            </a:r>
            <a:r>
              <a:rPr lang="es-MX" sz="2200" b="0" i="0" u="none" baseline="0" dirty="0"/>
              <a:t>es</a:t>
            </a:r>
            <a:r>
              <a:rPr lang="x-es-XL" sz="2200" b="0" i="0" u="none" baseline="0" dirty="0"/>
              <a:t>e sobre las </a:t>
            </a:r>
            <a:r>
              <a:rPr lang="es-MX" sz="2200" b="0" i="0" u="none" baseline="0" dirty="0"/>
              <a:t>enmiendas a </a:t>
            </a:r>
            <a:r>
              <a:rPr lang="x-es-XL" sz="2200" b="0" i="0" u="none" baseline="0" dirty="0"/>
              <a:t>la subvención HVRP contempladas en la VPL 04-24.</a:t>
            </a:r>
          </a:p>
          <a:p>
            <a:pPr lvl="2" algn="l" rtl="0"/>
            <a:r>
              <a:rPr lang="x-es-XL" sz="2200" b="0" i="0" u="none" baseline="0" dirty="0"/>
              <a:t>Manten</a:t>
            </a:r>
            <a:r>
              <a:rPr lang="es-MX" sz="2200" b="0" i="0" u="none" baseline="0" dirty="0" err="1"/>
              <a:t>ga</a:t>
            </a:r>
            <a:r>
              <a:rPr lang="x-es-XL" sz="2200" b="0" i="0" u="none" baseline="0" dirty="0"/>
              <a:t> el diálogo con GOTR sobre los gastos. </a:t>
            </a:r>
          </a:p>
          <a:p>
            <a:pPr lvl="3" algn="l" rtl="0"/>
            <a:r>
              <a:rPr lang="x-es-XL" sz="1900" b="0" i="0" u="none" baseline="0" dirty="0"/>
              <a:t>Evalú</a:t>
            </a:r>
            <a:r>
              <a:rPr lang="es-MX" sz="1900" b="0" i="0" u="none" baseline="0" dirty="0"/>
              <a:t>e</a:t>
            </a:r>
            <a:r>
              <a:rPr lang="x-es-XL" sz="1900" b="0" i="0" u="none" baseline="0" dirty="0"/>
              <a:t> si es necesario revisar </a:t>
            </a:r>
            <a:r>
              <a:rPr lang="es-MX" sz="1900" b="0" i="0" u="none" baseline="0" dirty="0"/>
              <a:t>s</a:t>
            </a:r>
            <a:r>
              <a:rPr lang="x-es-XL" sz="1900" b="0" i="0" u="none" baseline="0" dirty="0"/>
              <a:t>u presupuesto.</a:t>
            </a:r>
          </a:p>
          <a:p>
            <a:pPr lvl="3" algn="l" rtl="0"/>
            <a:r>
              <a:rPr lang="x-es-XL" sz="1900" b="0" i="0" u="none" baseline="0" dirty="0"/>
              <a:t>Consult</a:t>
            </a:r>
            <a:r>
              <a:rPr lang="es-MX" sz="1900" b="0" i="0" u="none" baseline="0" dirty="0"/>
              <a:t>e</a:t>
            </a:r>
            <a:r>
              <a:rPr lang="x-es-XL" sz="1900" b="0" i="0" u="none" baseline="0" dirty="0"/>
              <a:t> con GOTR para obtener asistencia técnica si tienes alguna duda sobre si algo es necesario, razonable, imputable y admisible.</a:t>
            </a:r>
          </a:p>
          <a:p>
            <a:pPr algn="l" rtl="0"/>
            <a:r>
              <a:rPr lang="x-es-XL" sz="2400" b="0" i="0" u="none" baseline="0" dirty="0"/>
              <a:t>Unas palabras sobre la financiación incremental: </a:t>
            </a:r>
            <a:r>
              <a:rPr lang="es-MX" sz="2400" b="0" i="0" u="none" baseline="0" dirty="0"/>
              <a:t>s</a:t>
            </a:r>
            <a:r>
              <a:rPr lang="x-es-XL" sz="2400" b="0" i="0" u="none" baseline="0" dirty="0"/>
              <a:t>i no está gastando todo el presupuesto, debe actuar de forma proactiva para entablar un diálogo con </a:t>
            </a:r>
            <a:r>
              <a:rPr lang="es-MX" sz="2400" b="0" i="0" u="none" baseline="0" dirty="0"/>
              <a:t>s</a:t>
            </a:r>
            <a:r>
              <a:rPr lang="x-es-XL" sz="2400" b="0" i="0" u="none" baseline="0" dirty="0"/>
              <a:t>u GOTR sobre las medidas a adoptar en relación con las revisiones presupuestarias y las futuras solicitudes de financiación. </a:t>
            </a:r>
            <a:r>
              <a:rPr lang="x-es-XL" sz="2400" b="0" i="0" u="none" baseline="0" dirty="0">
                <a:solidFill>
                  <a:srgbClr val="C00000"/>
                </a:solidFill>
              </a:rPr>
              <a:t>¡Aprend</a:t>
            </a:r>
            <a:r>
              <a:rPr lang="es-MX" sz="2400" b="0" i="0" u="none" baseline="0" dirty="0">
                <a:solidFill>
                  <a:srgbClr val="C00000"/>
                </a:solidFill>
              </a:rPr>
              <a:t>a</a:t>
            </a:r>
            <a:r>
              <a:rPr lang="x-es-XL" sz="2400" b="0" i="0" u="none" baseline="0" dirty="0">
                <a:solidFill>
                  <a:srgbClr val="C00000"/>
                </a:solidFill>
              </a:rPr>
              <a:t>, recuerd</a:t>
            </a:r>
            <a:r>
              <a:rPr lang="es-MX" sz="2400" b="0" i="0" u="none" baseline="0" dirty="0">
                <a:solidFill>
                  <a:srgbClr val="C00000"/>
                </a:solidFill>
              </a:rPr>
              <a:t>e</a:t>
            </a:r>
            <a:r>
              <a:rPr lang="x-es-XL" sz="2400" b="0" i="0" u="none" baseline="0" dirty="0">
                <a:solidFill>
                  <a:srgbClr val="C00000"/>
                </a:solidFill>
              </a:rPr>
              <a:t> y apli</a:t>
            </a:r>
            <a:r>
              <a:rPr lang="es-MX" sz="2400" b="0" i="0" u="none" baseline="0" dirty="0">
                <a:solidFill>
                  <a:srgbClr val="C00000"/>
                </a:solidFill>
              </a:rPr>
              <a:t>que</a:t>
            </a:r>
            <a:r>
              <a:rPr lang="x-es-XL" sz="2400" b="0" i="0" u="none" baseline="0" dirty="0">
                <a:solidFill>
                  <a:srgbClr val="C00000"/>
                </a:solidFill>
              </a:rPr>
              <a:t> </a:t>
            </a:r>
            <a:r>
              <a:rPr lang="es-MX" sz="2400" b="0" i="0" u="none" baseline="0" dirty="0">
                <a:solidFill>
                  <a:srgbClr val="C00000"/>
                </a:solidFill>
              </a:rPr>
              <a:t>s</a:t>
            </a:r>
            <a:r>
              <a:rPr lang="x-es-XL" sz="2400" b="0" i="0" u="none" baseline="0" dirty="0">
                <a:solidFill>
                  <a:srgbClr val="C00000"/>
                </a:solidFill>
              </a:rPr>
              <a:t>us conocimientos sobre las responsabilidades de gestión financiera de los beneficiarios de subvenciones!</a:t>
            </a:r>
          </a:p>
        </p:txBody>
      </p:sp>
      <p:sp>
        <p:nvSpPr>
          <p:cNvPr id="7" name="Footer Placeholder 6">
            <a:extLst>
              <a:ext uri="{FF2B5EF4-FFF2-40B4-BE49-F238E27FC236}">
                <a16:creationId xmlns:a16="http://schemas.microsoft.com/office/drawing/2014/main" id="{3C13A5A2-AC70-5FB8-AFDC-FD48E699046C}"/>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C4735E7-8199-8CA0-2266-821347877868}"/>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16</a:t>
            </a:fld>
            <a:endParaRPr lang="x-es-XL"/>
          </a:p>
        </p:txBody>
      </p:sp>
    </p:spTree>
    <p:extLst>
      <p:ext uri="{BB962C8B-B14F-4D97-AF65-F5344CB8AC3E}">
        <p14:creationId xmlns:p14="http://schemas.microsoft.com/office/powerpoint/2010/main" val="1052726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lstStyle/>
          <a:p>
            <a:pPr algn="l" rtl="0"/>
            <a:r>
              <a:rPr lang="x-es-XL" b="0" i="0" u="none" baseline="0" dirty="0"/>
              <a:t>Políticas y procedimientos operativos estándar</a:t>
            </a:r>
          </a:p>
        </p:txBody>
      </p:sp>
    </p:spTree>
    <p:extLst>
      <p:ext uri="{BB962C8B-B14F-4D97-AF65-F5344CB8AC3E}">
        <p14:creationId xmlns:p14="http://schemas.microsoft.com/office/powerpoint/2010/main" val="946996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E5AAC43-1DD2-9AF8-4E5C-30AB14821EC9}"/>
              </a:ext>
            </a:extLst>
          </p:cNvPr>
          <p:cNvSpPr>
            <a:spLocks noGrp="1"/>
          </p:cNvSpPr>
          <p:nvPr>
            <p:ph type="title"/>
          </p:nvPr>
        </p:nvSpPr>
        <p:spPr/>
        <p:txBody>
          <a:bodyPr>
            <a:normAutofit/>
          </a:bodyPr>
          <a:lstStyle/>
          <a:p>
            <a:pPr algn="l" rtl="0"/>
            <a:r>
              <a:rPr lang="x-es-XL" sz="3600" b="0" i="0" u="none" baseline="0" dirty="0"/>
              <a:t>Políticas y </a:t>
            </a:r>
            <a:r>
              <a:rPr lang="es-MX" sz="3600" b="0" i="0" u="none" baseline="0" dirty="0"/>
              <a:t>SOP</a:t>
            </a:r>
            <a:endParaRPr lang="x-es-XL" sz="3600" b="0" i="0" u="none" baseline="0" dirty="0"/>
          </a:p>
        </p:txBody>
      </p:sp>
      <p:sp>
        <p:nvSpPr>
          <p:cNvPr id="10" name="Content Placeholder 9">
            <a:extLst>
              <a:ext uri="{FF2B5EF4-FFF2-40B4-BE49-F238E27FC236}">
                <a16:creationId xmlns:a16="http://schemas.microsoft.com/office/drawing/2014/main" id="{557C955F-E476-A382-4453-10F30EE2D542}"/>
              </a:ext>
            </a:extLst>
          </p:cNvPr>
          <p:cNvSpPr>
            <a:spLocks noGrp="1"/>
          </p:cNvSpPr>
          <p:nvPr>
            <p:ph sz="half" idx="1"/>
          </p:nvPr>
        </p:nvSpPr>
        <p:spPr/>
        <p:txBody>
          <a:bodyPr>
            <a:noAutofit/>
          </a:bodyPr>
          <a:lstStyle/>
          <a:p>
            <a:pPr marL="0" indent="0" algn="l" rtl="0">
              <a:buNone/>
            </a:pPr>
            <a:r>
              <a:rPr lang="x-es-XL" sz="2000" b="0" i="0" u="none" baseline="0" dirty="0"/>
              <a:t>Políticas de VETS que debe conocer:</a:t>
            </a:r>
          </a:p>
          <a:p>
            <a:pPr marL="685800" indent="-457200" algn="l" rtl="0">
              <a:buFont typeface="+mj-lt"/>
              <a:buAutoNum type="arabicPeriod"/>
            </a:pPr>
            <a:r>
              <a:rPr lang="x-es-XL" sz="2000" b="0" i="0" u="none" baseline="0" dirty="0"/>
              <a:t>VPL 02-26: Requisitos y funciones del Programa de Reinserción de Veteranos sin Hogar </a:t>
            </a:r>
          </a:p>
          <a:p>
            <a:pPr marL="685800" indent="-457200" algn="l" rtl="0">
              <a:buFont typeface="+mj-lt"/>
              <a:buAutoNum type="arabicPeriod"/>
            </a:pPr>
            <a:r>
              <a:rPr lang="x-es-XL" sz="2000" b="0" i="0" u="none" baseline="0" dirty="0"/>
              <a:t>VPL </a:t>
            </a:r>
            <a:r>
              <a:rPr lang="x-es-XL" sz="2000" b="0" i="0" u="none" baseline="0" dirty="0">
                <a:hlinkClick r:id="rId2"/>
              </a:rPr>
              <a:t>04-24</a:t>
            </a:r>
            <a:r>
              <a:rPr lang="x-es-XL" sz="2000" b="0" i="0" u="none" baseline="0" dirty="0"/>
              <a:t>: </a:t>
            </a:r>
            <a:r>
              <a:rPr lang="es-MX" sz="2000" b="0" i="0" u="none" baseline="0" dirty="0"/>
              <a:t>Enmiendas </a:t>
            </a:r>
            <a:r>
              <a:rPr lang="x-es-XL" sz="2000" b="0" i="0" u="none" baseline="0" dirty="0"/>
              <a:t>a la subvención del Programa de Reinserción de Veteranos sin Hogar</a:t>
            </a:r>
          </a:p>
          <a:p>
            <a:pPr marL="685800" indent="-457200" algn="l" rtl="0">
              <a:buFont typeface="+mj-lt"/>
              <a:buAutoNum type="arabicPeriod"/>
            </a:pPr>
            <a:r>
              <a:rPr lang="x-es-XL" sz="2000" b="0" i="0" u="none" baseline="0" dirty="0"/>
              <a:t>VPL </a:t>
            </a:r>
            <a:r>
              <a:rPr lang="x-es-XL" sz="2000" b="0" i="0" u="none" baseline="0" dirty="0">
                <a:hlinkClick r:id="rId3"/>
              </a:rPr>
              <a:t>02-25</a:t>
            </a:r>
            <a:r>
              <a:rPr lang="x-es-XL" sz="2000" b="0" i="0" u="none" baseline="0" dirty="0"/>
              <a:t>: </a:t>
            </a:r>
            <a:r>
              <a:rPr lang="es-MX" sz="2000" b="0" i="0" u="none" baseline="0" dirty="0"/>
              <a:t>Desempeño</a:t>
            </a:r>
            <a:r>
              <a:rPr lang="x-es-XL" sz="2000" b="0" i="0" u="none" baseline="0" dirty="0"/>
              <a:t>, gestión y presentación de informes del Programa de Reinserción de Veteranos sin Hogar</a:t>
            </a:r>
          </a:p>
        </p:txBody>
      </p:sp>
      <p:sp>
        <p:nvSpPr>
          <p:cNvPr id="11" name="Content Placeholder 10">
            <a:extLst>
              <a:ext uri="{FF2B5EF4-FFF2-40B4-BE49-F238E27FC236}">
                <a16:creationId xmlns:a16="http://schemas.microsoft.com/office/drawing/2014/main" id="{D7486048-B95C-AC29-526A-0067F6AAA039}"/>
              </a:ext>
            </a:extLst>
          </p:cNvPr>
          <p:cNvSpPr>
            <a:spLocks noGrp="1"/>
          </p:cNvSpPr>
          <p:nvPr>
            <p:ph sz="half" idx="2"/>
          </p:nvPr>
        </p:nvSpPr>
        <p:spPr>
          <a:xfrm>
            <a:off x="6172200" y="1825625"/>
            <a:ext cx="5361709" cy="4351338"/>
          </a:xfrm>
        </p:spPr>
        <p:txBody>
          <a:bodyPr>
            <a:noAutofit/>
          </a:bodyPr>
          <a:lstStyle/>
          <a:p>
            <a:pPr marL="0" indent="0" algn="l" rtl="0">
              <a:buNone/>
            </a:pPr>
            <a:r>
              <a:rPr lang="x-es-XL" sz="2000" b="0" i="0" u="none" baseline="0" dirty="0"/>
              <a:t>Normas y </a:t>
            </a:r>
            <a:r>
              <a:rPr lang="es-MX" sz="2000" b="0" i="0" u="none" baseline="0" dirty="0"/>
              <a:t>SOP </a:t>
            </a:r>
            <a:r>
              <a:rPr lang="x-es-XL" sz="2000" b="0" i="0" u="none" baseline="0" dirty="0"/>
              <a:t>que deben cumplir los beneficiarios de subvenciones:</a:t>
            </a:r>
          </a:p>
          <a:p>
            <a:pPr marL="685800" indent="-514350" algn="l" rtl="0">
              <a:buFont typeface="+mj-lt"/>
              <a:buAutoNum type="arabicPeriod"/>
            </a:pPr>
            <a:r>
              <a:rPr lang="es-MX" sz="2000" b="0" i="0" u="none" baseline="0" dirty="0"/>
              <a:t>SOP </a:t>
            </a:r>
            <a:r>
              <a:rPr lang="x-es-XL" sz="2000" b="0" i="0" u="none" baseline="0" dirty="0"/>
              <a:t>sobre los </a:t>
            </a:r>
            <a:r>
              <a:rPr lang="es-MX" sz="2000" dirty="0"/>
              <a:t>costos </a:t>
            </a:r>
            <a:r>
              <a:rPr lang="x-es-XL" sz="2000" b="0" i="0" u="none" baseline="0" dirty="0"/>
              <a:t>de asistencia a los participantes</a:t>
            </a:r>
          </a:p>
          <a:p>
            <a:pPr marL="685800" indent="-514350" algn="l" rtl="0">
              <a:buFont typeface="+mj-lt"/>
              <a:buAutoNum type="arabicPeriod"/>
            </a:pPr>
            <a:r>
              <a:rPr lang="es-MX" sz="2000" b="0" i="0" u="none" baseline="0" dirty="0"/>
              <a:t>SOP </a:t>
            </a:r>
            <a:r>
              <a:rPr lang="x-es-XL" sz="2000" b="0" i="0" u="none" baseline="0" dirty="0"/>
              <a:t>sobre incentivos</a:t>
            </a:r>
          </a:p>
          <a:p>
            <a:pPr marL="685800" indent="-514350" algn="l" rtl="0">
              <a:buFont typeface="+mj-lt"/>
              <a:buAutoNum type="arabicPeriod"/>
            </a:pPr>
            <a:r>
              <a:rPr lang="x-es-XL" sz="2000" b="0" i="0" u="none" baseline="0" dirty="0"/>
              <a:t>Políticas y procedimientos financieros y administrativos, referencia VPL 02-26, sección VI. C.</a:t>
            </a:r>
          </a:p>
          <a:p>
            <a:pPr marL="685800" indent="-514350" algn="l" rtl="0">
              <a:buFont typeface="+mj-lt"/>
              <a:buAutoNum type="arabicPeriod"/>
            </a:pPr>
            <a:r>
              <a:rPr lang="x-es-XL" sz="2000" b="0" i="0" u="none" baseline="0" dirty="0"/>
              <a:t>Plan de continuidad de las operaciones (COOP)</a:t>
            </a:r>
          </a:p>
        </p:txBody>
      </p:sp>
      <p:sp>
        <p:nvSpPr>
          <p:cNvPr id="7" name="Footer Placeholder 6">
            <a:extLst>
              <a:ext uri="{FF2B5EF4-FFF2-40B4-BE49-F238E27FC236}">
                <a16:creationId xmlns:a16="http://schemas.microsoft.com/office/drawing/2014/main" id="{E0CA10EF-9A06-5E31-E8E9-9A3205A0283D}"/>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93E8CEC-BA07-81FA-19B1-73D5343FD295}"/>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18</a:t>
            </a:fld>
            <a:endParaRPr lang="x-es-XL"/>
          </a:p>
        </p:txBody>
      </p:sp>
    </p:spTree>
    <p:extLst>
      <p:ext uri="{BB962C8B-B14F-4D97-AF65-F5344CB8AC3E}">
        <p14:creationId xmlns:p14="http://schemas.microsoft.com/office/powerpoint/2010/main" val="1202913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lstStyle/>
          <a:p>
            <a:pPr algn="l" rtl="0"/>
            <a:r>
              <a:rPr lang="x-es-XL" b="0" i="0" u="none" baseline="0" dirty="0"/>
              <a:t>La relación con </a:t>
            </a:r>
            <a:r>
              <a:rPr lang="es-MX" b="0" i="0" u="none" baseline="0" dirty="0"/>
              <a:t>s</a:t>
            </a:r>
            <a:r>
              <a:rPr lang="x-es-XL" b="0" i="0" u="none" baseline="0" dirty="0"/>
              <a:t>u </a:t>
            </a:r>
            <a:r>
              <a:rPr lang="es-MX" b="0" i="0" u="none" baseline="0" dirty="0"/>
              <a:t>asesor </a:t>
            </a:r>
            <a:r>
              <a:rPr lang="x-es-XL" b="0" i="0" u="none" baseline="0" dirty="0"/>
              <a:t>del GOTR y del NVTAC</a:t>
            </a:r>
          </a:p>
        </p:txBody>
      </p:sp>
    </p:spTree>
    <p:extLst>
      <p:ext uri="{BB962C8B-B14F-4D97-AF65-F5344CB8AC3E}">
        <p14:creationId xmlns:p14="http://schemas.microsoft.com/office/powerpoint/2010/main" val="259414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9FE8E0-5545-ACAE-72B7-2DA7B5C6F6F3}"/>
              </a:ext>
            </a:extLst>
          </p:cNvPr>
          <p:cNvSpPr>
            <a:spLocks noGrp="1"/>
          </p:cNvSpPr>
          <p:nvPr>
            <p:ph type="title"/>
          </p:nvPr>
        </p:nvSpPr>
        <p:spPr>
          <a:xfrm>
            <a:off x="838200" y="367886"/>
            <a:ext cx="9677400" cy="1325563"/>
          </a:xfrm>
        </p:spPr>
        <p:txBody>
          <a:bodyPr/>
          <a:lstStyle/>
          <a:p>
            <a:pPr algn="l" rtl="0"/>
            <a:r>
              <a:rPr lang="x-es-XL" b="0" i="0" u="none" baseline="0" dirty="0"/>
              <a:t>La relación con </a:t>
            </a:r>
            <a:r>
              <a:rPr lang="es-MX" b="0" i="0" u="none" baseline="0" dirty="0"/>
              <a:t>s</a:t>
            </a:r>
            <a:r>
              <a:rPr lang="x-es-XL" b="0" i="0" u="none" baseline="0" dirty="0"/>
              <a:t>u GOTR</a:t>
            </a:r>
          </a:p>
        </p:txBody>
      </p:sp>
      <p:sp>
        <p:nvSpPr>
          <p:cNvPr id="10" name="Content Placeholder 9">
            <a:extLst>
              <a:ext uri="{FF2B5EF4-FFF2-40B4-BE49-F238E27FC236}">
                <a16:creationId xmlns:a16="http://schemas.microsoft.com/office/drawing/2014/main" id="{1632A051-8A97-40ED-264E-C8EA5F42D147}"/>
              </a:ext>
            </a:extLst>
          </p:cNvPr>
          <p:cNvSpPr>
            <a:spLocks noGrp="1"/>
          </p:cNvSpPr>
          <p:nvPr>
            <p:ph idx="1"/>
          </p:nvPr>
        </p:nvSpPr>
        <p:spPr>
          <a:xfrm>
            <a:off x="838200" y="1828386"/>
            <a:ext cx="10515600" cy="4351338"/>
          </a:xfrm>
        </p:spPr>
        <p:txBody>
          <a:bodyPr>
            <a:noAutofit/>
          </a:bodyPr>
          <a:lstStyle/>
          <a:p>
            <a:pPr algn="l" rtl="0">
              <a:lnSpc>
                <a:spcPct val="100000"/>
              </a:lnSpc>
            </a:pPr>
            <a:r>
              <a:rPr lang="x-es-XL" sz="2400" b="0" i="0" u="none" baseline="0" dirty="0"/>
              <a:t>Una comunicación habitual y frecuente. Son </a:t>
            </a:r>
            <a:r>
              <a:rPr lang="es-MX" sz="2400" b="0" i="0" u="none" baseline="0" dirty="0"/>
              <a:t>s</a:t>
            </a:r>
            <a:r>
              <a:rPr lang="x-es-XL" sz="2400" b="0" i="0" u="none" baseline="0" dirty="0"/>
              <a:t>us representantes federales y están ahí para ayudar</a:t>
            </a:r>
            <a:r>
              <a:rPr lang="es-MX" sz="2400" b="0" i="0" u="none" baseline="0" dirty="0"/>
              <a:t>l</a:t>
            </a:r>
            <a:r>
              <a:rPr lang="x-es-XL" sz="2400" b="0" i="0" u="none" baseline="0" dirty="0"/>
              <a:t>e a llevar a cabo el HVRP tal y como lo previeron el DOL y el VETS. </a:t>
            </a:r>
          </a:p>
          <a:p>
            <a:pPr lvl="1" algn="l" rtl="0">
              <a:lnSpc>
                <a:spcPct val="100000"/>
              </a:lnSpc>
            </a:pPr>
            <a:r>
              <a:rPr lang="x-es-XL" sz="2000" b="0" i="0" u="none" baseline="0" dirty="0"/>
              <a:t>Expertos en los requisitos que exige el VETS según las directrices normativas</a:t>
            </a:r>
          </a:p>
          <a:p>
            <a:pPr lvl="1" algn="l" rtl="0">
              <a:lnSpc>
                <a:spcPct val="100000"/>
              </a:lnSpc>
            </a:pPr>
            <a:r>
              <a:rPr lang="x-es-XL" sz="2000" b="0" i="0" u="none" baseline="0" dirty="0"/>
              <a:t>Colaborar en el aprovechamiento de los recursos y las colaboraciones con programas locales, autonómicos, estatales, federales y de otro tipo</a:t>
            </a:r>
          </a:p>
          <a:p>
            <a:pPr algn="l" rtl="0">
              <a:lnSpc>
                <a:spcPct val="100000"/>
              </a:lnSpc>
            </a:pPr>
            <a:r>
              <a:rPr lang="x-es-XL" sz="2400" b="0" i="0" u="none" baseline="0" dirty="0"/>
              <a:t>Establece una periodicidad para las reuniones y las actualizaciones sobre el progreso.</a:t>
            </a:r>
          </a:p>
          <a:p>
            <a:pPr lvl="1" algn="l" rtl="0">
              <a:lnSpc>
                <a:spcPct val="100000"/>
              </a:lnSpc>
            </a:pPr>
            <a:r>
              <a:rPr lang="x-es-XL" sz="2000" b="0" i="0" u="none" baseline="0" dirty="0"/>
              <a:t>Los periodos de los informes trimestrales de resultados no son </a:t>
            </a:r>
            <a:r>
              <a:rPr lang="es-MX" sz="2000" b="0" i="0" u="none" baseline="0" dirty="0"/>
              <a:t>s</a:t>
            </a:r>
            <a:r>
              <a:rPr lang="x-es-XL" sz="2000" b="0" i="0" u="none" baseline="0" dirty="0"/>
              <a:t>us únicos puntos de contacto </a:t>
            </a:r>
          </a:p>
        </p:txBody>
      </p:sp>
      <p:sp>
        <p:nvSpPr>
          <p:cNvPr id="7" name="Footer Placeholder 6">
            <a:extLst>
              <a:ext uri="{FF2B5EF4-FFF2-40B4-BE49-F238E27FC236}">
                <a16:creationId xmlns:a16="http://schemas.microsoft.com/office/drawing/2014/main" id="{3C13A5A2-AC70-5FB8-AFDC-FD48E699046C}"/>
              </a:ext>
              <a:ext uri="{C183D7F6-B498-43B3-948B-1728B52AA6E4}">
                <adec:decorative xmlns:adec="http://schemas.microsoft.com/office/drawing/2017/decorative" val="1"/>
              </a:ext>
            </a:extLst>
          </p:cNvPr>
          <p:cNvSpPr>
            <a:spLocks noGrp="1"/>
          </p:cNvSpPr>
          <p:nvPr>
            <p:ph type="ftr" sz="quarter" idx="11"/>
          </p:nvPr>
        </p:nvSpPr>
        <p:spPr>
          <a:xfrm>
            <a:off x="838200" y="6356350"/>
            <a:ext cx="7315200" cy="365125"/>
          </a:xfrm>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C4735E7-8199-8CA0-2266-821347877868}"/>
              </a:ext>
              <a:ext uri="{C183D7F6-B498-43B3-948B-1728B52AA6E4}">
                <adec:decorative xmlns:adec="http://schemas.microsoft.com/office/drawing/2017/decorative" val="1"/>
              </a:ext>
            </a:extLst>
          </p:cNvPr>
          <p:cNvSpPr>
            <a:spLocks noGrp="1"/>
          </p:cNvSpPr>
          <p:nvPr>
            <p:ph type="sldNum" sz="quarter" idx="12"/>
          </p:nvPr>
        </p:nvSpPr>
        <p:spPr>
          <a:xfrm>
            <a:off x="10743282" y="6356350"/>
            <a:ext cx="610518" cy="365125"/>
          </a:xfrm>
        </p:spPr>
        <p:txBody>
          <a:bodyPr/>
          <a:lstStyle/>
          <a:p>
            <a:pPr algn="r" rtl="0"/>
            <a:fld id="{9F533A62-0560-4741-9272-0FF595F394C3}" type="slidenum">
              <a:rPr/>
              <a:pPr/>
              <a:t>20</a:t>
            </a:fld>
            <a:endParaRPr lang="x-es-XL"/>
          </a:p>
        </p:txBody>
      </p:sp>
    </p:spTree>
    <p:extLst>
      <p:ext uri="{BB962C8B-B14F-4D97-AF65-F5344CB8AC3E}">
        <p14:creationId xmlns:p14="http://schemas.microsoft.com/office/powerpoint/2010/main" val="2835354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9FE8E0-5545-ACAE-72B7-2DA7B5C6F6F3}"/>
              </a:ext>
            </a:extLst>
          </p:cNvPr>
          <p:cNvSpPr>
            <a:spLocks noGrp="1"/>
          </p:cNvSpPr>
          <p:nvPr>
            <p:ph type="title"/>
          </p:nvPr>
        </p:nvSpPr>
        <p:spPr>
          <a:xfrm>
            <a:off x="838200" y="367886"/>
            <a:ext cx="9677400" cy="1325563"/>
          </a:xfrm>
        </p:spPr>
        <p:txBody>
          <a:bodyPr/>
          <a:lstStyle/>
          <a:p>
            <a:pPr algn="l" rtl="0"/>
            <a:r>
              <a:rPr lang="x-es-XL" b="0" i="0" u="none" baseline="0" dirty="0"/>
              <a:t>La relación con </a:t>
            </a:r>
            <a:r>
              <a:rPr lang="es-MX" b="0" i="0" u="none" baseline="0" dirty="0"/>
              <a:t>s</a:t>
            </a:r>
            <a:r>
              <a:rPr lang="x-es-XL" b="0" i="0" u="none" baseline="0" dirty="0"/>
              <a:t>u GOTR, cont.</a:t>
            </a:r>
          </a:p>
        </p:txBody>
      </p:sp>
      <p:sp>
        <p:nvSpPr>
          <p:cNvPr id="10" name="Content Placeholder 9">
            <a:extLst>
              <a:ext uri="{FF2B5EF4-FFF2-40B4-BE49-F238E27FC236}">
                <a16:creationId xmlns:a16="http://schemas.microsoft.com/office/drawing/2014/main" id="{1632A051-8A97-40ED-264E-C8EA5F42D147}"/>
              </a:ext>
            </a:extLst>
          </p:cNvPr>
          <p:cNvSpPr>
            <a:spLocks noGrp="1"/>
          </p:cNvSpPr>
          <p:nvPr>
            <p:ph idx="1"/>
          </p:nvPr>
        </p:nvSpPr>
        <p:spPr>
          <a:xfrm>
            <a:off x="838200" y="1828386"/>
            <a:ext cx="10515600" cy="4351338"/>
          </a:xfrm>
        </p:spPr>
        <p:txBody>
          <a:bodyPr/>
          <a:lstStyle/>
          <a:p>
            <a:pPr algn="l" rtl="0">
              <a:lnSpc>
                <a:spcPct val="100000"/>
              </a:lnSpc>
            </a:pPr>
            <a:r>
              <a:rPr lang="x-es-XL" b="0" i="0" u="none" baseline="0" dirty="0"/>
              <a:t>Comprender las </a:t>
            </a:r>
            <a:r>
              <a:rPr lang="es-MX" b="0" i="0" u="none" baseline="0" dirty="0"/>
              <a:t>enmiendas </a:t>
            </a:r>
            <a:r>
              <a:rPr lang="x-es-XL" b="0" i="0" u="none" baseline="0" dirty="0"/>
              <a:t>de la </a:t>
            </a:r>
            <a:r>
              <a:rPr lang="es-MX" b="0" i="0" u="none" baseline="0" dirty="0"/>
              <a:t>adjudicación </a:t>
            </a:r>
            <a:r>
              <a:rPr lang="x-es-XL" b="0" i="0" u="none" baseline="0" dirty="0"/>
              <a:t>HVRP según la VPL 04-24 </a:t>
            </a:r>
          </a:p>
          <a:p>
            <a:pPr algn="l" rtl="0">
              <a:lnSpc>
                <a:spcPct val="100000"/>
              </a:lnSpc>
            </a:pPr>
            <a:r>
              <a:rPr lang="es-MX" dirty="0"/>
              <a:t>S</a:t>
            </a:r>
            <a:r>
              <a:rPr lang="x-es-XL" b="0" i="0" u="none" baseline="0" dirty="0"/>
              <a:t>u GOTR asignado puede proporcionar</a:t>
            </a:r>
            <a:r>
              <a:rPr lang="es-MX" b="0" i="0" u="none" baseline="0" dirty="0"/>
              <a:t>l</a:t>
            </a:r>
            <a:r>
              <a:rPr lang="x-es-XL" b="0" i="0" u="none" baseline="0" dirty="0"/>
              <a:t>e asistencia técnica para ayudar</a:t>
            </a:r>
            <a:r>
              <a:rPr lang="es-MX" b="0" i="0" u="none" baseline="0" dirty="0"/>
              <a:t>l</a:t>
            </a:r>
            <a:r>
              <a:rPr lang="x-es-XL" b="0" i="0" u="none" baseline="0" dirty="0"/>
              <a:t>e a elaborar una </a:t>
            </a:r>
            <a:r>
              <a:rPr lang="es-MX" b="0" i="0" u="none" baseline="0" dirty="0"/>
              <a:t>enmienda a su</a:t>
            </a:r>
            <a:r>
              <a:rPr lang="x-es-XL" b="0" i="0" u="none" baseline="0" dirty="0"/>
              <a:t> programa o presupuesto, así como aconsejar</a:t>
            </a:r>
            <a:r>
              <a:rPr lang="es-MX" b="0" i="0" u="none" baseline="0" dirty="0"/>
              <a:t>l</a:t>
            </a:r>
            <a:r>
              <a:rPr lang="x-es-XL" b="0" i="0" u="none" baseline="0" dirty="0"/>
              <a:t>e en los casos en que no sea necesari</a:t>
            </a:r>
            <a:r>
              <a:rPr lang="es-MX" b="0" i="0" u="none" baseline="0" dirty="0"/>
              <a:t>o una enmienda</a:t>
            </a:r>
            <a:r>
              <a:rPr lang="x-es-XL" b="0" i="0" u="none" baseline="0" dirty="0"/>
              <a:t>.</a:t>
            </a:r>
          </a:p>
          <a:p>
            <a:pPr algn="l" rtl="0">
              <a:lnSpc>
                <a:spcPct val="100000"/>
              </a:lnSpc>
            </a:pPr>
            <a:r>
              <a:rPr lang="x-es-XL" b="0" i="0" u="none" baseline="0" dirty="0"/>
              <a:t>Para superar la adversidad es necesario un diálogo abierto y sincero. Los GOTR pueden aprovechar sus conocimientos y sus relaciones con otros programas para ayudar</a:t>
            </a:r>
            <a:r>
              <a:rPr lang="es-MX" b="0" i="0" u="none" baseline="0" dirty="0"/>
              <a:t>l</a:t>
            </a:r>
            <a:r>
              <a:rPr lang="x-es-XL" b="0" i="0" u="none" baseline="0" dirty="0"/>
              <a:t>e a alcanzar el éxito. </a:t>
            </a:r>
          </a:p>
        </p:txBody>
      </p:sp>
      <p:sp>
        <p:nvSpPr>
          <p:cNvPr id="7" name="Footer Placeholder 6">
            <a:extLst>
              <a:ext uri="{FF2B5EF4-FFF2-40B4-BE49-F238E27FC236}">
                <a16:creationId xmlns:a16="http://schemas.microsoft.com/office/drawing/2014/main" id="{3C13A5A2-AC70-5FB8-AFDC-FD48E699046C}"/>
              </a:ext>
              <a:ext uri="{C183D7F6-B498-43B3-948B-1728B52AA6E4}">
                <adec:decorative xmlns:adec="http://schemas.microsoft.com/office/drawing/2017/decorative" val="1"/>
              </a:ext>
            </a:extLst>
          </p:cNvPr>
          <p:cNvSpPr>
            <a:spLocks noGrp="1"/>
          </p:cNvSpPr>
          <p:nvPr>
            <p:ph type="ftr" sz="quarter" idx="11"/>
          </p:nvPr>
        </p:nvSpPr>
        <p:spPr>
          <a:xfrm>
            <a:off x="838200" y="6356350"/>
            <a:ext cx="7315200" cy="365125"/>
          </a:xfrm>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C4735E7-8199-8CA0-2266-821347877868}"/>
              </a:ext>
              <a:ext uri="{C183D7F6-B498-43B3-948B-1728B52AA6E4}">
                <adec:decorative xmlns:adec="http://schemas.microsoft.com/office/drawing/2017/decorative" val="1"/>
              </a:ext>
            </a:extLst>
          </p:cNvPr>
          <p:cNvSpPr>
            <a:spLocks noGrp="1"/>
          </p:cNvSpPr>
          <p:nvPr>
            <p:ph type="sldNum" sz="quarter" idx="12"/>
          </p:nvPr>
        </p:nvSpPr>
        <p:spPr>
          <a:xfrm>
            <a:off x="10743282" y="6356350"/>
            <a:ext cx="610518" cy="365125"/>
          </a:xfrm>
        </p:spPr>
        <p:txBody>
          <a:bodyPr/>
          <a:lstStyle/>
          <a:p>
            <a:pPr algn="r" rtl="0"/>
            <a:fld id="{9F533A62-0560-4741-9272-0FF595F394C3}" type="slidenum">
              <a:rPr/>
              <a:pPr/>
              <a:t>21</a:t>
            </a:fld>
            <a:endParaRPr lang="x-es-XL"/>
          </a:p>
        </p:txBody>
      </p:sp>
    </p:spTree>
    <p:extLst>
      <p:ext uri="{BB962C8B-B14F-4D97-AF65-F5344CB8AC3E}">
        <p14:creationId xmlns:p14="http://schemas.microsoft.com/office/powerpoint/2010/main" val="40355045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9FE8E0-5545-ACAE-72B7-2DA7B5C6F6F3}"/>
              </a:ext>
            </a:extLst>
          </p:cNvPr>
          <p:cNvSpPr>
            <a:spLocks noGrp="1"/>
          </p:cNvSpPr>
          <p:nvPr>
            <p:ph type="title"/>
          </p:nvPr>
        </p:nvSpPr>
        <p:spPr>
          <a:xfrm>
            <a:off x="838199" y="368300"/>
            <a:ext cx="9904413" cy="1325563"/>
          </a:xfrm>
        </p:spPr>
        <p:txBody>
          <a:bodyPr/>
          <a:lstStyle/>
          <a:p>
            <a:pPr algn="l" rtl="0"/>
            <a:r>
              <a:rPr lang="x-es-XL" b="0" i="0" u="none" baseline="0" dirty="0"/>
              <a:t>La relación con </a:t>
            </a:r>
            <a:r>
              <a:rPr lang="es-MX" b="0" i="0" u="none" baseline="0" dirty="0"/>
              <a:t>su asesor </a:t>
            </a:r>
            <a:r>
              <a:rPr lang="x-es-XL" b="0" i="0" u="none" baseline="0" dirty="0"/>
              <a:t>del NVTAC</a:t>
            </a:r>
          </a:p>
        </p:txBody>
      </p:sp>
      <p:sp>
        <p:nvSpPr>
          <p:cNvPr id="10" name="Content Placeholder 9">
            <a:extLst>
              <a:ext uri="{FF2B5EF4-FFF2-40B4-BE49-F238E27FC236}">
                <a16:creationId xmlns:a16="http://schemas.microsoft.com/office/drawing/2014/main" id="{1632A051-8A97-40ED-264E-C8EA5F42D147}"/>
              </a:ext>
            </a:extLst>
          </p:cNvPr>
          <p:cNvSpPr>
            <a:spLocks noGrp="1"/>
          </p:cNvSpPr>
          <p:nvPr>
            <p:ph idx="1"/>
          </p:nvPr>
        </p:nvSpPr>
        <p:spPr>
          <a:xfrm>
            <a:off x="838200" y="1828800"/>
            <a:ext cx="10280073" cy="4351338"/>
          </a:xfrm>
        </p:spPr>
        <p:txBody>
          <a:bodyPr>
            <a:noAutofit/>
          </a:bodyPr>
          <a:lstStyle/>
          <a:p>
            <a:pPr algn="l" rtl="0">
              <a:lnSpc>
                <a:spcPct val="100000"/>
              </a:lnSpc>
            </a:pPr>
            <a:r>
              <a:rPr lang="x-es-XL" sz="2000" b="0" i="0" u="none" baseline="0" dirty="0"/>
              <a:t>Si alguna vez </a:t>
            </a:r>
            <a:r>
              <a:rPr lang="es-MX" sz="2000" b="0" i="0" u="none" baseline="0" dirty="0"/>
              <a:t>usted se siente abrumado </a:t>
            </a:r>
            <a:r>
              <a:rPr lang="x-es-XL" sz="2000" b="0" i="0" u="none" baseline="0" dirty="0"/>
              <a:t>con </a:t>
            </a:r>
            <a:r>
              <a:rPr lang="es-MX" sz="2000" b="0" i="0" u="none" baseline="0" dirty="0"/>
              <a:t>la dotación de personal</a:t>
            </a:r>
            <a:r>
              <a:rPr lang="x-es-XL" sz="2000" b="0" i="0" u="none" baseline="0" dirty="0"/>
              <a:t>, la incorporación de nuevos empleados o las inscripciones, no dude en </a:t>
            </a:r>
            <a:r>
              <a:rPr lang="es-MX" sz="2000" b="0" i="0" u="none" baseline="0" dirty="0"/>
              <a:t>comunicars</a:t>
            </a:r>
            <a:r>
              <a:rPr lang="es-MX" sz="2000" dirty="0"/>
              <a:t>e </a:t>
            </a:r>
            <a:r>
              <a:rPr lang="x-es-XL" sz="2000" b="0" i="0" u="none" baseline="0" dirty="0"/>
              <a:t>con el asesor del NVTAC con </a:t>
            </a:r>
            <a:r>
              <a:rPr lang="es-MX" sz="2000" b="0" i="0" u="none" baseline="0" dirty="0"/>
              <a:t>quien tuvo su </a:t>
            </a:r>
            <a:r>
              <a:rPr lang="x-es-XL" sz="2000" b="0" i="0" u="none" baseline="0" dirty="0"/>
              <a:t>primera consulta. Est</a:t>
            </a:r>
            <a:r>
              <a:rPr lang="es-MX" sz="2000" b="0" i="0" u="none" baseline="0" dirty="0"/>
              <a:t>ar</a:t>
            </a:r>
            <a:r>
              <a:rPr lang="x-es-XL" sz="2000" b="0" i="0" u="none" baseline="0" dirty="0"/>
              <a:t>án encantados de compartir recursos y ofrecer</a:t>
            </a:r>
            <a:r>
              <a:rPr lang="es-MX" sz="2000" b="0" i="0" u="none" baseline="0" dirty="0"/>
              <a:t>l</a:t>
            </a:r>
            <a:r>
              <a:rPr lang="x-es-XL" sz="2000" b="0" i="0" u="none" baseline="0" dirty="0"/>
              <a:t>e apoyo para ayudar</a:t>
            </a:r>
            <a:r>
              <a:rPr lang="es-MX" sz="2000" b="0" i="0" u="none" baseline="0" dirty="0"/>
              <a:t>l</a:t>
            </a:r>
            <a:r>
              <a:rPr lang="x-es-XL" sz="2000" b="0" i="0" u="none" baseline="0" dirty="0"/>
              <a:t>e a alcanzar el éxito: ¡no está solo en esto! </a:t>
            </a:r>
          </a:p>
          <a:p>
            <a:pPr algn="l" rtl="0">
              <a:lnSpc>
                <a:spcPct val="100000"/>
              </a:lnSpc>
            </a:pPr>
            <a:r>
              <a:rPr lang="x-es-XL" sz="2000" b="0" i="0" u="none" baseline="0" dirty="0"/>
              <a:t>Cuando </a:t>
            </a:r>
            <a:r>
              <a:rPr lang="es-MX" sz="2000" b="0" i="0" u="none" baseline="0" dirty="0"/>
              <a:t>s</a:t>
            </a:r>
            <a:r>
              <a:rPr lang="x-es-XL" sz="2000" b="0" i="0" u="none" baseline="0" dirty="0"/>
              <a:t>e reúna con </a:t>
            </a:r>
            <a:r>
              <a:rPr lang="es-MX" sz="2000" b="0" i="0" u="none" baseline="0" dirty="0"/>
              <a:t>s</a:t>
            </a:r>
            <a:r>
              <a:rPr lang="x-es-XL" sz="2000" b="0" i="0" u="none" baseline="0" dirty="0"/>
              <a:t>u orientador del NVTAC, ya sea para la consulta inicial o para recibir asistencia técnica, asegúr</a:t>
            </a:r>
            <a:r>
              <a:rPr lang="es-MX" sz="2000" b="0" i="0" u="none" baseline="0" dirty="0"/>
              <a:t>ese</a:t>
            </a:r>
            <a:r>
              <a:rPr lang="x-es-XL" sz="2000" b="0" i="0" u="none" baseline="0" dirty="0"/>
              <a:t> de incluir a todo </a:t>
            </a:r>
            <a:r>
              <a:rPr lang="es-MX" sz="2000" b="0" i="0" u="none" baseline="0" dirty="0"/>
              <a:t>s</a:t>
            </a:r>
            <a:r>
              <a:rPr lang="x-es-XL" sz="2000" b="0" i="0" u="none" baseline="0" dirty="0"/>
              <a:t>u personal de apoyo directo, como los gestores de casos o los especialistas en empleo.</a:t>
            </a:r>
          </a:p>
          <a:p>
            <a:pPr algn="l" rtl="0">
              <a:lnSpc>
                <a:spcPct val="100000"/>
              </a:lnSpc>
            </a:pPr>
            <a:r>
              <a:rPr lang="x-es-XL" sz="2000" b="0" i="0" u="none" baseline="0" dirty="0"/>
              <a:t>No olvide asegurar</a:t>
            </a:r>
            <a:r>
              <a:rPr lang="es-MX" sz="2000" dirty="0"/>
              <a:t>s</a:t>
            </a:r>
            <a:r>
              <a:rPr lang="x-es-XL" sz="2000" b="0" i="0" u="none" baseline="0" dirty="0"/>
              <a:t>e de que </a:t>
            </a:r>
            <a:r>
              <a:rPr lang="es-MX" sz="2000" b="0" i="0" u="none" baseline="0" dirty="0"/>
              <a:t>s</a:t>
            </a:r>
            <a:r>
              <a:rPr lang="x-es-XL" sz="2000" b="0" i="0" u="none" baseline="0" dirty="0"/>
              <a:t>u equipo figure en la lista de correo de NVTAC para que pueda mantenerse al día gracias a nuestro boletín mensual, los eventos de la Comunidad de Práctica y las novedades sobre recursos y oportunidades para mejorar el rendimiento de </a:t>
            </a:r>
            <a:r>
              <a:rPr lang="es-MX" sz="2000" b="0" i="0" u="none" baseline="0" dirty="0"/>
              <a:t>s</a:t>
            </a:r>
            <a:r>
              <a:rPr lang="x-es-XL" sz="2000" b="0" i="0" u="none" baseline="0" dirty="0"/>
              <a:t>u subvención.</a:t>
            </a:r>
          </a:p>
        </p:txBody>
      </p:sp>
      <p:sp>
        <p:nvSpPr>
          <p:cNvPr id="7" name="Footer Placeholder 6">
            <a:extLst>
              <a:ext uri="{FF2B5EF4-FFF2-40B4-BE49-F238E27FC236}">
                <a16:creationId xmlns:a16="http://schemas.microsoft.com/office/drawing/2014/main" id="{3C13A5A2-AC70-5FB8-AFDC-FD48E699046C}"/>
              </a:ext>
              <a:ext uri="{C183D7F6-B498-43B3-948B-1728B52AA6E4}">
                <adec:decorative xmlns:adec="http://schemas.microsoft.com/office/drawing/2017/decorative" val="1"/>
              </a:ext>
            </a:extLst>
          </p:cNvPr>
          <p:cNvSpPr>
            <a:spLocks noGrp="1"/>
          </p:cNvSpPr>
          <p:nvPr>
            <p:ph type="ftr" sz="quarter" idx="11"/>
          </p:nvPr>
        </p:nvSpPr>
        <p:spPr>
          <a:xfrm>
            <a:off x="838200" y="6356350"/>
            <a:ext cx="7315200" cy="365125"/>
          </a:xfrm>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C4735E7-8199-8CA0-2266-821347877868}"/>
              </a:ext>
              <a:ext uri="{C183D7F6-B498-43B3-948B-1728B52AA6E4}">
                <adec:decorative xmlns:adec="http://schemas.microsoft.com/office/drawing/2017/decorative" val="1"/>
              </a:ext>
            </a:extLst>
          </p:cNvPr>
          <p:cNvSpPr>
            <a:spLocks noGrp="1"/>
          </p:cNvSpPr>
          <p:nvPr>
            <p:ph type="sldNum" sz="quarter" idx="12"/>
          </p:nvPr>
        </p:nvSpPr>
        <p:spPr>
          <a:xfrm>
            <a:off x="10743282" y="6356350"/>
            <a:ext cx="610518" cy="365125"/>
          </a:xfrm>
        </p:spPr>
        <p:txBody>
          <a:bodyPr/>
          <a:lstStyle/>
          <a:p>
            <a:pPr algn="r" rtl="0"/>
            <a:fld id="{9F533A62-0560-4741-9272-0FF595F394C3}" type="slidenum">
              <a:rPr/>
              <a:pPr/>
              <a:t>22</a:t>
            </a:fld>
            <a:endParaRPr lang="x-es-XL"/>
          </a:p>
        </p:txBody>
      </p:sp>
    </p:spTree>
    <p:extLst>
      <p:ext uri="{BB962C8B-B14F-4D97-AF65-F5344CB8AC3E}">
        <p14:creationId xmlns:p14="http://schemas.microsoft.com/office/powerpoint/2010/main" val="3538686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noAutofit/>
          </a:bodyPr>
          <a:lstStyle/>
          <a:p>
            <a:r>
              <a:rPr lang="x-es-XL" sz="4800" b="0" i="0" u="none" baseline="0" dirty="0"/>
              <a:t>Cómo entender los planes de </a:t>
            </a:r>
            <a:r>
              <a:rPr lang="es-MX" sz="4800" b="0" i="0" u="none" baseline="0" dirty="0"/>
              <a:t>acción</a:t>
            </a:r>
            <a:r>
              <a:rPr lang="x-es-XL" sz="4800" b="0" i="0" u="none" baseline="0" dirty="0"/>
              <a:t> correctiva (CAP) y las designaciones de alto riesgo (HR)</a:t>
            </a:r>
            <a:r>
              <a:rPr lang="es-MX" sz="4800" b="0" i="0" u="none" baseline="0" dirty="0"/>
              <a:t> </a:t>
            </a:r>
            <a:r>
              <a:rPr lang="x-es-XL" sz="4800" dirty="0"/>
              <a:t>del programa HVRP de VETS </a:t>
            </a:r>
            <a:endParaRPr lang="x-es-XL" sz="4800" b="0" i="0" u="none" baseline="0" dirty="0"/>
          </a:p>
        </p:txBody>
      </p:sp>
    </p:spTree>
    <p:extLst>
      <p:ext uri="{BB962C8B-B14F-4D97-AF65-F5344CB8AC3E}">
        <p14:creationId xmlns:p14="http://schemas.microsoft.com/office/powerpoint/2010/main" val="114143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9FE8E0-5545-ACAE-72B7-2DA7B5C6F6F3}"/>
              </a:ext>
            </a:extLst>
          </p:cNvPr>
          <p:cNvSpPr>
            <a:spLocks noGrp="1"/>
          </p:cNvSpPr>
          <p:nvPr>
            <p:ph type="title"/>
          </p:nvPr>
        </p:nvSpPr>
        <p:spPr>
          <a:xfrm>
            <a:off x="838199" y="368300"/>
            <a:ext cx="9904413" cy="1325563"/>
          </a:xfrm>
        </p:spPr>
        <p:txBody>
          <a:bodyPr/>
          <a:lstStyle/>
          <a:p>
            <a:pPr algn="l" rtl="0"/>
            <a:r>
              <a:rPr lang="x-es-XL" b="0" i="0" u="none" baseline="0"/>
              <a:t>¿Dónde puedo encontrar información sobre los CAP?</a:t>
            </a:r>
          </a:p>
        </p:txBody>
      </p:sp>
      <p:sp>
        <p:nvSpPr>
          <p:cNvPr id="10" name="Content Placeholder 9">
            <a:extLst>
              <a:ext uri="{FF2B5EF4-FFF2-40B4-BE49-F238E27FC236}">
                <a16:creationId xmlns:a16="http://schemas.microsoft.com/office/drawing/2014/main" id="{1632A051-8A97-40ED-264E-C8EA5F42D147}"/>
              </a:ext>
            </a:extLst>
          </p:cNvPr>
          <p:cNvSpPr>
            <a:spLocks noGrp="1"/>
          </p:cNvSpPr>
          <p:nvPr>
            <p:ph idx="1"/>
          </p:nvPr>
        </p:nvSpPr>
        <p:spPr>
          <a:xfrm>
            <a:off x="838200" y="1828800"/>
            <a:ext cx="10280073" cy="4351338"/>
          </a:xfrm>
        </p:spPr>
        <p:txBody>
          <a:bodyPr>
            <a:normAutofit/>
          </a:bodyPr>
          <a:lstStyle/>
          <a:p>
            <a:pPr algn="l" rtl="0">
              <a:lnSpc>
                <a:spcPct val="100000"/>
              </a:lnSpc>
            </a:pPr>
            <a:r>
              <a:rPr lang="x-es-XL" sz="2400" b="0" i="0" u="none" baseline="0" dirty="0">
                <a:hlinkClick r:id="rId3"/>
              </a:rPr>
              <a:t>Carta del Programa para Veteranos (VPL) 02-25</a:t>
            </a:r>
            <a:r>
              <a:rPr lang="x-es-XL" sz="2400" b="0" i="0" u="none" baseline="0" dirty="0"/>
              <a:t> y su </a:t>
            </a:r>
            <a:r>
              <a:rPr lang="x-es-XL" sz="2400" b="0" i="0" u="none" baseline="0" dirty="0">
                <a:hlinkClick r:id="rId4"/>
              </a:rPr>
              <a:t>Guía de Asistencia Técnica (TAG)</a:t>
            </a:r>
            <a:r>
              <a:rPr lang="x-es-XL" sz="2400" b="0" i="0" u="none" baseline="0" dirty="0"/>
              <a:t> correspondiente </a:t>
            </a:r>
          </a:p>
          <a:p>
            <a:pPr lvl="1" algn="l" rtl="0">
              <a:lnSpc>
                <a:spcPct val="100000"/>
              </a:lnSpc>
            </a:pPr>
            <a:r>
              <a:rPr lang="x-es-XL" sz="2200" b="0" i="0" u="none" baseline="0" dirty="0"/>
              <a:t>El «qué» y el «cómo» de la VPL 02-25, que describen en qué casos es necesario un CAP y cuáles son los dos tipos de CAP: </a:t>
            </a:r>
            <a:r>
              <a:rPr lang="x-es-XL" sz="2200" b="1" i="0" u="none" baseline="0" dirty="0"/>
              <a:t>1) basadas en el </a:t>
            </a:r>
            <a:r>
              <a:rPr lang="es-MX" sz="2200" b="1" i="0" u="none" baseline="0" dirty="0"/>
              <a:t>desempeño </a:t>
            </a:r>
            <a:r>
              <a:rPr lang="x-es-XL" sz="2200" b="1" i="0" u="none" baseline="0" dirty="0"/>
              <a:t>y 2) administrativas y de gestión, que requieren </a:t>
            </a:r>
            <a:r>
              <a:rPr lang="es-MX" sz="2200" b="1" i="0" u="none" baseline="0" dirty="0"/>
              <a:t>acción </a:t>
            </a:r>
            <a:r>
              <a:rPr lang="x-es-XL" sz="2200" b="1" i="0" u="none" baseline="0" dirty="0"/>
              <a:t>correct</a:t>
            </a:r>
            <a:r>
              <a:rPr lang="es-MX" sz="2200" b="1" i="0" u="none" baseline="0" dirty="0" err="1"/>
              <a:t>iva</a:t>
            </a:r>
            <a:r>
              <a:rPr lang="x-es-XL" sz="2200" b="0" i="0" u="none" baseline="0" dirty="0"/>
              <a:t>.</a:t>
            </a:r>
          </a:p>
          <a:p>
            <a:pPr lvl="1">
              <a:lnSpc>
                <a:spcPct val="100000"/>
              </a:lnSpc>
            </a:pPr>
            <a:r>
              <a:rPr lang="x-es-XL" sz="2200" b="0" i="0" u="none" baseline="0" dirty="0"/>
              <a:t>El proceso de notificación y aprobación de un CAP basado en el </a:t>
            </a:r>
            <a:r>
              <a:rPr lang="es-MX" sz="2200" b="0" i="0" u="none" baseline="0" dirty="0"/>
              <a:t>desempeño </a:t>
            </a:r>
            <a:r>
              <a:rPr lang="x-es-XL" sz="2200" b="0" i="0" u="none" baseline="0" dirty="0"/>
              <a:t>se lleva a cabo a través de los resultados de </a:t>
            </a:r>
            <a:r>
              <a:rPr lang="es-MX" sz="2200" b="0" i="0" u="none" baseline="0" dirty="0"/>
              <a:t>desempeño </a:t>
            </a:r>
            <a:r>
              <a:rPr lang="x-es-XL" sz="2200" b="0" i="0" u="none" baseline="0" dirty="0"/>
              <a:t>del Informe </a:t>
            </a:r>
            <a:r>
              <a:rPr lang="es-MX" sz="2200" b="0" i="0" u="none" baseline="0" dirty="0"/>
              <a:t>de Desempeño </a:t>
            </a:r>
            <a:r>
              <a:rPr lang="x-es-XL" sz="2200" b="0" i="0" u="none" baseline="0" dirty="0"/>
              <a:t>Técnico (TPR) (indicadores de acción) dentro del Sistema de Informes de los Beneficiarios de VETS (VGRS). El uso de la </a:t>
            </a:r>
            <a:r>
              <a:rPr lang="es-MX" sz="2200" b="0" i="0" u="none" baseline="0" dirty="0"/>
              <a:t>narrativa </a:t>
            </a:r>
            <a:r>
              <a:rPr lang="x-es-XL" sz="2200" b="0" i="0" u="none" baseline="0" dirty="0"/>
              <a:t>de </a:t>
            </a:r>
            <a:r>
              <a:rPr lang="es-MX" sz="2200" b="0" i="0" u="none" baseline="0" dirty="0"/>
              <a:t>desempeños</a:t>
            </a:r>
            <a:r>
              <a:rPr lang="x-es-XL" sz="2200" b="0" i="0" u="none" baseline="0" dirty="0"/>
              <a:t> (PN) y la aceptación de los informes trimestrales de </a:t>
            </a:r>
            <a:r>
              <a:rPr lang="es-MX" sz="2200" b="0" i="0" u="none" baseline="0" dirty="0"/>
              <a:t>desempeño </a:t>
            </a:r>
            <a:r>
              <a:rPr lang="x-es-XL" sz="2200" b="0" i="0" u="none" baseline="0" dirty="0"/>
              <a:t>dentro del proceso y el c</a:t>
            </a:r>
            <a:r>
              <a:rPr lang="es-MX" sz="2200" b="0" i="0" u="none" baseline="0" dirty="0" err="1"/>
              <a:t>ronograma</a:t>
            </a:r>
            <a:r>
              <a:rPr lang="es-MX" sz="2200" b="0" i="0" u="none" baseline="0" dirty="0"/>
              <a:t> </a:t>
            </a:r>
            <a:r>
              <a:rPr lang="x-es-XL" sz="2200" b="0" i="0" u="none" baseline="0" dirty="0"/>
              <a:t>de presentación de informes trimestrales se describen en la sección VI</a:t>
            </a:r>
            <a:r>
              <a:rPr lang="es-MX" sz="2200" b="0" i="0" u="none" baseline="0" dirty="0"/>
              <a:t> de</a:t>
            </a:r>
            <a:r>
              <a:rPr lang="x-es-XL" sz="2200" dirty="0"/>
              <a:t> VPL 02-25</a:t>
            </a:r>
            <a:r>
              <a:rPr lang="x-es-XL" sz="2200" b="0" i="0" u="none" baseline="0" dirty="0"/>
              <a:t>. </a:t>
            </a:r>
          </a:p>
        </p:txBody>
      </p:sp>
      <p:sp>
        <p:nvSpPr>
          <p:cNvPr id="7" name="Footer Placeholder 6">
            <a:extLst>
              <a:ext uri="{FF2B5EF4-FFF2-40B4-BE49-F238E27FC236}">
                <a16:creationId xmlns:a16="http://schemas.microsoft.com/office/drawing/2014/main" id="{3C13A5A2-AC70-5FB8-AFDC-FD48E699046C}"/>
              </a:ext>
              <a:ext uri="{C183D7F6-B498-43B3-948B-1728B52AA6E4}">
                <adec:decorative xmlns:adec="http://schemas.microsoft.com/office/drawing/2017/decorative" val="1"/>
              </a:ext>
            </a:extLst>
          </p:cNvPr>
          <p:cNvSpPr>
            <a:spLocks noGrp="1"/>
          </p:cNvSpPr>
          <p:nvPr>
            <p:ph type="ftr" sz="quarter" idx="11"/>
          </p:nvPr>
        </p:nvSpPr>
        <p:spPr>
          <a:xfrm>
            <a:off x="838200" y="6356350"/>
            <a:ext cx="7315200" cy="365125"/>
          </a:xfrm>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C4735E7-8199-8CA0-2266-821347877868}"/>
              </a:ext>
              <a:ext uri="{C183D7F6-B498-43B3-948B-1728B52AA6E4}">
                <adec:decorative xmlns:adec="http://schemas.microsoft.com/office/drawing/2017/decorative" val="1"/>
              </a:ext>
            </a:extLst>
          </p:cNvPr>
          <p:cNvSpPr>
            <a:spLocks noGrp="1"/>
          </p:cNvSpPr>
          <p:nvPr>
            <p:ph type="sldNum" sz="quarter" idx="12"/>
          </p:nvPr>
        </p:nvSpPr>
        <p:spPr>
          <a:xfrm>
            <a:off x="10743282" y="6356350"/>
            <a:ext cx="610518" cy="365125"/>
          </a:xfrm>
        </p:spPr>
        <p:txBody>
          <a:bodyPr/>
          <a:lstStyle/>
          <a:p>
            <a:pPr algn="r" rtl="0"/>
            <a:fld id="{9F533A62-0560-4741-9272-0FF595F394C3}" type="slidenum">
              <a:rPr/>
              <a:pPr/>
              <a:t>24</a:t>
            </a:fld>
            <a:endParaRPr lang="x-es-XL"/>
          </a:p>
        </p:txBody>
      </p:sp>
    </p:spTree>
    <p:extLst>
      <p:ext uri="{BB962C8B-B14F-4D97-AF65-F5344CB8AC3E}">
        <p14:creationId xmlns:p14="http://schemas.microsoft.com/office/powerpoint/2010/main" val="1103328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9FE8E0-5545-ACAE-72B7-2DA7B5C6F6F3}"/>
              </a:ext>
            </a:extLst>
          </p:cNvPr>
          <p:cNvSpPr>
            <a:spLocks noGrp="1"/>
          </p:cNvSpPr>
          <p:nvPr>
            <p:ph type="title"/>
          </p:nvPr>
        </p:nvSpPr>
        <p:spPr>
          <a:xfrm>
            <a:off x="838199" y="249382"/>
            <a:ext cx="9904413" cy="1444481"/>
          </a:xfrm>
        </p:spPr>
        <p:txBody>
          <a:bodyPr/>
          <a:lstStyle/>
          <a:p>
            <a:pPr algn="l" rtl="0"/>
            <a:r>
              <a:rPr lang="x-es-XL" b="0" i="0" u="none" baseline="0"/>
              <a:t>Anexo 1: Guía de asistencia técnica del CAP del HVRP</a:t>
            </a:r>
          </a:p>
        </p:txBody>
      </p:sp>
      <p:sp>
        <p:nvSpPr>
          <p:cNvPr id="2" name="Rectangle: Rounded Corners 1">
            <a:extLst>
              <a:ext uri="{FF2B5EF4-FFF2-40B4-BE49-F238E27FC236}">
                <a16:creationId xmlns:a16="http://schemas.microsoft.com/office/drawing/2014/main" id="{D3963A89-075A-953A-7F36-5BC676D788E2}"/>
              </a:ext>
              <a:ext uri="{C183D7F6-B498-43B3-948B-1728B52AA6E4}">
                <adec:decorative xmlns:adec="http://schemas.microsoft.com/office/drawing/2017/decorative" val="1"/>
              </a:ext>
            </a:extLst>
          </p:cNvPr>
          <p:cNvSpPr/>
          <p:nvPr/>
        </p:nvSpPr>
        <p:spPr>
          <a:xfrm>
            <a:off x="734291" y="1693864"/>
            <a:ext cx="10515600" cy="1344168"/>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es-XL"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C41C5938-E72B-5A71-CE94-117C33101F6A}"/>
              </a:ext>
              <a:ext uri="{C183D7F6-B498-43B3-948B-1728B52AA6E4}">
                <adec:decorative xmlns:adec="http://schemas.microsoft.com/office/drawing/2017/decorative" val="1"/>
              </a:ext>
            </a:extLst>
          </p:cNvPr>
          <p:cNvSpPr/>
          <p:nvPr/>
        </p:nvSpPr>
        <p:spPr>
          <a:xfrm>
            <a:off x="1188852" y="2008106"/>
            <a:ext cx="736925" cy="736925"/>
          </a:xfrm>
          <a:prstGeom prst="rect">
            <a:avLst/>
          </a:prstGeom>
          <a:blipFill>
            <a:blip>
              <a:duotone>
                <a:prstClr val="black"/>
                <a:schemeClr val="tx2">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p:spPr>
        <p:style>
          <a:lnRef idx="2">
            <a:scrgbClr r="0" g="0" b="0"/>
          </a:lnRef>
          <a:fillRef idx="1">
            <a:scrgbClr r="0" g="0" b="0"/>
          </a:fillRef>
          <a:effectRef idx="0">
            <a:scrgbClr r="0" g="0" b="0"/>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x-es-X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12">
            <a:extLst>
              <a:ext uri="{FF2B5EF4-FFF2-40B4-BE49-F238E27FC236}">
                <a16:creationId xmlns:a16="http://schemas.microsoft.com/office/drawing/2014/main" id="{E6BE8B90-BF54-A960-6586-65E59792E989}"/>
              </a:ext>
            </a:extLst>
          </p:cNvPr>
          <p:cNvSpPr txBox="1">
            <a:spLocks/>
          </p:cNvSpPr>
          <p:nvPr/>
        </p:nvSpPr>
        <p:spPr>
          <a:xfrm>
            <a:off x="2171700" y="1693863"/>
            <a:ext cx="8831448" cy="1365413"/>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a:lnSpc>
                <a:spcPct val="100000"/>
              </a:lnSpc>
              <a:spcBef>
                <a:spcPts val="0"/>
              </a:spcBef>
            </a:pPr>
            <a:r>
              <a:rPr lang="x-es-XL" sz="2400" b="0" i="0" u="none" baseline="0" dirty="0">
                <a:latin typeface="+mn-lt"/>
                <a:ea typeface="+mn-lt"/>
                <a:cs typeface="+mn-lt"/>
              </a:rPr>
              <a:t>El proceso de notificación, aprobación y destitución del personal administrativo y directivo de la CAP se lleva a cabo por escrito y utiliza GrantSolutions para su tramitación.</a:t>
            </a:r>
          </a:p>
        </p:txBody>
      </p:sp>
      <p:sp>
        <p:nvSpPr>
          <p:cNvPr id="5" name="Rectangle: Rounded Corners 4">
            <a:extLst>
              <a:ext uri="{FF2B5EF4-FFF2-40B4-BE49-F238E27FC236}">
                <a16:creationId xmlns:a16="http://schemas.microsoft.com/office/drawing/2014/main" id="{4F1792E8-4EA8-68D4-EAE3-1A43274F517A}"/>
              </a:ext>
              <a:ext uri="{C183D7F6-B498-43B3-948B-1728B52AA6E4}">
                <adec:decorative xmlns:adec="http://schemas.microsoft.com/office/drawing/2017/decorative" val="1"/>
              </a:ext>
            </a:extLst>
          </p:cNvPr>
          <p:cNvSpPr/>
          <p:nvPr/>
        </p:nvSpPr>
        <p:spPr>
          <a:xfrm>
            <a:off x="734291" y="3293774"/>
            <a:ext cx="10515600" cy="1344168"/>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es-X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BAAD377-7F0B-8B08-5117-8A788CA45C65}"/>
              </a:ext>
              <a:ext uri="{C183D7F6-B498-43B3-948B-1728B52AA6E4}">
                <adec:decorative xmlns:adec="http://schemas.microsoft.com/office/drawing/2017/decorative" val="1"/>
              </a:ext>
            </a:extLst>
          </p:cNvPr>
          <p:cNvSpPr/>
          <p:nvPr/>
        </p:nvSpPr>
        <p:spPr>
          <a:xfrm>
            <a:off x="1248555" y="3596130"/>
            <a:ext cx="736925" cy="736925"/>
          </a:xfrm>
          <a:prstGeom prst="rect">
            <a:avLst/>
          </a:prstGeom>
          <a:blipFill>
            <a:blip>
              <a:duotone>
                <a:prstClr val="black"/>
                <a:schemeClr val="tx2">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x-es-XL"/>
          </a:p>
        </p:txBody>
      </p:sp>
      <p:sp>
        <p:nvSpPr>
          <p:cNvPr id="11" name="Text Placeholder 13">
            <a:extLst>
              <a:ext uri="{FF2B5EF4-FFF2-40B4-BE49-F238E27FC236}">
                <a16:creationId xmlns:a16="http://schemas.microsoft.com/office/drawing/2014/main" id="{198ABE76-47F6-C2FD-4067-CA766419C99C}"/>
              </a:ext>
            </a:extLst>
          </p:cNvPr>
          <p:cNvSpPr txBox="1">
            <a:spLocks/>
          </p:cNvSpPr>
          <p:nvPr/>
        </p:nvSpPr>
        <p:spPr>
          <a:xfrm>
            <a:off x="2171701" y="3292509"/>
            <a:ext cx="9078190" cy="1344168"/>
          </a:xfrm>
          <a:prstGeom prst="rect">
            <a:avLst/>
          </a:prstGeom>
        </p:spPr>
        <p:txBody>
          <a:bodyPr anchor="ctr"/>
          <a:lst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a:lnSpc>
                <a:spcPct val="100000"/>
              </a:lnSpc>
              <a:spcBef>
                <a:spcPts val="0"/>
              </a:spcBef>
            </a:pPr>
            <a:r>
              <a:rPr lang="x-es-XL" sz="2400" b="0" i="0" u="none" baseline="0" dirty="0">
                <a:latin typeface="+mn-lt"/>
                <a:ea typeface="+mn-lt"/>
                <a:cs typeface="+mn-lt"/>
              </a:rPr>
              <a:t>Los CAP pueden abarcar varios</a:t>
            </a:r>
            <a:r>
              <a:rPr lang="es-MX" sz="2400" b="0" i="0" u="none" baseline="0" dirty="0">
                <a:latin typeface="+mn-lt"/>
                <a:ea typeface="+mn-lt"/>
                <a:cs typeface="+mn-lt"/>
              </a:rPr>
              <a:t> años de programa </a:t>
            </a:r>
            <a:r>
              <a:rPr lang="x-es-XL" sz="2400" b="0" i="0" u="none" baseline="0" dirty="0"/>
              <a:t>(</a:t>
            </a:r>
            <a:r>
              <a:rPr lang="x-es-XL" sz="2400" b="0" i="0" u="none" baseline="0" dirty="0">
                <a:latin typeface="+mn-lt"/>
                <a:ea typeface="+mn-lt"/>
                <a:cs typeface="+mn-lt"/>
              </a:rPr>
              <a:t>PY) dentro del PoP, tanto en lo que se refiere a los aspectos relacionados con el </a:t>
            </a:r>
            <a:r>
              <a:rPr lang="es-MX" sz="2400" b="0" i="0" u="none" baseline="0" dirty="0">
                <a:latin typeface="+mn-lt"/>
                <a:ea typeface="+mn-lt"/>
                <a:cs typeface="+mn-lt"/>
              </a:rPr>
              <a:t>desempeño </a:t>
            </a:r>
            <a:r>
              <a:rPr lang="x-es-XL" sz="2400" b="0" i="0" u="none" baseline="0" dirty="0">
                <a:latin typeface="+mn-lt"/>
                <a:ea typeface="+mn-lt"/>
                <a:cs typeface="+mn-lt"/>
              </a:rPr>
              <a:t>como a los administrativos y de gestión.</a:t>
            </a:r>
          </a:p>
        </p:txBody>
      </p:sp>
      <p:sp>
        <p:nvSpPr>
          <p:cNvPr id="12" name="Rectangle: Rounded Corners 11">
            <a:extLst>
              <a:ext uri="{FF2B5EF4-FFF2-40B4-BE49-F238E27FC236}">
                <a16:creationId xmlns:a16="http://schemas.microsoft.com/office/drawing/2014/main" id="{49770E19-37AA-A3FE-F778-1901182F6B0E}"/>
              </a:ext>
              <a:ext uri="{C183D7F6-B498-43B3-948B-1728B52AA6E4}">
                <adec:decorative xmlns:adec="http://schemas.microsoft.com/office/drawing/2017/decorative" val="1"/>
              </a:ext>
            </a:extLst>
          </p:cNvPr>
          <p:cNvSpPr/>
          <p:nvPr/>
        </p:nvSpPr>
        <p:spPr>
          <a:xfrm>
            <a:off x="734291" y="4904304"/>
            <a:ext cx="10515600" cy="1344168"/>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x-es-X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B6A74733-C036-9DF1-653C-BD7638482A71}"/>
              </a:ext>
              <a:ext uri="{C183D7F6-B498-43B3-948B-1728B52AA6E4}">
                <adec:decorative xmlns:adec="http://schemas.microsoft.com/office/drawing/2017/decorative" val="1"/>
              </a:ext>
            </a:extLst>
          </p:cNvPr>
          <p:cNvPicPr>
            <a:picLocks noChangeAspect="1"/>
          </p:cNvPicPr>
          <p:nvPr/>
        </p:nvPicPr>
        <p:blipFill>
          <a:blip r:embed="rId4">
            <a:duotone>
              <a:prstClr val="black"/>
              <a:schemeClr val="tx2">
                <a:tint val="45000"/>
                <a:satMod val="400000"/>
              </a:schemeClr>
            </a:duotone>
          </a:blip>
          <a:stretch>
            <a:fillRect/>
          </a:stretch>
        </p:blipFill>
        <p:spPr>
          <a:xfrm>
            <a:off x="1248555" y="5206915"/>
            <a:ext cx="737680" cy="737680"/>
          </a:xfrm>
          <a:prstGeom prst="rect">
            <a:avLst/>
          </a:prstGeom>
        </p:spPr>
      </p:pic>
      <p:sp>
        <p:nvSpPr>
          <p:cNvPr id="14" name="Text Placeholder 14">
            <a:extLst>
              <a:ext uri="{FF2B5EF4-FFF2-40B4-BE49-F238E27FC236}">
                <a16:creationId xmlns:a16="http://schemas.microsoft.com/office/drawing/2014/main" id="{B7A03F3F-E9E6-D4FE-63C2-B7CD95FED997}"/>
              </a:ext>
            </a:extLst>
          </p:cNvPr>
          <p:cNvSpPr txBox="1">
            <a:spLocks/>
          </p:cNvSpPr>
          <p:nvPr/>
        </p:nvSpPr>
        <p:spPr>
          <a:xfrm>
            <a:off x="2171701" y="4903039"/>
            <a:ext cx="9078190" cy="1345433"/>
          </a:xfrm>
          <a:prstGeom prst="rect">
            <a:avLst/>
          </a:prstGeom>
        </p:spPr>
        <p:txBody>
          <a:bodyPr anchor="ctr"/>
          <a:lst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a:lnSpc>
                <a:spcPct val="100000"/>
              </a:lnSpc>
              <a:spcBef>
                <a:spcPts val="0"/>
              </a:spcBef>
            </a:pPr>
            <a:r>
              <a:rPr lang="x-es-XL" sz="2200" b="0" i="0" u="none" baseline="0" dirty="0">
                <a:latin typeface="+mn-lt"/>
                <a:ea typeface="+mn-lt"/>
                <a:cs typeface="+mn-lt"/>
              </a:rPr>
              <a:t>Establece que los beneficiarios de las subvenciones no están obligados a elaborar ni a modificar un CAP</a:t>
            </a:r>
            <a:r>
              <a:rPr lang="es-MX" sz="2200" b="0" i="0" u="none" baseline="0" dirty="0">
                <a:latin typeface="+mn-lt"/>
                <a:ea typeface="+mn-lt"/>
                <a:cs typeface="+mn-lt"/>
              </a:rPr>
              <a:t> </a:t>
            </a:r>
            <a:r>
              <a:rPr lang="x-es-XL" sz="2200" b="0" i="0" u="none" baseline="0" dirty="0">
                <a:latin typeface="+mn-lt"/>
                <a:ea typeface="+mn-lt"/>
                <a:cs typeface="+mn-lt"/>
              </a:rPr>
              <a:t>por mal</a:t>
            </a:r>
            <a:r>
              <a:rPr lang="es-MX" sz="2200" b="0" i="0" u="none" baseline="0" dirty="0">
                <a:latin typeface="+mn-lt"/>
                <a:ea typeface="+mn-lt"/>
                <a:cs typeface="+mn-lt"/>
              </a:rPr>
              <a:t> desempeño </a:t>
            </a:r>
            <a:r>
              <a:rPr lang="x-es-XL" sz="2200" b="0" i="0" u="none" baseline="0" dirty="0">
                <a:latin typeface="+mn-lt"/>
                <a:ea typeface="+mn-lt"/>
                <a:cs typeface="+mn-lt"/>
              </a:rPr>
              <a:t>en su informe trimestral final de </a:t>
            </a:r>
            <a:r>
              <a:rPr lang="es-MX" sz="2200" b="0" i="0" u="none" baseline="0" dirty="0">
                <a:latin typeface="+mn-lt"/>
                <a:ea typeface="+mn-lt"/>
                <a:cs typeface="+mn-lt"/>
              </a:rPr>
              <a:t>desempeño </a:t>
            </a:r>
            <a:r>
              <a:rPr lang="x-es-XL" sz="2200" b="0" i="0" u="none" baseline="0" dirty="0">
                <a:latin typeface="+mn-lt"/>
                <a:ea typeface="+mn-lt"/>
                <a:cs typeface="+mn-lt"/>
              </a:rPr>
              <a:t>(año 3 del PoP, trimestre [Q] 12).</a:t>
            </a:r>
          </a:p>
        </p:txBody>
      </p:sp>
      <p:sp>
        <p:nvSpPr>
          <p:cNvPr id="7" name="Footer Placeholder 6">
            <a:extLst>
              <a:ext uri="{FF2B5EF4-FFF2-40B4-BE49-F238E27FC236}">
                <a16:creationId xmlns:a16="http://schemas.microsoft.com/office/drawing/2014/main" id="{3C13A5A2-AC70-5FB8-AFDC-FD48E699046C}"/>
              </a:ext>
              <a:ext uri="{C183D7F6-B498-43B3-948B-1728B52AA6E4}">
                <adec:decorative xmlns:adec="http://schemas.microsoft.com/office/drawing/2017/decorative" val="1"/>
              </a:ext>
            </a:extLst>
          </p:cNvPr>
          <p:cNvSpPr>
            <a:spLocks noGrp="1"/>
          </p:cNvSpPr>
          <p:nvPr>
            <p:ph type="ftr" sz="quarter" idx="11"/>
          </p:nvPr>
        </p:nvSpPr>
        <p:spPr>
          <a:xfrm>
            <a:off x="838200" y="6356350"/>
            <a:ext cx="7315200" cy="365125"/>
          </a:xfrm>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C4735E7-8199-8CA0-2266-821347877868}"/>
              </a:ext>
              <a:ext uri="{C183D7F6-B498-43B3-948B-1728B52AA6E4}">
                <adec:decorative xmlns:adec="http://schemas.microsoft.com/office/drawing/2017/decorative" val="1"/>
              </a:ext>
            </a:extLst>
          </p:cNvPr>
          <p:cNvSpPr>
            <a:spLocks noGrp="1"/>
          </p:cNvSpPr>
          <p:nvPr>
            <p:ph type="sldNum" sz="quarter" idx="12"/>
          </p:nvPr>
        </p:nvSpPr>
        <p:spPr>
          <a:xfrm>
            <a:off x="10743282" y="6356350"/>
            <a:ext cx="610518" cy="365125"/>
          </a:xfrm>
        </p:spPr>
        <p:txBody>
          <a:bodyPr/>
          <a:lstStyle/>
          <a:p>
            <a:pPr algn="r" rtl="0"/>
            <a:fld id="{9F533A62-0560-4741-9272-0FF595F394C3}" type="slidenum">
              <a:rPr/>
              <a:pPr/>
              <a:t>25</a:t>
            </a:fld>
            <a:endParaRPr lang="x-es-XL"/>
          </a:p>
        </p:txBody>
      </p:sp>
    </p:spTree>
    <p:extLst>
      <p:ext uri="{BB962C8B-B14F-4D97-AF65-F5344CB8AC3E}">
        <p14:creationId xmlns:p14="http://schemas.microsoft.com/office/powerpoint/2010/main" val="1602185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9FE8E0-5545-ACAE-72B7-2DA7B5C6F6F3}"/>
              </a:ext>
            </a:extLst>
          </p:cNvPr>
          <p:cNvSpPr>
            <a:spLocks noGrp="1"/>
          </p:cNvSpPr>
          <p:nvPr>
            <p:ph type="title"/>
          </p:nvPr>
        </p:nvSpPr>
        <p:spPr>
          <a:xfrm>
            <a:off x="838199" y="238992"/>
            <a:ext cx="9904413" cy="1454872"/>
          </a:xfrm>
        </p:spPr>
        <p:txBody>
          <a:bodyPr>
            <a:noAutofit/>
          </a:bodyPr>
          <a:lstStyle/>
          <a:p>
            <a:pPr algn="l" rtl="0"/>
            <a:r>
              <a:rPr lang="x-es-XL" sz="3200" b="0" i="0" u="none" baseline="0" dirty="0"/>
              <a:t>Anexo 1: Guía de asistencia técnica para el Plan de </a:t>
            </a:r>
            <a:r>
              <a:rPr lang="es-MX" sz="3200" b="0" i="0" u="none" baseline="0" dirty="0"/>
              <a:t>acciones correctivas </a:t>
            </a:r>
            <a:r>
              <a:rPr lang="x-es-XL" sz="3200" b="0" i="0" u="none" baseline="0" dirty="0"/>
              <a:t>del HVRP, Pregunta frecuente n.º 1</a:t>
            </a:r>
          </a:p>
        </p:txBody>
      </p:sp>
      <p:sp>
        <p:nvSpPr>
          <p:cNvPr id="10" name="Content Placeholder 9">
            <a:extLst>
              <a:ext uri="{FF2B5EF4-FFF2-40B4-BE49-F238E27FC236}">
                <a16:creationId xmlns:a16="http://schemas.microsoft.com/office/drawing/2014/main" id="{1632A051-8A97-40ED-264E-C8EA5F42D147}"/>
              </a:ext>
            </a:extLst>
          </p:cNvPr>
          <p:cNvSpPr>
            <a:spLocks noGrp="1"/>
          </p:cNvSpPr>
          <p:nvPr>
            <p:ph idx="1"/>
          </p:nvPr>
        </p:nvSpPr>
        <p:spPr>
          <a:xfrm>
            <a:off x="838200" y="1828800"/>
            <a:ext cx="10280073" cy="4351338"/>
          </a:xfrm>
        </p:spPr>
        <p:txBody>
          <a:bodyPr>
            <a:noAutofit/>
          </a:bodyPr>
          <a:lstStyle/>
          <a:p>
            <a:pPr algn="l" rtl="0">
              <a:lnSpc>
                <a:spcPct val="100000"/>
              </a:lnSpc>
            </a:pPr>
            <a:r>
              <a:rPr lang="x-es-XL" sz="2000" b="0" i="0" u="none" baseline="0" dirty="0"/>
              <a:t>P: ¿El beneficiario de una subvención continúa con un CAP de un año del programa (PY) a otro, o esperamos a ver cómo nos va al final del primer trimestre del siguiente PY?</a:t>
            </a:r>
          </a:p>
          <a:p>
            <a:pPr algn="l" rtl="0">
              <a:lnSpc>
                <a:spcPct val="100000"/>
              </a:lnSpc>
            </a:pPr>
            <a:r>
              <a:rPr lang="x-es-XL" sz="1800" b="0" i="0" u="none" baseline="0" dirty="0"/>
              <a:t>R:</a:t>
            </a:r>
          </a:p>
          <a:p>
            <a:pPr lvl="1" algn="l" rtl="0">
              <a:lnSpc>
                <a:spcPct val="100000"/>
              </a:lnSpc>
            </a:pPr>
            <a:r>
              <a:rPr lang="x-es-XL" sz="1800" b="0" i="0" u="none" baseline="0" dirty="0"/>
              <a:t>Si no se cumplen uno o varios de los indicadores de </a:t>
            </a:r>
            <a:r>
              <a:rPr lang="es-MX" sz="1800" b="0" i="0" u="none" baseline="0" dirty="0"/>
              <a:t>desempeño </a:t>
            </a:r>
            <a:r>
              <a:rPr lang="x-es-XL" sz="1800" b="0" i="0" u="none" baseline="0" dirty="0"/>
              <a:t>que figuran en la Tabla 3A de la Guía práctica para la elaboración del informe trimestral de </a:t>
            </a:r>
            <a:r>
              <a:rPr lang="es-MX" sz="1800" b="0" i="0" u="none" baseline="0" dirty="0"/>
              <a:t>desempeño </a:t>
            </a:r>
            <a:r>
              <a:rPr lang="x-es-XL" sz="1800" b="0" i="0" u="none" baseline="0" dirty="0"/>
              <a:t>del HVRP en los trimestres 1 a 11 del PoP, será necesario incluir un CAP en la sección narrativa sobre el </a:t>
            </a:r>
            <a:r>
              <a:rPr lang="es-MX" sz="1800" b="0" i="0" u="none" baseline="0" dirty="0"/>
              <a:t>desempeño </a:t>
            </a:r>
            <a:r>
              <a:rPr lang="x-es-XL" sz="1800" b="0" i="0" u="none" baseline="0" dirty="0"/>
              <a:t>del informe trimestral correspondiente a dicho trimestre.</a:t>
            </a:r>
          </a:p>
          <a:p>
            <a:pPr lvl="1" algn="l" rtl="0">
              <a:lnSpc>
                <a:spcPct val="100000"/>
              </a:lnSpc>
            </a:pPr>
            <a:r>
              <a:rPr lang="x-es-XL" sz="1800" b="0" i="0" u="none" baseline="0" dirty="0"/>
              <a:t>Los CAP pueden abarcar varios </a:t>
            </a:r>
            <a:r>
              <a:rPr lang="es-MX" sz="1800" b="0" i="0" u="none" baseline="0" dirty="0"/>
              <a:t>años de programa </a:t>
            </a:r>
            <a:r>
              <a:rPr lang="x-es-XL" sz="1800" b="0" i="0" u="none" baseline="0" dirty="0"/>
              <a:t>hasta que los indicadores de </a:t>
            </a:r>
            <a:r>
              <a:rPr lang="es-MX" sz="1800" b="0" i="0" u="none" baseline="0" dirty="0"/>
              <a:t>desempeño </a:t>
            </a:r>
            <a:r>
              <a:rPr lang="x-es-XL" sz="1800" b="0" i="0" u="none" baseline="0" dirty="0"/>
              <a:t>alcancen un nivel aceptable o hasta que un CAP de carácter administrativo o de gestión haya cumplido los requisitos establecidos.</a:t>
            </a:r>
          </a:p>
          <a:p>
            <a:pPr marL="0" indent="0">
              <a:lnSpc>
                <a:spcPct val="100000"/>
              </a:lnSpc>
              <a:spcBef>
                <a:spcPts val="2400"/>
              </a:spcBef>
              <a:buNone/>
            </a:pPr>
            <a:r>
              <a:rPr lang="x-es-XL" sz="2000" b="0" i="0" u="none" baseline="0" dirty="0"/>
              <a:t>Recuerd</a:t>
            </a:r>
            <a:r>
              <a:rPr lang="es-MX" sz="2000" b="0" i="0" u="none" baseline="0" dirty="0"/>
              <a:t>e</a:t>
            </a:r>
            <a:r>
              <a:rPr lang="x-es-XL" sz="2000" b="0" i="0" u="none" baseline="0" dirty="0"/>
              <a:t>: Los únicos indicadores sujetos a los CAP son el número de participantes inscritos, la tasa de </a:t>
            </a:r>
            <a:r>
              <a:rPr lang="es-MX" sz="2000" b="0" i="0" u="none" baseline="0" dirty="0"/>
              <a:t>colocación</a:t>
            </a:r>
            <a:r>
              <a:rPr lang="x-es-XL" sz="2000" b="0" i="0" u="none" baseline="0" dirty="0"/>
              <a:t> laboral y el cost</a:t>
            </a:r>
            <a:r>
              <a:rPr lang="es-MX" sz="2000" b="0" i="0" u="none" baseline="0" dirty="0"/>
              <a:t>o</a:t>
            </a:r>
            <a:r>
              <a:rPr lang="x-es-XL" sz="2000" b="0" i="0" u="none" baseline="0" dirty="0"/>
              <a:t> po</a:t>
            </a:r>
            <a:r>
              <a:rPr lang="es-MX" sz="2000" b="0" i="0" u="none" baseline="0" dirty="0"/>
              <a:t>r colocación</a:t>
            </a:r>
            <a:r>
              <a:rPr lang="x-es-XL" sz="2000" b="0" i="0" u="none" baseline="0" dirty="0"/>
              <a:t>.</a:t>
            </a:r>
          </a:p>
        </p:txBody>
      </p:sp>
      <p:sp>
        <p:nvSpPr>
          <p:cNvPr id="7" name="Footer Placeholder 6">
            <a:extLst>
              <a:ext uri="{FF2B5EF4-FFF2-40B4-BE49-F238E27FC236}">
                <a16:creationId xmlns:a16="http://schemas.microsoft.com/office/drawing/2014/main" id="{3C13A5A2-AC70-5FB8-AFDC-FD48E699046C}"/>
              </a:ext>
              <a:ext uri="{C183D7F6-B498-43B3-948B-1728B52AA6E4}">
                <adec:decorative xmlns:adec="http://schemas.microsoft.com/office/drawing/2017/decorative" val="1"/>
              </a:ext>
            </a:extLst>
          </p:cNvPr>
          <p:cNvSpPr>
            <a:spLocks noGrp="1"/>
          </p:cNvSpPr>
          <p:nvPr>
            <p:ph type="ftr" sz="quarter" idx="11"/>
          </p:nvPr>
        </p:nvSpPr>
        <p:spPr>
          <a:xfrm>
            <a:off x="838200" y="6356350"/>
            <a:ext cx="7315200" cy="365125"/>
          </a:xfrm>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C4735E7-8199-8CA0-2266-821347877868}"/>
              </a:ext>
              <a:ext uri="{C183D7F6-B498-43B3-948B-1728B52AA6E4}">
                <adec:decorative xmlns:adec="http://schemas.microsoft.com/office/drawing/2017/decorative" val="1"/>
              </a:ext>
            </a:extLst>
          </p:cNvPr>
          <p:cNvSpPr>
            <a:spLocks noGrp="1"/>
          </p:cNvSpPr>
          <p:nvPr>
            <p:ph type="sldNum" sz="quarter" idx="12"/>
          </p:nvPr>
        </p:nvSpPr>
        <p:spPr>
          <a:xfrm>
            <a:off x="10743282" y="6356350"/>
            <a:ext cx="610518" cy="365125"/>
          </a:xfrm>
        </p:spPr>
        <p:txBody>
          <a:bodyPr/>
          <a:lstStyle/>
          <a:p>
            <a:pPr algn="r" rtl="0"/>
            <a:fld id="{9F533A62-0560-4741-9272-0FF595F394C3}" type="slidenum">
              <a:rPr/>
              <a:pPr/>
              <a:t>26</a:t>
            </a:fld>
            <a:endParaRPr lang="x-es-XL"/>
          </a:p>
        </p:txBody>
      </p:sp>
    </p:spTree>
    <p:extLst>
      <p:ext uri="{BB962C8B-B14F-4D97-AF65-F5344CB8AC3E}">
        <p14:creationId xmlns:p14="http://schemas.microsoft.com/office/powerpoint/2010/main" val="3313745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09D2EBD-569F-C94A-6281-C037C722B42D}"/>
              </a:ext>
            </a:extLst>
          </p:cNvPr>
          <p:cNvSpPr>
            <a:spLocks noGrp="1"/>
          </p:cNvSpPr>
          <p:nvPr>
            <p:ph type="title"/>
          </p:nvPr>
        </p:nvSpPr>
        <p:spPr>
          <a:xfrm>
            <a:off x="838200" y="228601"/>
            <a:ext cx="9684318" cy="1462088"/>
          </a:xfrm>
        </p:spPr>
        <p:txBody>
          <a:bodyPr>
            <a:noAutofit/>
          </a:bodyPr>
          <a:lstStyle/>
          <a:p>
            <a:pPr algn="l" rtl="0"/>
            <a:r>
              <a:rPr lang="x-es-XL" sz="2800" b="0" i="0" u="none" baseline="0" dirty="0"/>
              <a:t>Anexo 1: Guía de asistencia técnica para el Plan de </a:t>
            </a:r>
            <a:r>
              <a:rPr lang="es-MX" sz="2800" b="0" i="0" u="none" baseline="0" dirty="0"/>
              <a:t>acciones </a:t>
            </a:r>
            <a:r>
              <a:rPr lang="x-es-XL" sz="2800" b="0" i="0" u="none" baseline="0" dirty="0"/>
              <a:t>correct</a:t>
            </a:r>
            <a:r>
              <a:rPr lang="es-MX" sz="2800" b="0" i="0" u="none" baseline="0" dirty="0" err="1"/>
              <a:t>ivas</a:t>
            </a:r>
            <a:r>
              <a:rPr lang="es-MX" sz="2800" b="0" i="0" u="none" baseline="0" dirty="0"/>
              <a:t> </a:t>
            </a:r>
            <a:r>
              <a:rPr lang="x-es-XL" sz="2800" b="0" i="0" u="none" baseline="0" dirty="0"/>
              <a:t>del HVRP, Pregunta frecuente n.º 2</a:t>
            </a:r>
          </a:p>
        </p:txBody>
      </p:sp>
      <p:pic>
        <p:nvPicPr>
          <p:cNvPr id="13" name="Content Placeholder 12" descr="Captura de pantalla de la tabla de indicadores de rendimiento que figura en la «Guía práctica del informe trimestral de rendimiento del HVRP», cuyo enlace aparece al pie de la diapositiva">
            <a:extLst>
              <a:ext uri="{FF2B5EF4-FFF2-40B4-BE49-F238E27FC236}">
                <a16:creationId xmlns:a16="http://schemas.microsoft.com/office/drawing/2014/main" id="{164EC9EA-6EE3-93A6-BF61-898BBE37ECEB}"/>
              </a:ext>
            </a:extLst>
          </p:cNvPr>
          <p:cNvPicPr>
            <a:picLocks noGrp="1" noChangeAspect="1"/>
          </p:cNvPicPr>
          <p:nvPr>
            <p:ph sz="half" idx="1"/>
          </p:nvPr>
        </p:nvPicPr>
        <p:blipFill>
          <a:blip r:embed="rId2"/>
          <a:stretch>
            <a:fillRect/>
          </a:stretch>
        </p:blipFill>
        <p:spPr>
          <a:xfrm>
            <a:off x="1292108" y="1825625"/>
            <a:ext cx="3905745" cy="4142674"/>
          </a:xfrm>
          <a:prstGeom prst="rect">
            <a:avLst/>
          </a:prstGeom>
          <a:noFill/>
        </p:spPr>
      </p:pic>
      <p:sp>
        <p:nvSpPr>
          <p:cNvPr id="11" name="Content Placeholder 10">
            <a:extLst>
              <a:ext uri="{FF2B5EF4-FFF2-40B4-BE49-F238E27FC236}">
                <a16:creationId xmlns:a16="http://schemas.microsoft.com/office/drawing/2014/main" id="{B302F1E0-2D11-C7FF-1E90-1A82786400B0}"/>
              </a:ext>
            </a:extLst>
          </p:cNvPr>
          <p:cNvSpPr>
            <a:spLocks noGrp="1"/>
          </p:cNvSpPr>
          <p:nvPr>
            <p:ph sz="half" idx="2"/>
          </p:nvPr>
        </p:nvSpPr>
        <p:spPr>
          <a:xfrm>
            <a:off x="5652655" y="2078739"/>
            <a:ext cx="5933209" cy="4098223"/>
          </a:xfrm>
        </p:spPr>
        <p:txBody>
          <a:bodyPr>
            <a:normAutofit fontScale="92500" lnSpcReduction="10000"/>
          </a:bodyPr>
          <a:lstStyle/>
          <a:p>
            <a:pPr algn="l" rtl="0"/>
            <a:r>
              <a:rPr lang="x-es-XL" b="0" i="0" u="none" baseline="0" dirty="0"/>
              <a:t>P: ¿A qué trimestres se refieren los símbolos codificados por colores para las distintas medidas? </a:t>
            </a:r>
          </a:p>
          <a:p>
            <a:pPr algn="l" rtl="0"/>
            <a:r>
              <a:rPr lang="x-es-XL" b="0" i="0" u="none" baseline="0" dirty="0"/>
              <a:t>R: </a:t>
            </a:r>
            <a:r>
              <a:rPr lang="es-MX" b="0" i="0" u="none" baseline="0" dirty="0"/>
              <a:t>A los 12</a:t>
            </a:r>
            <a:endParaRPr lang="x-es-XL" b="0" i="0" u="none" baseline="0" dirty="0"/>
          </a:p>
          <a:p>
            <a:pPr marL="0" indent="0" algn="l" rtl="0">
              <a:spcBef>
                <a:spcPts val="18000"/>
              </a:spcBef>
              <a:buNone/>
            </a:pPr>
            <a:r>
              <a:rPr lang="x-es-XL" sz="1400" b="0" i="0" u="none" baseline="0" dirty="0"/>
              <a:t>Fuente: Guía práctica para la elaboración del informe trimestral del HVRP, disponible en el sitio web de recursos del HVRP</a:t>
            </a:r>
          </a:p>
          <a:p>
            <a:endParaRPr lang="x-es-XL" dirty="0"/>
          </a:p>
        </p:txBody>
      </p:sp>
      <p:sp>
        <p:nvSpPr>
          <p:cNvPr id="7" name="Footer Placeholder 6">
            <a:extLst>
              <a:ext uri="{FF2B5EF4-FFF2-40B4-BE49-F238E27FC236}">
                <a16:creationId xmlns:a16="http://schemas.microsoft.com/office/drawing/2014/main" id="{6676C063-E179-97CB-8675-95F19BC781FD}"/>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18712223-1A14-02F2-B1EA-91F4BDEAA2B1}"/>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27</a:t>
            </a:fld>
            <a:endParaRPr lang="x-es-XL"/>
          </a:p>
        </p:txBody>
      </p:sp>
    </p:spTree>
    <p:extLst>
      <p:ext uri="{BB962C8B-B14F-4D97-AF65-F5344CB8AC3E}">
        <p14:creationId xmlns:p14="http://schemas.microsoft.com/office/powerpoint/2010/main" val="17474394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9FE8E0-5545-ACAE-72B7-2DA7B5C6F6F3}"/>
              </a:ext>
            </a:extLst>
          </p:cNvPr>
          <p:cNvSpPr>
            <a:spLocks noGrp="1"/>
          </p:cNvSpPr>
          <p:nvPr>
            <p:ph type="title"/>
          </p:nvPr>
        </p:nvSpPr>
        <p:spPr/>
        <p:txBody>
          <a:bodyPr>
            <a:normAutofit/>
          </a:bodyPr>
          <a:lstStyle/>
          <a:p>
            <a:pPr algn="l" rtl="0"/>
            <a:r>
              <a:rPr lang="x-es-XL" sz="3600" b="0" i="0" u="none" baseline="0" dirty="0"/>
              <a:t>Anexo 1: Aclaración sobre los indicadores de </a:t>
            </a:r>
            <a:r>
              <a:rPr lang="es-MX" sz="3600" b="0" i="0" u="none" baseline="0" dirty="0"/>
              <a:t>desempeño</a:t>
            </a:r>
            <a:endParaRPr lang="x-es-XL" sz="3600" b="0" i="0" u="none" baseline="0" dirty="0"/>
          </a:p>
        </p:txBody>
      </p:sp>
      <p:sp>
        <p:nvSpPr>
          <p:cNvPr id="10" name="Content Placeholder 9">
            <a:extLst>
              <a:ext uri="{FF2B5EF4-FFF2-40B4-BE49-F238E27FC236}">
                <a16:creationId xmlns:a16="http://schemas.microsoft.com/office/drawing/2014/main" id="{1632A051-8A97-40ED-264E-C8EA5F42D147}"/>
              </a:ext>
            </a:extLst>
          </p:cNvPr>
          <p:cNvSpPr>
            <a:spLocks noGrp="1"/>
          </p:cNvSpPr>
          <p:nvPr>
            <p:ph sz="half" idx="1"/>
          </p:nvPr>
        </p:nvSpPr>
        <p:spPr>
          <a:xfrm>
            <a:off x="838200" y="1825625"/>
            <a:ext cx="7827818" cy="4351338"/>
          </a:xfrm>
        </p:spPr>
        <p:txBody>
          <a:bodyPr>
            <a:normAutofit fontScale="85000" lnSpcReduction="10000"/>
          </a:bodyPr>
          <a:lstStyle/>
          <a:p>
            <a:pPr algn="l" rtl="0">
              <a:lnSpc>
                <a:spcPct val="100000"/>
              </a:lnSpc>
            </a:pPr>
            <a:r>
              <a:rPr lang="x-es-XL" sz="2400" b="0" i="0" u="none" baseline="0" dirty="0"/>
              <a:t>VETS sigue contando con 8 indicadores de </a:t>
            </a:r>
            <a:r>
              <a:rPr lang="es-MX" sz="2400" b="0" i="0" u="none" baseline="0" dirty="0"/>
              <a:t>desempeño </a:t>
            </a:r>
            <a:r>
              <a:rPr lang="x-es-XL" sz="2400" b="0" i="0" u="none" baseline="0" dirty="0"/>
              <a:t>para el HVRP. </a:t>
            </a:r>
            <a:r>
              <a:rPr lang="es-MX" sz="2400" b="0" i="0" u="none" baseline="0" dirty="0"/>
              <a:t>Usted </a:t>
            </a:r>
            <a:r>
              <a:rPr lang="x-es-XL" sz="2400" b="0" i="0" u="none" baseline="0" dirty="0"/>
              <a:t>establece</a:t>
            </a:r>
            <a:r>
              <a:rPr lang="es-MX" sz="2400" b="0" i="0" u="none" baseline="0" dirty="0"/>
              <a:t> sus</a:t>
            </a:r>
            <a:r>
              <a:rPr lang="x-es-XL" sz="2400" b="0" i="0" u="none" baseline="0" dirty="0"/>
              <a:t> objetivos previstos.</a:t>
            </a:r>
          </a:p>
          <a:p>
            <a:pPr algn="l" rtl="0">
              <a:lnSpc>
                <a:spcPct val="100000"/>
              </a:lnSpc>
            </a:pPr>
            <a:r>
              <a:rPr lang="x-es-XL" sz="2400" b="0" i="0" u="none" baseline="0" dirty="0"/>
              <a:t>Las </a:t>
            </a:r>
            <a:r>
              <a:rPr lang="es-MX" sz="2400" b="0" i="0" u="none" baseline="0" dirty="0"/>
              <a:t>inscripciones</a:t>
            </a:r>
            <a:r>
              <a:rPr lang="x-es-XL" sz="2400" b="0" i="0" u="none" baseline="0" dirty="0"/>
              <a:t>, la tasa de </a:t>
            </a:r>
            <a:r>
              <a:rPr lang="es-MX" sz="2400" b="0" i="0" u="none" baseline="0" dirty="0"/>
              <a:t>colocación </a:t>
            </a:r>
            <a:r>
              <a:rPr lang="x-es-XL" sz="2400" b="0" i="0" u="none" baseline="0" dirty="0"/>
              <a:t>y el cost</a:t>
            </a:r>
            <a:r>
              <a:rPr lang="es-MX" sz="2400" b="0" i="0" u="none" baseline="0" dirty="0"/>
              <a:t>o</a:t>
            </a:r>
            <a:r>
              <a:rPr lang="x-es-XL" sz="2400" b="0" i="0" u="none" baseline="0" dirty="0"/>
              <a:t> por </a:t>
            </a:r>
            <a:r>
              <a:rPr lang="es-MX" sz="2400" b="0" i="0" u="none" baseline="0" dirty="0"/>
              <a:t>colocación </a:t>
            </a:r>
            <a:r>
              <a:rPr lang="x-es-XL" sz="2400" b="0" i="0" u="none" baseline="0" dirty="0"/>
              <a:t>laboral deben incluir un CAP en la sección </a:t>
            </a:r>
            <a:r>
              <a:rPr lang="es-MX" sz="2400" b="0" i="0" u="none" baseline="0" dirty="0"/>
              <a:t>narrativa </a:t>
            </a:r>
            <a:r>
              <a:rPr lang="x-es-XL" sz="2400" b="0" i="0" u="none" baseline="0" dirty="0"/>
              <a:t>del informe de </a:t>
            </a:r>
            <a:r>
              <a:rPr lang="es-MX" sz="2400" b="0" i="0" u="none" baseline="0" dirty="0"/>
              <a:t>desempeño </a:t>
            </a:r>
            <a:r>
              <a:rPr lang="x-es-XL" sz="2400" b="0" i="0" u="none" baseline="0" dirty="0"/>
              <a:t>correspondiente al trimestre o trimestres en los que no se hayan alcanzado los objetivos. </a:t>
            </a:r>
            <a:r>
              <a:rPr lang="x-es-XL" sz="2400" b="1" i="0" u="none" baseline="0" dirty="0"/>
              <a:t>Ahora se denominan «indicadores de</a:t>
            </a:r>
            <a:r>
              <a:rPr lang="es-MX" sz="2400" b="1" i="0" u="none" baseline="0" dirty="0"/>
              <a:t>l</a:t>
            </a:r>
            <a:r>
              <a:rPr lang="x-es-XL" sz="2400" b="1" i="0" u="none" baseline="0" dirty="0"/>
              <a:t> </a:t>
            </a:r>
            <a:r>
              <a:rPr lang="es-MX" sz="2400" b="1" i="0" u="none" baseline="0" dirty="0"/>
              <a:t>CAP</a:t>
            </a:r>
            <a:r>
              <a:rPr lang="x-es-XL" sz="2400" b="1" i="0" u="none" baseline="0" dirty="0"/>
              <a:t>» para distinguirlos de los objetivos que no están sujetos a un </a:t>
            </a:r>
            <a:r>
              <a:rPr lang="es-MX" sz="2400" b="1" i="0" u="none" baseline="0" dirty="0"/>
              <a:t>CAP</a:t>
            </a:r>
            <a:r>
              <a:rPr lang="x-es-XL" sz="2400" b="1" i="0" u="none" baseline="0" dirty="0"/>
              <a:t>.</a:t>
            </a:r>
          </a:p>
          <a:p>
            <a:pPr algn="l" rtl="0">
              <a:lnSpc>
                <a:spcPct val="100000"/>
              </a:lnSpc>
            </a:pPr>
            <a:r>
              <a:rPr lang="x-es-XL" sz="2400" b="0" i="0" u="none" baseline="0" dirty="0"/>
              <a:t>Los CAP no tienen carácter punitivo.</a:t>
            </a:r>
          </a:p>
          <a:p>
            <a:pPr algn="l" rtl="0">
              <a:lnSpc>
                <a:spcPct val="100000"/>
              </a:lnSpc>
            </a:pPr>
            <a:r>
              <a:rPr lang="x-es-XL" sz="2400" b="0" i="0" u="none" baseline="0" dirty="0"/>
              <a:t>Identifi</a:t>
            </a:r>
            <a:r>
              <a:rPr lang="es-MX" sz="2400" b="0" i="0" u="none" baseline="0" dirty="0"/>
              <a:t>que</a:t>
            </a:r>
            <a:r>
              <a:rPr lang="x-es-XL" sz="2400" b="0" i="0" u="none" baseline="0" dirty="0"/>
              <a:t> las causas fundamentales de los problemas que afectan a las áreas programáticas, financieras o a otros ámbitos de interés.</a:t>
            </a:r>
          </a:p>
          <a:p>
            <a:pPr algn="l" rtl="0">
              <a:lnSpc>
                <a:spcPct val="100000"/>
              </a:lnSpc>
            </a:pPr>
            <a:r>
              <a:rPr lang="x-es-XL" sz="2400" b="0" i="0" u="none" baseline="0" dirty="0"/>
              <a:t>Elabor</a:t>
            </a:r>
            <a:r>
              <a:rPr lang="es-MX" sz="2400" b="0" i="0" u="none" baseline="0" dirty="0"/>
              <a:t>e</a:t>
            </a:r>
            <a:r>
              <a:rPr lang="x-es-XL" sz="2400" b="0" i="0" u="none" baseline="0" dirty="0"/>
              <a:t> un plan para resolver los problemas detectados y estable</a:t>
            </a:r>
            <a:r>
              <a:rPr lang="es-MX" sz="2400" b="0" i="0" u="none" baseline="0" dirty="0" err="1"/>
              <a:t>zca</a:t>
            </a:r>
            <a:r>
              <a:rPr lang="x-es-XL" sz="2400" b="0" i="0" u="none" baseline="0" dirty="0"/>
              <a:t> un c</a:t>
            </a:r>
            <a:r>
              <a:rPr lang="es-MX" sz="2400" b="0" i="0" u="none" baseline="0" dirty="0" err="1"/>
              <a:t>ronograma</a:t>
            </a:r>
            <a:r>
              <a:rPr lang="es-MX" sz="2400" b="0" i="0" u="none" baseline="0" dirty="0"/>
              <a:t> </a:t>
            </a:r>
            <a:r>
              <a:rPr lang="x-es-XL" sz="2400" b="0" i="0" u="none" baseline="0" dirty="0"/>
              <a:t>para su puesta en práctica.</a:t>
            </a:r>
          </a:p>
        </p:txBody>
      </p:sp>
      <p:pic>
        <p:nvPicPr>
          <p:cNvPr id="11" name="Content Placeholder 24">
            <a:extLst>
              <a:ext uri="{FF2B5EF4-FFF2-40B4-BE49-F238E27FC236}">
                <a16:creationId xmlns:a16="http://schemas.microsoft.com/office/drawing/2014/main" id="{0486D109-A71A-CE38-87AB-159A39FDDA93}"/>
              </a:ext>
              <a:ext uri="{C183D7F6-B498-43B3-948B-1728B52AA6E4}">
                <adec:decorative xmlns:adec="http://schemas.microsoft.com/office/drawing/2017/decorative" val="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9007479" y="1868848"/>
            <a:ext cx="2346321" cy="3120303"/>
          </a:xfrm>
        </p:spPr>
      </p:pic>
      <p:sp>
        <p:nvSpPr>
          <p:cNvPr id="7" name="Footer Placeholder 6">
            <a:extLst>
              <a:ext uri="{FF2B5EF4-FFF2-40B4-BE49-F238E27FC236}">
                <a16:creationId xmlns:a16="http://schemas.microsoft.com/office/drawing/2014/main" id="{3C13A5A2-AC70-5FB8-AFDC-FD48E699046C}"/>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C4735E7-8199-8CA0-2266-821347877868}"/>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28</a:t>
            </a:fld>
            <a:endParaRPr lang="x-es-XL"/>
          </a:p>
        </p:txBody>
      </p:sp>
    </p:spTree>
    <p:extLst>
      <p:ext uri="{BB962C8B-B14F-4D97-AF65-F5344CB8AC3E}">
        <p14:creationId xmlns:p14="http://schemas.microsoft.com/office/powerpoint/2010/main" val="3908871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9FE8E0-5545-ACAE-72B7-2DA7B5C6F6F3}"/>
              </a:ext>
            </a:extLst>
          </p:cNvPr>
          <p:cNvSpPr>
            <a:spLocks noGrp="1"/>
          </p:cNvSpPr>
          <p:nvPr>
            <p:ph type="title"/>
          </p:nvPr>
        </p:nvSpPr>
        <p:spPr>
          <a:xfrm>
            <a:off x="838199" y="136526"/>
            <a:ext cx="10404765" cy="1557338"/>
          </a:xfrm>
        </p:spPr>
        <p:txBody>
          <a:bodyPr>
            <a:normAutofit/>
          </a:bodyPr>
          <a:lstStyle/>
          <a:p>
            <a:pPr algn="l" rtl="0"/>
            <a:r>
              <a:rPr lang="x-es-XL" b="0" i="0" u="none" baseline="0"/>
              <a:t>Anexo 2: Guía de asistencia técnica para la designación de alto riesgo del HVRP </a:t>
            </a:r>
            <a:r>
              <a:rPr lang="x-es-XL" sz="3200" b="0" i="0" u="none" baseline="0">
                <a:solidFill>
                  <a:schemeClr val="bg1"/>
                </a:solidFill>
              </a:rPr>
              <a:t>(1)</a:t>
            </a:r>
            <a:endParaRPr lang="x-es-XL" dirty="0">
              <a:solidFill>
                <a:schemeClr val="bg1"/>
              </a:solidFill>
            </a:endParaRPr>
          </a:p>
        </p:txBody>
      </p:sp>
      <p:sp>
        <p:nvSpPr>
          <p:cNvPr id="10" name="Content Placeholder 9">
            <a:extLst>
              <a:ext uri="{FF2B5EF4-FFF2-40B4-BE49-F238E27FC236}">
                <a16:creationId xmlns:a16="http://schemas.microsoft.com/office/drawing/2014/main" id="{1632A051-8A97-40ED-264E-C8EA5F42D147}"/>
              </a:ext>
            </a:extLst>
          </p:cNvPr>
          <p:cNvSpPr>
            <a:spLocks noGrp="1"/>
          </p:cNvSpPr>
          <p:nvPr>
            <p:ph idx="1"/>
          </p:nvPr>
        </p:nvSpPr>
        <p:spPr>
          <a:xfrm>
            <a:off x="838200" y="1828800"/>
            <a:ext cx="10280073" cy="4351338"/>
          </a:xfrm>
        </p:spPr>
        <p:txBody>
          <a:bodyPr>
            <a:normAutofit/>
          </a:bodyPr>
          <a:lstStyle/>
          <a:p>
            <a:pPr algn="l" rtl="0">
              <a:lnSpc>
                <a:spcPct val="100000"/>
              </a:lnSpc>
            </a:pPr>
            <a:r>
              <a:rPr lang="x-es-XL" sz="2400" b="0" i="0" u="none" baseline="0" dirty="0"/>
              <a:t>Describe los pasos del procedimiento de VETS para la designación de alto riesgo (HR) en lo que respecta a la notificación, la aprobación, el seguimiento adicional por parte de GOTR, la exclusión o el incumplimiento continuado.</a:t>
            </a:r>
          </a:p>
          <a:p>
            <a:pPr algn="l" rtl="0">
              <a:lnSpc>
                <a:spcPct val="100000"/>
              </a:lnSpc>
            </a:pPr>
            <a:r>
              <a:rPr lang="x-es-XL" sz="2400" b="0" i="0" u="none" baseline="0" dirty="0"/>
              <a:t>Cambios respecto a la etiqueta de RR. HH. de la política anterior:</a:t>
            </a:r>
          </a:p>
          <a:p>
            <a:pPr lvl="1" algn="l" rtl="0">
              <a:lnSpc>
                <a:spcPct val="100000"/>
              </a:lnSpc>
            </a:pPr>
            <a:r>
              <a:rPr lang="x-es-XL" sz="2200" b="0" i="0" u="none" baseline="0" dirty="0"/>
              <a:t>Modificaciones en la redacción para cambiar los indicadores de </a:t>
            </a:r>
            <a:r>
              <a:rPr lang="es-MX" sz="2200" b="0" i="0" u="none" baseline="0" dirty="0"/>
              <a:t>desempeño</a:t>
            </a:r>
            <a:r>
              <a:rPr lang="x-es-XL" sz="2200" b="0" i="0" u="none" baseline="0" dirty="0"/>
              <a:t>, lo que supondrá que los de RR. HH. pasen de cinco a tres: Número de participantes inscritos, tasa de </a:t>
            </a:r>
            <a:r>
              <a:rPr lang="es-MX" sz="2200" b="0" i="0" u="none" baseline="0" dirty="0"/>
              <a:t>colocación </a:t>
            </a:r>
            <a:r>
              <a:rPr lang="x-es-XL" sz="2200" b="0" i="0" u="none" baseline="0" dirty="0"/>
              <a:t>y cost</a:t>
            </a:r>
            <a:r>
              <a:rPr lang="es-MX" sz="2200" b="0" i="0" u="none" baseline="0" dirty="0"/>
              <a:t>o</a:t>
            </a:r>
            <a:r>
              <a:rPr lang="x-es-XL" sz="2200" b="0" i="0" u="none" baseline="0" dirty="0"/>
              <a:t> por </a:t>
            </a:r>
            <a:r>
              <a:rPr lang="es-MX" sz="2200" b="0" i="0" u="none" baseline="0" dirty="0"/>
              <a:t>colocación </a:t>
            </a:r>
            <a:r>
              <a:rPr lang="x-es-XL" sz="2200" b="0" i="0" u="none" baseline="0" dirty="0"/>
              <a:t>laboral.</a:t>
            </a:r>
          </a:p>
        </p:txBody>
      </p:sp>
      <p:sp>
        <p:nvSpPr>
          <p:cNvPr id="7" name="Footer Placeholder 6">
            <a:extLst>
              <a:ext uri="{FF2B5EF4-FFF2-40B4-BE49-F238E27FC236}">
                <a16:creationId xmlns:a16="http://schemas.microsoft.com/office/drawing/2014/main" id="{3C13A5A2-AC70-5FB8-AFDC-FD48E699046C}"/>
              </a:ext>
              <a:ext uri="{C183D7F6-B498-43B3-948B-1728B52AA6E4}">
                <adec:decorative xmlns:adec="http://schemas.microsoft.com/office/drawing/2017/decorative" val="1"/>
              </a:ext>
            </a:extLst>
          </p:cNvPr>
          <p:cNvSpPr>
            <a:spLocks noGrp="1"/>
          </p:cNvSpPr>
          <p:nvPr>
            <p:ph type="ftr" sz="quarter" idx="11"/>
          </p:nvPr>
        </p:nvSpPr>
        <p:spPr>
          <a:xfrm>
            <a:off x="838200" y="6356350"/>
            <a:ext cx="7315200" cy="365125"/>
          </a:xfrm>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C4735E7-8199-8CA0-2266-821347877868}"/>
              </a:ext>
              <a:ext uri="{C183D7F6-B498-43B3-948B-1728B52AA6E4}">
                <adec:decorative xmlns:adec="http://schemas.microsoft.com/office/drawing/2017/decorative" val="1"/>
              </a:ext>
            </a:extLst>
          </p:cNvPr>
          <p:cNvSpPr>
            <a:spLocks noGrp="1"/>
          </p:cNvSpPr>
          <p:nvPr>
            <p:ph type="sldNum" sz="quarter" idx="12"/>
          </p:nvPr>
        </p:nvSpPr>
        <p:spPr>
          <a:xfrm>
            <a:off x="10743282" y="6356350"/>
            <a:ext cx="610518" cy="365125"/>
          </a:xfrm>
        </p:spPr>
        <p:txBody>
          <a:bodyPr/>
          <a:lstStyle/>
          <a:p>
            <a:pPr algn="r" rtl="0"/>
            <a:fld id="{9F533A62-0560-4741-9272-0FF595F394C3}" type="slidenum">
              <a:rPr/>
              <a:pPr/>
              <a:t>29</a:t>
            </a:fld>
            <a:endParaRPr lang="x-es-XL"/>
          </a:p>
        </p:txBody>
      </p:sp>
    </p:spTree>
    <p:extLst>
      <p:ext uri="{BB962C8B-B14F-4D97-AF65-F5344CB8AC3E}">
        <p14:creationId xmlns:p14="http://schemas.microsoft.com/office/powerpoint/2010/main" val="3440045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9FE8E0-5545-ACAE-72B7-2DA7B5C6F6F3}"/>
              </a:ext>
            </a:extLst>
          </p:cNvPr>
          <p:cNvSpPr>
            <a:spLocks noGrp="1"/>
          </p:cNvSpPr>
          <p:nvPr>
            <p:ph type="title"/>
          </p:nvPr>
        </p:nvSpPr>
        <p:spPr/>
        <p:txBody>
          <a:bodyPr>
            <a:noAutofit/>
          </a:bodyPr>
          <a:lstStyle/>
          <a:p>
            <a:pPr algn="l" rtl="0"/>
            <a:r>
              <a:rPr lang="x-es-XL" sz="2800" b="0" i="0" u="none" baseline="0" dirty="0"/>
              <a:t>Anexo 2: Guía de asistencia técnica sobre la designación de alto riesgo </a:t>
            </a:r>
            <a:r>
              <a:rPr lang="es-MX" sz="2800" b="0" i="0" u="none" baseline="0" dirty="0"/>
              <a:t>de </a:t>
            </a:r>
            <a:r>
              <a:rPr lang="x-es-XL" sz="2800" b="0" i="0" u="none" baseline="0" dirty="0"/>
              <a:t>HVRP, Pregunta frecuente n.º 1</a:t>
            </a:r>
          </a:p>
        </p:txBody>
      </p:sp>
      <p:pic>
        <p:nvPicPr>
          <p:cNvPr id="3" name="Picture Placeholder 6" descr="Círculo azul con un signo de interrogación blanco">
            <a:extLst>
              <a:ext uri="{FF2B5EF4-FFF2-40B4-BE49-F238E27FC236}">
                <a16:creationId xmlns:a16="http://schemas.microsoft.com/office/drawing/2014/main" id="{216BE787-14C3-51A5-D35C-D4CBBD8E46C5}"/>
              </a:ext>
              <a:ext uri="{C183D7F6-B498-43B3-948B-1728B52AA6E4}">
                <adec:decorative xmlns:adec="http://schemas.microsoft.com/office/drawing/2017/decorative" val="0"/>
              </a:ext>
            </a:extLst>
          </p:cNvPr>
          <p:cNvPicPr>
            <a:picLocks noChangeAspect="1"/>
          </p:cNvPicPr>
          <p:nvPr/>
        </p:nvPicPr>
        <p:blipFill>
          <a:blip r:embed="rId3"/>
          <a:srcRect t="9924" b="9924"/>
          <a:stretch>
            <a:fillRect/>
          </a:stretch>
        </p:blipFill>
        <p:spPr>
          <a:xfrm>
            <a:off x="2691836" y="1870075"/>
            <a:ext cx="1380660" cy="1102170"/>
          </a:xfrm>
          <a:prstGeom prst="rect">
            <a:avLst/>
          </a:prstGeom>
        </p:spPr>
      </p:pic>
      <p:sp>
        <p:nvSpPr>
          <p:cNvPr id="11" name="Content Placeholder 10">
            <a:extLst>
              <a:ext uri="{FF2B5EF4-FFF2-40B4-BE49-F238E27FC236}">
                <a16:creationId xmlns:a16="http://schemas.microsoft.com/office/drawing/2014/main" id="{2E4BA50A-4FC0-7CC6-6F5C-8CA07AFD032E}"/>
              </a:ext>
            </a:extLst>
          </p:cNvPr>
          <p:cNvSpPr>
            <a:spLocks noGrp="1"/>
          </p:cNvSpPr>
          <p:nvPr>
            <p:ph sz="half" idx="1"/>
          </p:nvPr>
        </p:nvSpPr>
        <p:spPr>
          <a:xfrm>
            <a:off x="1652155" y="3192966"/>
            <a:ext cx="3927764" cy="2983997"/>
          </a:xfrm>
        </p:spPr>
        <p:txBody>
          <a:bodyPr>
            <a:normAutofit fontScale="85000" lnSpcReduction="20000"/>
          </a:bodyPr>
          <a:lstStyle/>
          <a:p>
            <a:pPr marL="519113" indent="-519113" algn="l" rtl="0">
              <a:buNone/>
            </a:pPr>
            <a:r>
              <a:rPr lang="x-es-XL" sz="2400" b="0" i="0" u="none" baseline="0" dirty="0"/>
              <a:t>P:	¿</a:t>
            </a:r>
            <a:r>
              <a:rPr lang="es-MX" sz="2400" dirty="0"/>
              <a:t>C</a:t>
            </a:r>
            <a:r>
              <a:rPr lang="x-es-XL" sz="2400" b="0" i="0" u="none" baseline="0" dirty="0"/>
              <a:t>uántas medidas debe incumplir </a:t>
            </a:r>
            <a:r>
              <a:rPr lang="es-MX" sz="2400" dirty="0"/>
              <a:t>el</a:t>
            </a:r>
            <a:r>
              <a:rPr lang="x-es-XL" sz="2400" b="0" i="0" u="none" baseline="0" dirty="0"/>
              <a:t> beneficiario de una subvención para que se le considere de alto riesgo?</a:t>
            </a:r>
          </a:p>
          <a:p>
            <a:endParaRPr lang="x-es-XL" sz="2400" dirty="0"/>
          </a:p>
        </p:txBody>
      </p:sp>
      <p:pic>
        <p:nvPicPr>
          <p:cNvPr id="4" name="Picture Placeholder 7" descr="Icono de marca de verificación azul">
            <a:extLst>
              <a:ext uri="{FF2B5EF4-FFF2-40B4-BE49-F238E27FC236}">
                <a16:creationId xmlns:a16="http://schemas.microsoft.com/office/drawing/2014/main" id="{08778BEC-3FB0-877D-468D-6F41EF382671}"/>
              </a:ext>
              <a:ext uri="{C183D7F6-B498-43B3-948B-1728B52AA6E4}">
                <adec:decorative xmlns:adec="http://schemas.microsoft.com/office/drawing/2017/decorative" val="0"/>
              </a:ext>
            </a:extLst>
          </p:cNvPr>
          <p:cNvPicPr>
            <a:picLocks noChangeAspect="1"/>
          </p:cNvPicPr>
          <p:nvPr/>
        </p:nvPicPr>
        <p:blipFill>
          <a:blip r:embed="rId4"/>
          <a:srcRect t="5443" b="5443"/>
          <a:stretch>
            <a:fillRect/>
          </a:stretch>
        </p:blipFill>
        <p:spPr>
          <a:xfrm>
            <a:off x="8001546" y="1766674"/>
            <a:ext cx="1391791" cy="1240283"/>
          </a:xfrm>
          <a:prstGeom prst="rect">
            <a:avLst/>
          </a:prstGeom>
        </p:spPr>
      </p:pic>
      <p:sp>
        <p:nvSpPr>
          <p:cNvPr id="2" name="Content Placeholder 1">
            <a:extLst>
              <a:ext uri="{FF2B5EF4-FFF2-40B4-BE49-F238E27FC236}">
                <a16:creationId xmlns:a16="http://schemas.microsoft.com/office/drawing/2014/main" id="{7F9B9011-20E9-C596-CCD6-BCC93A990844}"/>
              </a:ext>
            </a:extLst>
          </p:cNvPr>
          <p:cNvSpPr>
            <a:spLocks noGrp="1"/>
          </p:cNvSpPr>
          <p:nvPr>
            <p:ph sz="half" idx="2"/>
          </p:nvPr>
        </p:nvSpPr>
        <p:spPr>
          <a:xfrm>
            <a:off x="6172200" y="3222772"/>
            <a:ext cx="5181600" cy="3034360"/>
          </a:xfrm>
        </p:spPr>
        <p:txBody>
          <a:bodyPr>
            <a:normAutofit fontScale="85000" lnSpcReduction="20000"/>
          </a:bodyPr>
          <a:lstStyle/>
          <a:p>
            <a:pPr marL="457200" indent="-457200" algn="l" rtl="0">
              <a:lnSpc>
                <a:spcPct val="100000"/>
              </a:lnSpc>
              <a:buNone/>
            </a:pPr>
            <a:r>
              <a:rPr lang="x-es-XL" b="0" i="0" u="none" baseline="0" dirty="0"/>
              <a:t>R: </a:t>
            </a:r>
            <a:r>
              <a:rPr lang="es-MX" dirty="0"/>
              <a:t> </a:t>
            </a:r>
            <a:r>
              <a:rPr lang="x-es-XL" b="0" i="0" u="none" baseline="0" dirty="0"/>
              <a:t>(VETS) enumera tres indicadores. El beneficiario de la subvención no cumple las expectativas mínimas de </a:t>
            </a:r>
            <a:r>
              <a:rPr lang="es-MX" b="0" i="0" u="none" baseline="0" dirty="0"/>
              <a:t>desempeño</a:t>
            </a:r>
            <a:r>
              <a:rPr lang="x-es-XL" b="0" i="0" u="none" baseline="0" dirty="0"/>
              <a:t> (</a:t>
            </a:r>
            <a:r>
              <a:rPr lang="x-es-XL" b="0" i="0" u="none" baseline="0" dirty="0">
                <a:solidFill>
                  <a:srgbClr val="C00000"/>
                </a:solidFill>
              </a:rPr>
              <a:t>puntuación roja</a:t>
            </a:r>
            <a:r>
              <a:rPr lang="x-es-XL" b="0" i="0" u="none" baseline="0" dirty="0"/>
              <a:t>) en los tres aspectos durante tres trimestres consecutivos.</a:t>
            </a:r>
          </a:p>
          <a:p>
            <a:pPr marL="800100" algn="l" rtl="0"/>
            <a:r>
              <a:rPr lang="x-es-XL" sz="2600" b="0" i="0" u="none" baseline="0" dirty="0"/>
              <a:t>Número de participantes inscritos</a:t>
            </a:r>
          </a:p>
          <a:p>
            <a:pPr marL="800100" algn="l" rtl="0"/>
            <a:r>
              <a:rPr lang="x-es-XL" sz="2600" b="0" i="0" u="none" baseline="0" dirty="0"/>
              <a:t>Índice de </a:t>
            </a:r>
            <a:r>
              <a:rPr lang="es-MX" sz="2600" b="0" i="0" u="none" baseline="0" dirty="0"/>
              <a:t>colocación</a:t>
            </a:r>
            <a:endParaRPr lang="x-es-XL" sz="2600" b="0" i="0" u="none" baseline="0" dirty="0"/>
          </a:p>
          <a:p>
            <a:pPr marL="800100"/>
            <a:r>
              <a:rPr lang="x-es-XL" sz="2600" b="0" i="0" u="none" baseline="0" dirty="0"/>
              <a:t>Cost</a:t>
            </a:r>
            <a:r>
              <a:rPr lang="es-MX" sz="2600" b="0" i="0" u="none" baseline="0" dirty="0"/>
              <a:t>o</a:t>
            </a:r>
            <a:r>
              <a:rPr lang="x-es-XL" sz="2600" b="0" i="0" u="none" baseline="0" dirty="0"/>
              <a:t> por </a:t>
            </a:r>
            <a:r>
              <a:rPr lang="es-MX" sz="2600" dirty="0"/>
              <a:t>colocación</a:t>
            </a:r>
            <a:endParaRPr lang="x-es-XL" sz="2600" b="0" i="0" u="none" baseline="0" dirty="0"/>
          </a:p>
        </p:txBody>
      </p:sp>
      <p:sp>
        <p:nvSpPr>
          <p:cNvPr id="7" name="Footer Placeholder 6">
            <a:extLst>
              <a:ext uri="{FF2B5EF4-FFF2-40B4-BE49-F238E27FC236}">
                <a16:creationId xmlns:a16="http://schemas.microsoft.com/office/drawing/2014/main" id="{3C13A5A2-AC70-5FB8-AFDC-FD48E699046C}"/>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C4735E7-8199-8CA0-2266-821347877868}"/>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30</a:t>
            </a:fld>
            <a:endParaRPr lang="x-es-XL"/>
          </a:p>
        </p:txBody>
      </p:sp>
    </p:spTree>
    <p:extLst>
      <p:ext uri="{BB962C8B-B14F-4D97-AF65-F5344CB8AC3E}">
        <p14:creationId xmlns:p14="http://schemas.microsoft.com/office/powerpoint/2010/main" val="30095605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9FE8E0-5545-ACAE-72B7-2DA7B5C6F6F3}"/>
              </a:ext>
            </a:extLst>
          </p:cNvPr>
          <p:cNvSpPr>
            <a:spLocks noGrp="1"/>
          </p:cNvSpPr>
          <p:nvPr>
            <p:ph type="title"/>
          </p:nvPr>
        </p:nvSpPr>
        <p:spPr>
          <a:xfrm>
            <a:off x="838199" y="136525"/>
            <a:ext cx="10259292" cy="1554163"/>
          </a:xfrm>
        </p:spPr>
        <p:txBody>
          <a:bodyPr>
            <a:normAutofit/>
          </a:bodyPr>
          <a:lstStyle/>
          <a:p>
            <a:pPr algn="l" rtl="0"/>
            <a:r>
              <a:rPr lang="x-es-XL" b="0" i="0" u="none" baseline="0" dirty="0"/>
              <a:t>Anexo 2: Guía de asistencia técnica para la designación de alto riesgo</a:t>
            </a:r>
            <a:r>
              <a:rPr lang="es-MX" b="0" i="0" u="none" baseline="0" dirty="0"/>
              <a:t> de </a:t>
            </a:r>
            <a:r>
              <a:rPr lang="x-es-XL" b="0" i="0" u="none" baseline="0" dirty="0"/>
              <a:t>HVRP</a:t>
            </a:r>
            <a:r>
              <a:rPr lang="x-es-XL" sz="3100" b="0" i="0" u="none" baseline="0" dirty="0">
                <a:solidFill>
                  <a:schemeClr val="bg1"/>
                </a:solidFill>
              </a:rPr>
              <a:t> (2)</a:t>
            </a:r>
            <a:endParaRPr lang="x-es-XL" dirty="0">
              <a:solidFill>
                <a:schemeClr val="bg1"/>
              </a:solidFill>
            </a:endParaRPr>
          </a:p>
        </p:txBody>
      </p:sp>
      <p:pic>
        <p:nvPicPr>
          <p:cNvPr id="6" name="Content Placeholder 5" descr="Captura de pantalla de la tabla «Medidas de designación de alto riesgo», que actualmente se encuentra en la página 9 de la «Guía de consulta del informe trimestral de rendimiento del HVRP», disponible en el sitio web de recursos del HVRP, cuyo enlace aparece en la diapositiva.">
            <a:extLst>
              <a:ext uri="{FF2B5EF4-FFF2-40B4-BE49-F238E27FC236}">
                <a16:creationId xmlns:a16="http://schemas.microsoft.com/office/drawing/2014/main" id="{C4067D2B-D0F2-6C6E-C5D9-DB11128ACF2F}"/>
              </a:ext>
            </a:extLst>
          </p:cNvPr>
          <p:cNvPicPr>
            <a:picLocks noGrp="1" noChangeAspect="1"/>
          </p:cNvPicPr>
          <p:nvPr>
            <p:ph sz="half" idx="1"/>
          </p:nvPr>
        </p:nvPicPr>
        <p:blipFill>
          <a:blip r:embed="rId2"/>
          <a:stretch>
            <a:fillRect/>
          </a:stretch>
        </p:blipFill>
        <p:spPr>
          <a:xfrm>
            <a:off x="847699" y="1965901"/>
            <a:ext cx="9895584" cy="3198571"/>
          </a:xfrm>
          <a:prstGeom prst="rect">
            <a:avLst/>
          </a:prstGeom>
          <a:noFill/>
        </p:spPr>
      </p:pic>
      <p:sp>
        <p:nvSpPr>
          <p:cNvPr id="4" name="Content Placeholder 3">
            <a:extLst>
              <a:ext uri="{FF2B5EF4-FFF2-40B4-BE49-F238E27FC236}">
                <a16:creationId xmlns:a16="http://schemas.microsoft.com/office/drawing/2014/main" id="{A06084D2-8B65-C253-772B-0E8755C9E28C}"/>
              </a:ext>
            </a:extLst>
          </p:cNvPr>
          <p:cNvSpPr>
            <a:spLocks noGrp="1"/>
          </p:cNvSpPr>
          <p:nvPr>
            <p:ph sz="half" idx="2"/>
          </p:nvPr>
        </p:nvSpPr>
        <p:spPr>
          <a:xfrm>
            <a:off x="1094508" y="5735781"/>
            <a:ext cx="10259292" cy="441181"/>
          </a:xfrm>
        </p:spPr>
        <p:txBody>
          <a:bodyPr>
            <a:normAutofit fontScale="92500"/>
          </a:bodyPr>
          <a:lstStyle/>
          <a:p>
            <a:pPr marL="0" indent="0" algn="l" rtl="0">
              <a:buNone/>
            </a:pPr>
            <a:r>
              <a:rPr lang="x-es-XL" sz="1600" b="0" i="0" u="none" baseline="0" dirty="0"/>
              <a:t>Fuente: Guía práctica sobre el informe trimestral de </a:t>
            </a:r>
            <a:r>
              <a:rPr lang="es-MX" sz="1600" b="0" i="0" u="none" baseline="0" dirty="0"/>
              <a:t>desempeño </a:t>
            </a:r>
            <a:r>
              <a:rPr lang="x-es-XL" sz="1600" b="0" i="0" u="none" baseline="0" dirty="0"/>
              <a:t>del HVRP, disponible en el </a:t>
            </a:r>
            <a:r>
              <a:rPr lang="x-es-XL" sz="1600" b="0" i="0" u="none" baseline="0" dirty="0">
                <a:hlinkClick r:id="rId3"/>
              </a:rPr>
              <a:t>sitio web</a:t>
            </a:r>
            <a:r>
              <a:rPr lang="x-es-XL" sz="1600" b="0" i="0" u="none" baseline="0" dirty="0"/>
              <a:t> de recursos del HVRP</a:t>
            </a:r>
            <a:endParaRPr lang="x-es-XL" sz="1600" dirty="0"/>
          </a:p>
          <a:p>
            <a:pPr marL="0" indent="0" algn="l" rtl="0">
              <a:buNone/>
            </a:pPr>
            <a:endParaRPr lang="x-es-XL" dirty="0"/>
          </a:p>
        </p:txBody>
      </p:sp>
      <p:sp>
        <p:nvSpPr>
          <p:cNvPr id="7" name="Footer Placeholder 6">
            <a:extLst>
              <a:ext uri="{FF2B5EF4-FFF2-40B4-BE49-F238E27FC236}">
                <a16:creationId xmlns:a16="http://schemas.microsoft.com/office/drawing/2014/main" id="{3C13A5A2-AC70-5FB8-AFDC-FD48E699046C}"/>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C4735E7-8199-8CA0-2266-821347877868}"/>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31</a:t>
            </a:fld>
            <a:endParaRPr lang="x-es-XL"/>
          </a:p>
        </p:txBody>
      </p:sp>
    </p:spTree>
    <p:extLst>
      <p:ext uri="{BB962C8B-B14F-4D97-AF65-F5344CB8AC3E}">
        <p14:creationId xmlns:p14="http://schemas.microsoft.com/office/powerpoint/2010/main" val="3233165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9FE8E0-5545-ACAE-72B7-2DA7B5C6F6F3}"/>
              </a:ext>
            </a:extLst>
          </p:cNvPr>
          <p:cNvSpPr>
            <a:spLocks noGrp="1"/>
          </p:cNvSpPr>
          <p:nvPr>
            <p:ph type="title"/>
          </p:nvPr>
        </p:nvSpPr>
        <p:spPr/>
        <p:txBody>
          <a:bodyPr>
            <a:noAutofit/>
          </a:bodyPr>
          <a:lstStyle/>
          <a:p>
            <a:pPr algn="l" rtl="0"/>
            <a:r>
              <a:rPr lang="x-es-XL" sz="2800" b="0" i="0" u="none" baseline="0" dirty="0"/>
              <a:t>Anexo 2: Guía de asistencia técnica sobre la designación de alto riesgo </a:t>
            </a:r>
            <a:r>
              <a:rPr lang="es-MX" sz="2800" b="0" i="0" u="none" baseline="0" dirty="0"/>
              <a:t>de </a:t>
            </a:r>
            <a:r>
              <a:rPr lang="x-es-XL" sz="2800" b="0" i="0" u="none" baseline="0" dirty="0"/>
              <a:t>HVRP, Pregunta frecuente n.º 2</a:t>
            </a:r>
          </a:p>
        </p:txBody>
      </p:sp>
      <p:pic>
        <p:nvPicPr>
          <p:cNvPr id="3" name="Picture Placeholder 6" descr="Círculo azul con un signo de interrogación blanco">
            <a:extLst>
              <a:ext uri="{FF2B5EF4-FFF2-40B4-BE49-F238E27FC236}">
                <a16:creationId xmlns:a16="http://schemas.microsoft.com/office/drawing/2014/main" id="{216BE787-14C3-51A5-D35C-D4CBBD8E46C5}"/>
              </a:ext>
              <a:ext uri="{C183D7F6-B498-43B3-948B-1728B52AA6E4}">
                <adec:decorative xmlns:adec="http://schemas.microsoft.com/office/drawing/2017/decorative" val="0"/>
              </a:ext>
            </a:extLst>
          </p:cNvPr>
          <p:cNvPicPr>
            <a:picLocks noChangeAspect="1"/>
          </p:cNvPicPr>
          <p:nvPr/>
        </p:nvPicPr>
        <p:blipFill>
          <a:blip r:embed="rId3"/>
          <a:srcRect t="9924" b="9924"/>
          <a:stretch>
            <a:fillRect/>
          </a:stretch>
        </p:blipFill>
        <p:spPr>
          <a:xfrm>
            <a:off x="2691836" y="1870075"/>
            <a:ext cx="1380660" cy="1102170"/>
          </a:xfrm>
          <a:prstGeom prst="rect">
            <a:avLst/>
          </a:prstGeom>
        </p:spPr>
      </p:pic>
      <p:sp>
        <p:nvSpPr>
          <p:cNvPr id="11" name="Content Placeholder 10">
            <a:extLst>
              <a:ext uri="{FF2B5EF4-FFF2-40B4-BE49-F238E27FC236}">
                <a16:creationId xmlns:a16="http://schemas.microsoft.com/office/drawing/2014/main" id="{2E4BA50A-4FC0-7CC6-6F5C-8CA07AFD032E}"/>
              </a:ext>
            </a:extLst>
          </p:cNvPr>
          <p:cNvSpPr>
            <a:spLocks noGrp="1"/>
          </p:cNvSpPr>
          <p:nvPr>
            <p:ph sz="half" idx="1"/>
          </p:nvPr>
        </p:nvSpPr>
        <p:spPr>
          <a:xfrm>
            <a:off x="1416628" y="3077092"/>
            <a:ext cx="4135583" cy="2983997"/>
          </a:xfrm>
        </p:spPr>
        <p:txBody>
          <a:bodyPr>
            <a:normAutofit/>
          </a:bodyPr>
          <a:lstStyle/>
          <a:p>
            <a:pPr marL="519113" indent="-519113" algn="l" rtl="0">
              <a:buNone/>
            </a:pPr>
            <a:r>
              <a:rPr lang="x-es-XL" sz="1800" b="0" i="0" u="none" baseline="0" dirty="0"/>
              <a:t>P:	¿Qué pasaría si </a:t>
            </a:r>
            <a:r>
              <a:rPr lang="es-MX" sz="1800" b="0" i="0" u="none" baseline="0" dirty="0"/>
              <a:t>fuera </a:t>
            </a:r>
            <a:r>
              <a:rPr lang="x-es-XL" sz="1800" b="0" i="0" u="none" baseline="0" dirty="0"/>
              <a:t>designado </a:t>
            </a:r>
            <a:r>
              <a:rPr lang="es-MX" sz="1800" b="0" i="0" u="none" baseline="0" dirty="0"/>
              <a:t>como de alto riesgo</a:t>
            </a:r>
            <a:r>
              <a:rPr lang="x-es-XL" sz="1800" b="0" i="0" u="none" baseline="0" dirty="0"/>
              <a:t> en virtud de la VPL 03-24?</a:t>
            </a:r>
          </a:p>
        </p:txBody>
      </p:sp>
      <p:sp>
        <p:nvSpPr>
          <p:cNvPr id="10" name="Content Placeholder 10">
            <a:extLst>
              <a:ext uri="{FF2B5EF4-FFF2-40B4-BE49-F238E27FC236}">
                <a16:creationId xmlns:a16="http://schemas.microsoft.com/office/drawing/2014/main" id="{F287F386-0655-0CE8-F348-B30EEE6E60C5}"/>
              </a:ext>
            </a:extLst>
          </p:cNvPr>
          <p:cNvSpPr txBox="1">
            <a:spLocks/>
          </p:cNvSpPr>
          <p:nvPr/>
        </p:nvSpPr>
        <p:spPr>
          <a:xfrm>
            <a:off x="1416628" y="3910990"/>
            <a:ext cx="2227116" cy="22525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9113" indent="-519113" algn="l" rtl="0">
              <a:lnSpc>
                <a:spcPct val="100000"/>
              </a:lnSpc>
              <a:spcBef>
                <a:spcPts val="600"/>
              </a:spcBef>
              <a:buFont typeface="Arial" panose="020B0604020202020204" pitchFamily="34" charset="0"/>
              <a:buNone/>
            </a:pPr>
            <a:r>
              <a:rPr lang="x-es-XL" sz="1400" b="1" i="0" u="none" baseline="0" dirty="0"/>
              <a:t>VPL 03-24</a:t>
            </a:r>
          </a:p>
          <a:p>
            <a:pPr marL="342900" indent="-342900" algn="l" rtl="0">
              <a:lnSpc>
                <a:spcPct val="100000"/>
              </a:lnSpc>
              <a:spcBef>
                <a:spcPts val="600"/>
              </a:spcBef>
              <a:buSzPct val="100000"/>
              <a:buFont typeface="+mj-lt"/>
              <a:buAutoNum type="arabicPeriod"/>
            </a:pPr>
            <a:r>
              <a:rPr lang="es-MX" sz="1200" b="0" i="0" u="none" baseline="0" dirty="0"/>
              <a:t>Inscripciones</a:t>
            </a:r>
            <a:endParaRPr lang="x-es-XL" sz="1200" b="0" i="0" u="none" baseline="0" dirty="0"/>
          </a:p>
          <a:p>
            <a:pPr marL="342900" indent="-342900" algn="l" rtl="0">
              <a:lnSpc>
                <a:spcPct val="100000"/>
              </a:lnSpc>
              <a:spcBef>
                <a:spcPts val="600"/>
              </a:spcBef>
              <a:buSzPct val="100000"/>
              <a:buFont typeface="+mj-lt"/>
              <a:buAutoNum type="arabicPeriod"/>
            </a:pPr>
            <a:r>
              <a:rPr lang="x-es-XL" sz="1200" b="0" i="0" u="none" baseline="0" dirty="0"/>
              <a:t>Salario medio por hora en el momento de la </a:t>
            </a:r>
            <a:r>
              <a:rPr lang="es-MX" sz="1200" b="0" i="0" u="none" baseline="0" dirty="0"/>
              <a:t>colocación</a:t>
            </a:r>
            <a:endParaRPr lang="x-es-XL" sz="1200" b="0" i="0" u="none" baseline="0" dirty="0"/>
          </a:p>
          <a:p>
            <a:pPr marL="342900" indent="-342900" algn="l" rtl="0">
              <a:lnSpc>
                <a:spcPct val="100000"/>
              </a:lnSpc>
              <a:spcBef>
                <a:spcPts val="600"/>
              </a:spcBef>
              <a:buSzPct val="100000"/>
              <a:buFont typeface="+mj-lt"/>
              <a:buAutoNum type="arabicPeriod"/>
            </a:pPr>
            <a:r>
              <a:rPr lang="x-es-XL" sz="1200" b="0" i="0" u="none" baseline="0" dirty="0"/>
              <a:t>Índice de </a:t>
            </a:r>
            <a:r>
              <a:rPr lang="es-MX" sz="1200" b="0" i="0" u="none" baseline="0" dirty="0"/>
              <a:t>colocación</a:t>
            </a:r>
            <a:endParaRPr lang="x-es-XL" sz="1200" b="0" i="0" u="none" baseline="0" dirty="0"/>
          </a:p>
          <a:p>
            <a:pPr marL="342900" indent="-342900">
              <a:lnSpc>
                <a:spcPct val="100000"/>
              </a:lnSpc>
              <a:spcBef>
                <a:spcPts val="600"/>
              </a:spcBef>
              <a:buSzPct val="100000"/>
              <a:buFont typeface="+mj-lt"/>
              <a:buAutoNum type="arabicPeriod"/>
            </a:pPr>
            <a:r>
              <a:rPr lang="x-es-XL" sz="1200" b="0" i="0" u="none" baseline="0" dirty="0"/>
              <a:t>Cost</a:t>
            </a:r>
            <a:r>
              <a:rPr lang="es-MX" sz="1200" b="0" i="0" u="none" baseline="0" dirty="0"/>
              <a:t>o</a:t>
            </a:r>
            <a:r>
              <a:rPr lang="x-es-XL" sz="1200" b="0" i="0" u="none" baseline="0" dirty="0"/>
              <a:t> por </a:t>
            </a:r>
            <a:r>
              <a:rPr lang="es-MX" sz="1200" dirty="0"/>
              <a:t>colocación</a:t>
            </a:r>
            <a:endParaRPr lang="x-es-XL" sz="1200" b="0" i="0" u="none" baseline="0" dirty="0"/>
          </a:p>
          <a:p>
            <a:pPr marL="342900" indent="-342900" algn="l" rtl="0">
              <a:lnSpc>
                <a:spcPct val="100000"/>
              </a:lnSpc>
              <a:spcBef>
                <a:spcPts val="600"/>
              </a:spcBef>
              <a:buSzPct val="100000"/>
              <a:buFont typeface="+mj-lt"/>
              <a:buAutoNum type="arabicPeriod"/>
            </a:pPr>
            <a:r>
              <a:rPr lang="x-es-XL" sz="1200" b="0" i="0" u="none" baseline="0" dirty="0"/>
              <a:t>Porcentaje de </a:t>
            </a:r>
            <a:r>
              <a:rPr lang="es-MX" sz="1200" b="0" i="0" u="none" baseline="0" dirty="0"/>
              <a:t>inscritos capacitados</a:t>
            </a:r>
            <a:endParaRPr lang="x-es-XL" sz="1200" b="0" i="0" u="none" baseline="0" dirty="0"/>
          </a:p>
        </p:txBody>
      </p:sp>
      <p:sp>
        <p:nvSpPr>
          <p:cNvPr id="13" name="Content Placeholder 10">
            <a:extLst>
              <a:ext uri="{FF2B5EF4-FFF2-40B4-BE49-F238E27FC236}">
                <a16:creationId xmlns:a16="http://schemas.microsoft.com/office/drawing/2014/main" id="{00E97A1C-A6C0-1FD6-BC12-8CA4C51470DF}"/>
              </a:ext>
            </a:extLst>
          </p:cNvPr>
          <p:cNvSpPr txBox="1">
            <a:spLocks/>
          </p:cNvSpPr>
          <p:nvPr/>
        </p:nvSpPr>
        <p:spPr>
          <a:xfrm>
            <a:off x="3643744" y="3930942"/>
            <a:ext cx="2071253" cy="22777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9113" indent="-519113" algn="l" rtl="0">
              <a:spcBef>
                <a:spcPts val="600"/>
              </a:spcBef>
              <a:buFont typeface="Arial" panose="020B0604020202020204" pitchFamily="34" charset="0"/>
              <a:buNone/>
            </a:pPr>
            <a:r>
              <a:rPr lang="x-es-XL" sz="1400" b="1" i="0" u="none" baseline="0" dirty="0"/>
              <a:t>VPL 02-25</a:t>
            </a:r>
          </a:p>
          <a:p>
            <a:pPr marL="342900" indent="-342900">
              <a:lnSpc>
                <a:spcPct val="100000"/>
              </a:lnSpc>
              <a:spcBef>
                <a:spcPts val="600"/>
              </a:spcBef>
              <a:buSzPct val="100000"/>
              <a:buFont typeface="+mj-lt"/>
              <a:buAutoNum type="arabicPeriod"/>
            </a:pPr>
            <a:r>
              <a:rPr lang="es-MX" sz="1200" dirty="0"/>
              <a:t>Inscripciones</a:t>
            </a:r>
            <a:endParaRPr lang="x-es-XL" sz="1200" dirty="0"/>
          </a:p>
          <a:p>
            <a:pPr marL="342900" indent="-342900" algn="l" rtl="0">
              <a:spcBef>
                <a:spcPts val="600"/>
              </a:spcBef>
              <a:buSzPct val="100000"/>
              <a:buFont typeface="+mj-lt"/>
              <a:buAutoNum type="arabicPeriod"/>
            </a:pPr>
            <a:r>
              <a:rPr lang="x-es-XL" sz="1200" b="0" i="0" u="none" baseline="0" dirty="0"/>
              <a:t>Índice de </a:t>
            </a:r>
            <a:r>
              <a:rPr lang="es-MX" sz="1200" b="0" i="0" u="none" baseline="0" dirty="0"/>
              <a:t>colocación</a:t>
            </a:r>
            <a:endParaRPr lang="x-es-XL" sz="1200" b="0" i="0" u="none" baseline="0" dirty="0"/>
          </a:p>
          <a:p>
            <a:pPr marL="342900" indent="-342900">
              <a:spcBef>
                <a:spcPts val="600"/>
              </a:spcBef>
              <a:buSzPct val="100000"/>
              <a:buFont typeface="+mj-lt"/>
              <a:buAutoNum type="arabicPeriod"/>
            </a:pPr>
            <a:r>
              <a:rPr lang="x-es-XL" sz="1200" b="0" i="0" u="none" baseline="0" dirty="0"/>
              <a:t>Cost</a:t>
            </a:r>
            <a:r>
              <a:rPr lang="es-MX" sz="1200" b="0" i="0" u="none" baseline="0" dirty="0"/>
              <a:t>o</a:t>
            </a:r>
            <a:r>
              <a:rPr lang="x-es-XL" sz="1200" b="0" i="0" u="none" baseline="0" dirty="0"/>
              <a:t> por </a:t>
            </a:r>
            <a:r>
              <a:rPr lang="es-MX" sz="1200" dirty="0"/>
              <a:t>colocación</a:t>
            </a:r>
            <a:endParaRPr lang="x-es-XL" sz="1200" b="0" i="0" u="none" baseline="0" dirty="0"/>
          </a:p>
        </p:txBody>
      </p:sp>
      <p:pic>
        <p:nvPicPr>
          <p:cNvPr id="4" name="Picture Placeholder 7" descr="Icono de marca de verificación azul">
            <a:extLst>
              <a:ext uri="{FF2B5EF4-FFF2-40B4-BE49-F238E27FC236}">
                <a16:creationId xmlns:a16="http://schemas.microsoft.com/office/drawing/2014/main" id="{08778BEC-3FB0-877D-468D-6F41EF382671}"/>
              </a:ext>
              <a:ext uri="{C183D7F6-B498-43B3-948B-1728B52AA6E4}">
                <adec:decorative xmlns:adec="http://schemas.microsoft.com/office/drawing/2017/decorative" val="0"/>
              </a:ext>
            </a:extLst>
          </p:cNvPr>
          <p:cNvPicPr>
            <a:picLocks noChangeAspect="1"/>
          </p:cNvPicPr>
          <p:nvPr/>
        </p:nvPicPr>
        <p:blipFill>
          <a:blip r:embed="rId4"/>
          <a:srcRect t="5443" b="5443"/>
          <a:stretch>
            <a:fillRect/>
          </a:stretch>
        </p:blipFill>
        <p:spPr>
          <a:xfrm>
            <a:off x="8001546" y="1766674"/>
            <a:ext cx="1391791" cy="1240283"/>
          </a:xfrm>
          <a:prstGeom prst="rect">
            <a:avLst/>
          </a:prstGeom>
        </p:spPr>
      </p:pic>
      <p:sp>
        <p:nvSpPr>
          <p:cNvPr id="2" name="Content Placeholder 1">
            <a:extLst>
              <a:ext uri="{FF2B5EF4-FFF2-40B4-BE49-F238E27FC236}">
                <a16:creationId xmlns:a16="http://schemas.microsoft.com/office/drawing/2014/main" id="{7F9B9011-20E9-C596-CCD6-BCC93A990844}"/>
              </a:ext>
            </a:extLst>
          </p:cNvPr>
          <p:cNvSpPr>
            <a:spLocks noGrp="1"/>
          </p:cNvSpPr>
          <p:nvPr>
            <p:ph sz="half" idx="2"/>
          </p:nvPr>
        </p:nvSpPr>
        <p:spPr>
          <a:xfrm>
            <a:off x="6172200" y="3192966"/>
            <a:ext cx="4987636" cy="3064166"/>
          </a:xfrm>
        </p:spPr>
        <p:txBody>
          <a:bodyPr>
            <a:normAutofit/>
          </a:bodyPr>
          <a:lstStyle/>
          <a:p>
            <a:pPr marL="457200" indent="-457200" algn="l" rtl="0">
              <a:lnSpc>
                <a:spcPct val="100000"/>
              </a:lnSpc>
              <a:buNone/>
            </a:pPr>
            <a:r>
              <a:rPr lang="x-es-XL" sz="2400" b="0" i="0" u="none" baseline="0" dirty="0"/>
              <a:t>R:	</a:t>
            </a:r>
            <a:r>
              <a:rPr lang="es-MX" sz="2400" b="0" i="0" u="none" baseline="0" dirty="0"/>
              <a:t>S</a:t>
            </a:r>
            <a:r>
              <a:rPr lang="x-es-XL" sz="2400" b="0" i="0" u="none" baseline="0" dirty="0"/>
              <a:t>us informes de </a:t>
            </a:r>
            <a:r>
              <a:rPr lang="es-MX" sz="2400" b="0" i="0" u="none" baseline="0" dirty="0"/>
              <a:t>desem</a:t>
            </a:r>
            <a:r>
              <a:rPr lang="es-MX" sz="2400" dirty="0"/>
              <a:t>peño </a:t>
            </a:r>
            <a:r>
              <a:rPr lang="x-es-XL" sz="2400" b="0" i="0" u="none" baseline="0" dirty="0"/>
              <a:t>se evalúan según los criterios de </a:t>
            </a:r>
            <a:r>
              <a:rPr lang="es-MX" sz="2400" b="0" i="0" u="none" baseline="0" dirty="0"/>
              <a:t>alto riesgo de</a:t>
            </a:r>
            <a:r>
              <a:rPr lang="x-es-XL" sz="2400" b="0" i="0" u="none" baseline="0" dirty="0"/>
              <a:t>l VPL 02-25.</a:t>
            </a:r>
          </a:p>
          <a:p>
            <a:pPr marL="800100" algn="l" rtl="0"/>
            <a:r>
              <a:rPr lang="x-es-XL" sz="2200" b="0" i="0" u="none" baseline="0" dirty="0"/>
              <a:t>Podría dar lugar a la eliminación, ya que ya no se cumplen los tres indicadores del VPL 02-25</a:t>
            </a:r>
          </a:p>
          <a:p>
            <a:pPr marL="800100" algn="l" rtl="0"/>
            <a:endParaRPr lang="x-es-XL" sz="2400" dirty="0"/>
          </a:p>
        </p:txBody>
      </p:sp>
      <p:sp>
        <p:nvSpPr>
          <p:cNvPr id="7" name="Footer Placeholder 6">
            <a:extLst>
              <a:ext uri="{FF2B5EF4-FFF2-40B4-BE49-F238E27FC236}">
                <a16:creationId xmlns:a16="http://schemas.microsoft.com/office/drawing/2014/main" id="{3C13A5A2-AC70-5FB8-AFDC-FD48E699046C}"/>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C4735E7-8199-8CA0-2266-821347877868}"/>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32</a:t>
            </a:fld>
            <a:endParaRPr lang="x-es-XL"/>
          </a:p>
        </p:txBody>
      </p:sp>
    </p:spTree>
    <p:extLst>
      <p:ext uri="{BB962C8B-B14F-4D97-AF65-F5344CB8AC3E}">
        <p14:creationId xmlns:p14="http://schemas.microsoft.com/office/powerpoint/2010/main" val="4617917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9FE8E0-5545-ACAE-72B7-2DA7B5C6F6F3}"/>
              </a:ext>
            </a:extLst>
          </p:cNvPr>
          <p:cNvSpPr>
            <a:spLocks noGrp="1"/>
          </p:cNvSpPr>
          <p:nvPr>
            <p:ph type="title"/>
          </p:nvPr>
        </p:nvSpPr>
        <p:spPr/>
        <p:txBody>
          <a:bodyPr>
            <a:noAutofit/>
          </a:bodyPr>
          <a:lstStyle/>
          <a:p>
            <a:pPr algn="l" rtl="0"/>
            <a:r>
              <a:rPr lang="x-es-XL" sz="2800" b="0" i="0" u="none" baseline="0" dirty="0"/>
              <a:t>Anexo 2: Guía de asistencia técnica sobre la designación de alto riesgo </a:t>
            </a:r>
            <a:r>
              <a:rPr lang="es-MX" sz="2800" b="0" i="0" u="none" baseline="0" dirty="0"/>
              <a:t>de </a:t>
            </a:r>
            <a:r>
              <a:rPr lang="x-es-XL" sz="2800" b="0" i="0" u="none" baseline="0" dirty="0"/>
              <a:t>HVRP, Pregunta frecuente n.º 3.</a:t>
            </a:r>
          </a:p>
        </p:txBody>
      </p:sp>
      <p:pic>
        <p:nvPicPr>
          <p:cNvPr id="3" name="Picture Placeholder 6" descr="Círculo azul con un signo de interrogación blanco">
            <a:extLst>
              <a:ext uri="{FF2B5EF4-FFF2-40B4-BE49-F238E27FC236}">
                <a16:creationId xmlns:a16="http://schemas.microsoft.com/office/drawing/2014/main" id="{216BE787-14C3-51A5-D35C-D4CBBD8E46C5}"/>
              </a:ext>
              <a:ext uri="{C183D7F6-B498-43B3-948B-1728B52AA6E4}">
                <adec:decorative xmlns:adec="http://schemas.microsoft.com/office/drawing/2017/decorative" val="0"/>
              </a:ext>
            </a:extLst>
          </p:cNvPr>
          <p:cNvPicPr>
            <a:picLocks noChangeAspect="1"/>
          </p:cNvPicPr>
          <p:nvPr/>
        </p:nvPicPr>
        <p:blipFill>
          <a:blip r:embed="rId2"/>
          <a:srcRect t="9924" b="9924"/>
          <a:stretch>
            <a:fillRect/>
          </a:stretch>
        </p:blipFill>
        <p:spPr>
          <a:xfrm>
            <a:off x="2691836" y="1870075"/>
            <a:ext cx="1380660" cy="1102170"/>
          </a:xfrm>
          <a:prstGeom prst="rect">
            <a:avLst/>
          </a:prstGeom>
        </p:spPr>
      </p:pic>
      <p:sp>
        <p:nvSpPr>
          <p:cNvPr id="11" name="Content Placeholder 10">
            <a:extLst>
              <a:ext uri="{FF2B5EF4-FFF2-40B4-BE49-F238E27FC236}">
                <a16:creationId xmlns:a16="http://schemas.microsoft.com/office/drawing/2014/main" id="{2E4BA50A-4FC0-7CC6-6F5C-8CA07AFD032E}"/>
              </a:ext>
            </a:extLst>
          </p:cNvPr>
          <p:cNvSpPr>
            <a:spLocks noGrp="1"/>
          </p:cNvSpPr>
          <p:nvPr>
            <p:ph sz="half" idx="1"/>
          </p:nvPr>
        </p:nvSpPr>
        <p:spPr>
          <a:xfrm>
            <a:off x="1444336" y="3192966"/>
            <a:ext cx="4135583" cy="2983997"/>
          </a:xfrm>
        </p:spPr>
        <p:txBody>
          <a:bodyPr>
            <a:normAutofit lnSpcReduction="10000"/>
          </a:bodyPr>
          <a:lstStyle/>
          <a:p>
            <a:pPr marL="519113" indent="-519113">
              <a:buNone/>
            </a:pPr>
            <a:r>
              <a:rPr lang="x-es-XL" sz="2400" b="0" i="0" u="none" baseline="0" dirty="0"/>
              <a:t>P:	</a:t>
            </a:r>
            <a:r>
              <a:rPr lang="pt-BR" sz="2400" dirty="0"/>
              <a:t>¿</a:t>
            </a:r>
            <a:r>
              <a:rPr lang="pt-BR" sz="2400" dirty="0" err="1"/>
              <a:t>Qué</a:t>
            </a:r>
            <a:r>
              <a:rPr lang="pt-BR" sz="2400" dirty="0"/>
              <a:t> sucede si </a:t>
            </a:r>
            <a:r>
              <a:rPr lang="pt-BR" sz="2400" dirty="0" err="1"/>
              <a:t>soy</a:t>
            </a:r>
            <a:r>
              <a:rPr lang="pt-BR" sz="2400" dirty="0"/>
              <a:t> </a:t>
            </a:r>
            <a:r>
              <a:rPr lang="pt-BR" sz="2400" dirty="0" err="1"/>
              <a:t>elegible</a:t>
            </a:r>
            <a:r>
              <a:rPr lang="pt-BR" sz="2400" dirty="0"/>
              <a:t> para una </a:t>
            </a:r>
            <a:r>
              <a:rPr lang="pt-BR" sz="2400" dirty="0" err="1"/>
              <a:t>designación</a:t>
            </a:r>
            <a:r>
              <a:rPr lang="pt-BR" sz="2400" dirty="0"/>
              <a:t> de Alto Riesgo (HR) </a:t>
            </a:r>
            <a:r>
              <a:rPr lang="pt-BR" sz="2400" dirty="0" err="1"/>
              <a:t>según</a:t>
            </a:r>
            <a:r>
              <a:rPr lang="pt-BR" sz="2400" dirty="0"/>
              <a:t> </a:t>
            </a:r>
            <a:r>
              <a:rPr lang="pt-BR" sz="2400" dirty="0" err="1"/>
              <a:t>el</a:t>
            </a:r>
            <a:r>
              <a:rPr lang="pt-BR" sz="2400" dirty="0"/>
              <a:t> </a:t>
            </a:r>
            <a:r>
              <a:rPr lang="pt-BR" sz="2400" dirty="0" err="1"/>
              <a:t>VGRS</a:t>
            </a:r>
            <a:r>
              <a:rPr lang="pt-BR" sz="2400" dirty="0"/>
              <a:t>, pero mi </a:t>
            </a:r>
            <a:r>
              <a:rPr lang="pt-BR" sz="2400" dirty="0" err="1"/>
              <a:t>subvención</a:t>
            </a:r>
            <a:r>
              <a:rPr lang="pt-BR" sz="2400" dirty="0"/>
              <a:t> no está designada como HR?</a:t>
            </a:r>
            <a:endParaRPr lang="x-es-XL" sz="2400" b="0" i="0" u="none" baseline="0" dirty="0"/>
          </a:p>
        </p:txBody>
      </p:sp>
      <p:pic>
        <p:nvPicPr>
          <p:cNvPr id="4" name="Picture Placeholder 7" descr="Icono de marca de verificación azul">
            <a:extLst>
              <a:ext uri="{FF2B5EF4-FFF2-40B4-BE49-F238E27FC236}">
                <a16:creationId xmlns:a16="http://schemas.microsoft.com/office/drawing/2014/main" id="{08778BEC-3FB0-877D-468D-6F41EF382671}"/>
              </a:ext>
              <a:ext uri="{C183D7F6-B498-43B3-948B-1728B52AA6E4}">
                <adec:decorative xmlns:adec="http://schemas.microsoft.com/office/drawing/2017/decorative" val="0"/>
              </a:ext>
            </a:extLst>
          </p:cNvPr>
          <p:cNvPicPr>
            <a:picLocks noChangeAspect="1"/>
          </p:cNvPicPr>
          <p:nvPr/>
        </p:nvPicPr>
        <p:blipFill>
          <a:blip r:embed="rId3"/>
          <a:srcRect t="5443" b="5443"/>
          <a:stretch>
            <a:fillRect/>
          </a:stretch>
        </p:blipFill>
        <p:spPr>
          <a:xfrm>
            <a:off x="8001546" y="1766674"/>
            <a:ext cx="1391791" cy="1240283"/>
          </a:xfrm>
          <a:prstGeom prst="rect">
            <a:avLst/>
          </a:prstGeom>
        </p:spPr>
      </p:pic>
      <p:sp>
        <p:nvSpPr>
          <p:cNvPr id="2" name="Content Placeholder 1">
            <a:extLst>
              <a:ext uri="{FF2B5EF4-FFF2-40B4-BE49-F238E27FC236}">
                <a16:creationId xmlns:a16="http://schemas.microsoft.com/office/drawing/2014/main" id="{7F9B9011-20E9-C596-CCD6-BCC93A990844}"/>
              </a:ext>
            </a:extLst>
          </p:cNvPr>
          <p:cNvSpPr>
            <a:spLocks noGrp="1"/>
          </p:cNvSpPr>
          <p:nvPr>
            <p:ph sz="half" idx="2"/>
          </p:nvPr>
        </p:nvSpPr>
        <p:spPr>
          <a:xfrm>
            <a:off x="6172200" y="3186344"/>
            <a:ext cx="5181600" cy="3070788"/>
          </a:xfrm>
        </p:spPr>
        <p:txBody>
          <a:bodyPr>
            <a:normAutofit lnSpcReduction="10000"/>
          </a:bodyPr>
          <a:lstStyle/>
          <a:p>
            <a:pPr marL="457200" indent="-457200" algn="l" rtl="0">
              <a:lnSpc>
                <a:spcPct val="100000"/>
              </a:lnSpc>
              <a:buNone/>
            </a:pPr>
            <a:r>
              <a:rPr lang="x-es-XL" sz="2400" b="0" i="0" u="none" baseline="0" dirty="0"/>
              <a:t>R:	</a:t>
            </a:r>
            <a:r>
              <a:rPr lang="es-MX" sz="2400" b="0" i="0" u="none" baseline="0" dirty="0"/>
              <a:t>S</a:t>
            </a:r>
            <a:r>
              <a:rPr lang="x-es-XL" sz="2400" b="0" i="0" u="none" baseline="0" dirty="0"/>
              <a:t>u informe de </a:t>
            </a:r>
            <a:r>
              <a:rPr lang="es-MX" sz="2400" b="0" i="0" u="none" baseline="0" dirty="0"/>
              <a:t>desempeño </a:t>
            </a:r>
            <a:r>
              <a:rPr lang="x-es-XL" sz="2400" b="0" i="0" u="none" baseline="0" dirty="0"/>
              <a:t>trimestral se evalúa según los criterios de </a:t>
            </a:r>
            <a:r>
              <a:rPr lang="es-MX" sz="2400" b="0" i="0" u="none" baseline="0" dirty="0" err="1"/>
              <a:t>HR</a:t>
            </a:r>
            <a:r>
              <a:rPr lang="x-es-XL" sz="2400" b="0" i="0" u="none" baseline="0" dirty="0"/>
              <a:t> como parte del proceso de revisión y certificación del informe de </a:t>
            </a:r>
            <a:r>
              <a:rPr lang="es-MX" sz="2400" b="0" i="0" u="none" baseline="0" dirty="0"/>
              <a:t>desempeño </a:t>
            </a:r>
            <a:r>
              <a:rPr lang="x-es-XL" sz="2400" b="0" i="0" u="none" baseline="0" dirty="0"/>
              <a:t>por parte de</a:t>
            </a:r>
            <a:r>
              <a:rPr lang="es-MX" sz="2400" b="0" i="0" u="none" baseline="0" dirty="0"/>
              <a:t>l</a:t>
            </a:r>
            <a:r>
              <a:rPr lang="x-es-XL" sz="2400" b="0" i="0" u="none" baseline="0" dirty="0"/>
              <a:t> GOTR.</a:t>
            </a:r>
          </a:p>
          <a:p>
            <a:pPr marL="800100" algn="l" rtl="0">
              <a:lnSpc>
                <a:spcPct val="100000"/>
              </a:lnSpc>
            </a:pPr>
            <a:r>
              <a:rPr lang="x-es-XL" sz="2200" b="0" i="0" u="none" baseline="0" dirty="0"/>
              <a:t>Si se cumple el criterio, GOTR solicitará la designación </a:t>
            </a:r>
            <a:r>
              <a:rPr lang="es-MX" sz="2200" b="0" i="0" u="none" baseline="0" dirty="0" err="1"/>
              <a:t>HR</a:t>
            </a:r>
            <a:r>
              <a:rPr lang="es-MX" sz="2200" b="0" i="0" u="none" baseline="0" dirty="0"/>
              <a:t>.</a:t>
            </a:r>
            <a:endParaRPr lang="x-es-XL" sz="2200" b="0" i="0" u="none" baseline="0" dirty="0"/>
          </a:p>
          <a:p>
            <a:pPr marL="800100" algn="l" rtl="0"/>
            <a:endParaRPr lang="x-es-XL" sz="2400" dirty="0"/>
          </a:p>
        </p:txBody>
      </p:sp>
      <p:sp>
        <p:nvSpPr>
          <p:cNvPr id="7" name="Footer Placeholder 6">
            <a:extLst>
              <a:ext uri="{FF2B5EF4-FFF2-40B4-BE49-F238E27FC236}">
                <a16:creationId xmlns:a16="http://schemas.microsoft.com/office/drawing/2014/main" id="{3C13A5A2-AC70-5FB8-AFDC-FD48E699046C}"/>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C4735E7-8199-8CA0-2266-821347877868}"/>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33</a:t>
            </a:fld>
            <a:endParaRPr lang="x-es-XL"/>
          </a:p>
        </p:txBody>
      </p:sp>
    </p:spTree>
    <p:extLst>
      <p:ext uri="{BB962C8B-B14F-4D97-AF65-F5344CB8AC3E}">
        <p14:creationId xmlns:p14="http://schemas.microsoft.com/office/powerpoint/2010/main" val="21788826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9FE8E0-5545-ACAE-72B7-2DA7B5C6F6F3}"/>
              </a:ext>
            </a:extLst>
          </p:cNvPr>
          <p:cNvSpPr>
            <a:spLocks noGrp="1"/>
          </p:cNvSpPr>
          <p:nvPr>
            <p:ph type="title"/>
          </p:nvPr>
        </p:nvSpPr>
        <p:spPr/>
        <p:txBody>
          <a:bodyPr>
            <a:noAutofit/>
          </a:bodyPr>
          <a:lstStyle/>
          <a:p>
            <a:pPr algn="l" rtl="0"/>
            <a:r>
              <a:rPr lang="x-es-XL" sz="2800" b="0" i="0" u="none" baseline="0" dirty="0"/>
              <a:t>Anexo 2: Guía de asistencia técnica sobre la designación de alto riesgo del HVRP, Pregunta frecuente n.º 4</a:t>
            </a:r>
          </a:p>
        </p:txBody>
      </p:sp>
      <p:pic>
        <p:nvPicPr>
          <p:cNvPr id="3" name="Picture Placeholder 6" descr="Círculo azul con un signo de interrogación blanco">
            <a:extLst>
              <a:ext uri="{FF2B5EF4-FFF2-40B4-BE49-F238E27FC236}">
                <a16:creationId xmlns:a16="http://schemas.microsoft.com/office/drawing/2014/main" id="{216BE787-14C3-51A5-D35C-D4CBBD8E46C5}"/>
              </a:ext>
              <a:ext uri="{C183D7F6-B498-43B3-948B-1728B52AA6E4}">
                <adec:decorative xmlns:adec="http://schemas.microsoft.com/office/drawing/2017/decorative" val="0"/>
              </a:ext>
            </a:extLst>
          </p:cNvPr>
          <p:cNvPicPr>
            <a:picLocks noChangeAspect="1"/>
          </p:cNvPicPr>
          <p:nvPr/>
        </p:nvPicPr>
        <p:blipFill>
          <a:blip r:embed="rId2"/>
          <a:srcRect t="9924" b="9924"/>
          <a:stretch>
            <a:fillRect/>
          </a:stretch>
        </p:blipFill>
        <p:spPr>
          <a:xfrm>
            <a:off x="2691836" y="1870075"/>
            <a:ext cx="1380660" cy="1102170"/>
          </a:xfrm>
          <a:prstGeom prst="rect">
            <a:avLst/>
          </a:prstGeom>
        </p:spPr>
      </p:pic>
      <p:sp>
        <p:nvSpPr>
          <p:cNvPr id="11" name="Content Placeholder 10">
            <a:extLst>
              <a:ext uri="{FF2B5EF4-FFF2-40B4-BE49-F238E27FC236}">
                <a16:creationId xmlns:a16="http://schemas.microsoft.com/office/drawing/2014/main" id="{2E4BA50A-4FC0-7CC6-6F5C-8CA07AFD032E}"/>
              </a:ext>
            </a:extLst>
          </p:cNvPr>
          <p:cNvSpPr>
            <a:spLocks noGrp="1"/>
          </p:cNvSpPr>
          <p:nvPr>
            <p:ph sz="half" idx="1"/>
          </p:nvPr>
        </p:nvSpPr>
        <p:spPr>
          <a:xfrm>
            <a:off x="1444336" y="3192966"/>
            <a:ext cx="4135583" cy="2983997"/>
          </a:xfrm>
        </p:spPr>
        <p:txBody>
          <a:bodyPr>
            <a:normAutofit/>
          </a:bodyPr>
          <a:lstStyle/>
          <a:p>
            <a:pPr marL="519113" indent="-519113" algn="l" rtl="0">
              <a:lnSpc>
                <a:spcPct val="110000"/>
              </a:lnSpc>
              <a:buNone/>
            </a:pPr>
            <a:r>
              <a:rPr lang="x-es-XL" sz="2400" b="0" i="0" u="none" baseline="0" dirty="0"/>
              <a:t>P:	¿Cómo puedo dejar de </a:t>
            </a:r>
            <a:r>
              <a:rPr lang="es-MX" sz="2400" b="0" i="0" u="none" baseline="0" dirty="0"/>
              <a:t>calificar como </a:t>
            </a:r>
            <a:r>
              <a:rPr lang="es-MX" sz="2400" b="0" i="0" u="none" baseline="0" dirty="0" err="1"/>
              <a:t>HR</a:t>
            </a:r>
            <a:r>
              <a:rPr lang="es-MX" sz="2400" b="0" i="0" u="none" baseline="0" dirty="0"/>
              <a:t> </a:t>
            </a:r>
            <a:r>
              <a:rPr lang="x-es-XL" sz="2400" b="0" i="0" u="none" baseline="0" dirty="0"/>
              <a:t>(por motivos de </a:t>
            </a:r>
            <a:r>
              <a:rPr lang="es-MX" sz="2400" b="0" i="0" u="none" baseline="0" dirty="0"/>
              <a:t>desempeño</a:t>
            </a:r>
            <a:r>
              <a:rPr lang="x-es-XL" sz="2400" b="0" i="0" u="none" baseline="0" dirty="0"/>
              <a:t>)?</a:t>
            </a:r>
          </a:p>
        </p:txBody>
      </p:sp>
      <p:pic>
        <p:nvPicPr>
          <p:cNvPr id="4" name="Picture Placeholder 7" descr="Icono de marca de verificación azul">
            <a:extLst>
              <a:ext uri="{FF2B5EF4-FFF2-40B4-BE49-F238E27FC236}">
                <a16:creationId xmlns:a16="http://schemas.microsoft.com/office/drawing/2014/main" id="{08778BEC-3FB0-877D-468D-6F41EF382671}"/>
              </a:ext>
              <a:ext uri="{C183D7F6-B498-43B3-948B-1728B52AA6E4}">
                <adec:decorative xmlns:adec="http://schemas.microsoft.com/office/drawing/2017/decorative" val="0"/>
              </a:ext>
            </a:extLst>
          </p:cNvPr>
          <p:cNvPicPr>
            <a:picLocks noChangeAspect="1"/>
          </p:cNvPicPr>
          <p:nvPr/>
        </p:nvPicPr>
        <p:blipFill>
          <a:blip r:embed="rId3"/>
          <a:srcRect t="5443" b="5443"/>
          <a:stretch>
            <a:fillRect/>
          </a:stretch>
        </p:blipFill>
        <p:spPr>
          <a:xfrm>
            <a:off x="8001546" y="1766674"/>
            <a:ext cx="1391791" cy="1240283"/>
          </a:xfrm>
          <a:prstGeom prst="rect">
            <a:avLst/>
          </a:prstGeom>
        </p:spPr>
      </p:pic>
      <p:sp>
        <p:nvSpPr>
          <p:cNvPr id="2" name="Content Placeholder 1">
            <a:extLst>
              <a:ext uri="{FF2B5EF4-FFF2-40B4-BE49-F238E27FC236}">
                <a16:creationId xmlns:a16="http://schemas.microsoft.com/office/drawing/2014/main" id="{7F9B9011-20E9-C596-CCD6-BCC93A990844}"/>
              </a:ext>
            </a:extLst>
          </p:cNvPr>
          <p:cNvSpPr>
            <a:spLocks noGrp="1"/>
          </p:cNvSpPr>
          <p:nvPr>
            <p:ph sz="half" idx="2"/>
          </p:nvPr>
        </p:nvSpPr>
        <p:spPr>
          <a:xfrm>
            <a:off x="6172200" y="3186344"/>
            <a:ext cx="5181600" cy="3070788"/>
          </a:xfrm>
        </p:spPr>
        <p:txBody>
          <a:bodyPr>
            <a:noAutofit/>
          </a:bodyPr>
          <a:lstStyle/>
          <a:p>
            <a:pPr marL="457200" indent="-457200" algn="l" rtl="0">
              <a:lnSpc>
                <a:spcPct val="100000"/>
              </a:lnSpc>
              <a:buNone/>
            </a:pPr>
            <a:r>
              <a:rPr lang="x-es-XL" sz="2000" b="0" i="0" u="none" baseline="0" dirty="0"/>
              <a:t>R:	</a:t>
            </a:r>
            <a:r>
              <a:rPr lang="es-MX" sz="2000" b="0" i="0" u="none" baseline="0" dirty="0"/>
              <a:t>S</a:t>
            </a:r>
            <a:r>
              <a:rPr lang="x-es-XL" sz="2000" b="0" i="0" u="none" baseline="0" dirty="0"/>
              <a:t>u </a:t>
            </a:r>
            <a:r>
              <a:rPr lang="es-MX" sz="2000" dirty="0"/>
              <a:t>desempeño </a:t>
            </a:r>
            <a:r>
              <a:rPr lang="x-es-XL" sz="2000" b="0" i="0" u="none" baseline="0" dirty="0"/>
              <a:t>se evalúa cada trimestre. Si el GOTR considera que se han resuelto los problemas que dieron lugar a la(s) </a:t>
            </a:r>
            <a:r>
              <a:rPr lang="es-MX" sz="2000" b="0" i="0" u="none" baseline="0" dirty="0" err="1"/>
              <a:t>condici</a:t>
            </a:r>
            <a:r>
              <a:rPr lang="x-es-XL" sz="2000" b="0" i="0" u="none" baseline="0" dirty="0"/>
              <a:t>ón(es), solicitará la aprobación, a través de su RAVET y del director de Subvenciones y </a:t>
            </a:r>
            <a:r>
              <a:rPr lang="es-MX" sz="2000" b="0" i="0" u="none" baseline="0" dirty="0"/>
              <a:t>Capacitación </a:t>
            </a:r>
            <a:r>
              <a:rPr lang="x-es-XL" sz="2000" b="0" i="0" u="none" baseline="0" dirty="0"/>
              <a:t>de la ONP, para </a:t>
            </a:r>
            <a:r>
              <a:rPr lang="es-MX" sz="2000" b="0" i="0" u="none" baseline="0" dirty="0"/>
              <a:t>que el </a:t>
            </a:r>
            <a:r>
              <a:rPr lang="x-es-XL" sz="2000" b="0" i="0" u="none" baseline="0" dirty="0"/>
              <a:t>responsable de </a:t>
            </a:r>
            <a:r>
              <a:rPr lang="es-MX" sz="2000" b="0" i="0" u="none" baseline="0" dirty="0"/>
              <a:t>las </a:t>
            </a:r>
            <a:r>
              <a:rPr lang="x-es-XL" sz="2000" b="0" i="0" u="none" baseline="0" dirty="0"/>
              <a:t>subvenciones</a:t>
            </a:r>
            <a:r>
              <a:rPr lang="es-MX" sz="2000" b="0" i="0" u="none" baseline="0" dirty="0"/>
              <a:t> retire la designación</a:t>
            </a:r>
            <a:r>
              <a:rPr lang="x-es-XL" sz="2000" b="0" i="0" u="none" baseline="0" dirty="0"/>
              <a:t>. </a:t>
            </a:r>
          </a:p>
        </p:txBody>
      </p:sp>
      <p:sp>
        <p:nvSpPr>
          <p:cNvPr id="7" name="Footer Placeholder 6">
            <a:extLst>
              <a:ext uri="{FF2B5EF4-FFF2-40B4-BE49-F238E27FC236}">
                <a16:creationId xmlns:a16="http://schemas.microsoft.com/office/drawing/2014/main" id="{3C13A5A2-AC70-5FB8-AFDC-FD48E699046C}"/>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8C4735E7-8199-8CA0-2266-821347877868}"/>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t>34</a:t>
            </a:fld>
            <a:endParaRPr lang="x-es-XL"/>
          </a:p>
        </p:txBody>
      </p:sp>
    </p:spTree>
    <p:extLst>
      <p:ext uri="{BB962C8B-B14F-4D97-AF65-F5344CB8AC3E}">
        <p14:creationId xmlns:p14="http://schemas.microsoft.com/office/powerpoint/2010/main" val="22533202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lstStyle/>
          <a:p>
            <a:pPr algn="l" rtl="0"/>
            <a:r>
              <a:rPr lang="x-es-XL" b="0" i="0" u="none" baseline="0" dirty="0"/>
              <a:t>Supervisión y seguimiento de </a:t>
            </a:r>
            <a:r>
              <a:rPr lang="es-MX" b="0" i="0" u="none" baseline="0" dirty="0"/>
              <a:t>s</a:t>
            </a:r>
            <a:r>
              <a:rPr lang="x-es-XL" b="0" i="0" u="none" baseline="0" dirty="0"/>
              <a:t>u propio HVRP</a:t>
            </a:r>
          </a:p>
        </p:txBody>
      </p:sp>
    </p:spTree>
    <p:extLst>
      <p:ext uri="{BB962C8B-B14F-4D97-AF65-F5344CB8AC3E}">
        <p14:creationId xmlns:p14="http://schemas.microsoft.com/office/powerpoint/2010/main" val="23768321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88BA2-86BA-8641-F0C4-B20302D6A44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42DE6D3B-8284-D435-A852-2AC3E2C399FB}"/>
              </a:ext>
            </a:extLst>
          </p:cNvPr>
          <p:cNvSpPr>
            <a:spLocks noGrp="1"/>
          </p:cNvSpPr>
          <p:nvPr>
            <p:ph type="title"/>
          </p:nvPr>
        </p:nvSpPr>
        <p:spPr>
          <a:xfrm>
            <a:off x="838200" y="365125"/>
            <a:ext cx="9684318" cy="1325563"/>
          </a:xfrm>
        </p:spPr>
        <p:txBody>
          <a:bodyPr>
            <a:noAutofit/>
          </a:bodyPr>
          <a:lstStyle/>
          <a:p>
            <a:pPr algn="l" rtl="0"/>
            <a:r>
              <a:rPr lang="x-es-XL" sz="3600" b="0" i="0" u="none" baseline="0" dirty="0"/>
              <a:t>Herramientas de seguimiento de</a:t>
            </a:r>
            <a:r>
              <a:rPr lang="es-MX" sz="3600" b="0" i="0" u="none" baseline="0" dirty="0"/>
              <a:t>l</a:t>
            </a:r>
            <a:r>
              <a:rPr lang="x-es-XL" sz="3600" b="0" i="0" u="none" baseline="0" dirty="0"/>
              <a:t> beneficiario de la subvenci</a:t>
            </a:r>
            <a:r>
              <a:rPr lang="es-MX" sz="3600" b="0" i="0" u="none" baseline="0" dirty="0" err="1"/>
              <a:t>ón</a:t>
            </a:r>
            <a:r>
              <a:rPr lang="x-es-XL" sz="3600" b="0" i="0" u="none" baseline="0" dirty="0"/>
              <a:t> del HVRP</a:t>
            </a:r>
          </a:p>
        </p:txBody>
      </p:sp>
      <p:pic>
        <p:nvPicPr>
          <p:cNvPr id="18" name="Picture Placeholder 6" descr="Lista de comprobación para dibujos animados y lápiz">
            <a:extLst>
              <a:ext uri="{FF2B5EF4-FFF2-40B4-BE49-F238E27FC236}">
                <a16:creationId xmlns:a16="http://schemas.microsoft.com/office/drawing/2014/main" id="{922D5284-8FA0-58D0-A21F-B937292AB883}"/>
              </a:ext>
              <a:ext uri="{C183D7F6-B498-43B3-948B-1728B52AA6E4}">
                <adec:decorative xmlns:adec="http://schemas.microsoft.com/office/drawing/2017/decorative" val="0"/>
              </a:ext>
            </a:extLst>
          </p:cNvPr>
          <p:cNvPicPr>
            <a:picLocks noChangeAspect="1"/>
          </p:cNvPicPr>
          <p:nvPr/>
        </p:nvPicPr>
        <p:blipFill>
          <a:blip r:embed="rId2"/>
          <a:srcRect l="6381" r="3025"/>
          <a:stretch>
            <a:fillRect/>
          </a:stretch>
        </p:blipFill>
        <p:spPr>
          <a:xfrm>
            <a:off x="2231235" y="1750147"/>
            <a:ext cx="1601196" cy="1325562"/>
          </a:xfrm>
          <a:prstGeom prst="rect">
            <a:avLst/>
          </a:prstGeom>
          <a:ln w="3175">
            <a:solidFill>
              <a:schemeClr val="tx1"/>
            </a:solidFill>
          </a:ln>
        </p:spPr>
      </p:pic>
      <p:sp>
        <p:nvSpPr>
          <p:cNvPr id="15" name="Content Placeholder 14">
            <a:extLst>
              <a:ext uri="{FF2B5EF4-FFF2-40B4-BE49-F238E27FC236}">
                <a16:creationId xmlns:a16="http://schemas.microsoft.com/office/drawing/2014/main" id="{AC6AE4D8-A6EC-A839-48DF-CAAE04C49520}"/>
              </a:ext>
            </a:extLst>
          </p:cNvPr>
          <p:cNvSpPr>
            <a:spLocks noGrp="1"/>
          </p:cNvSpPr>
          <p:nvPr>
            <p:ph sz="half" idx="1"/>
          </p:nvPr>
        </p:nvSpPr>
        <p:spPr>
          <a:xfrm>
            <a:off x="838200" y="3070429"/>
            <a:ext cx="5257800" cy="2921867"/>
          </a:xfrm>
        </p:spPr>
        <p:txBody>
          <a:bodyPr>
            <a:noAutofit/>
          </a:bodyPr>
          <a:lstStyle/>
          <a:p>
            <a:pPr marL="0" indent="0" algn="l" rtl="0">
              <a:lnSpc>
                <a:spcPct val="100000"/>
              </a:lnSpc>
              <a:spcBef>
                <a:spcPts val="600"/>
              </a:spcBef>
              <a:buNone/>
            </a:pPr>
            <a:r>
              <a:rPr lang="x-es-XL" sz="1800" i="0" u="none" baseline="0" dirty="0"/>
              <a:t>Plantilla de la herramienta de evaluación de la inspección in situ del HVRP</a:t>
            </a:r>
          </a:p>
          <a:p>
            <a:pPr marL="457200" algn="l" rtl="0">
              <a:lnSpc>
                <a:spcPct val="100000"/>
              </a:lnSpc>
              <a:spcBef>
                <a:spcPts val="600"/>
              </a:spcBef>
            </a:pPr>
            <a:r>
              <a:rPr lang="x-es-XL" sz="1800" i="0" u="none" baseline="0" dirty="0"/>
              <a:t>Formulario similar al que utilizan los GOTR para llevar a cabo las OSR a partir del ejercicio 2025</a:t>
            </a:r>
          </a:p>
          <a:p>
            <a:pPr marL="457200" algn="l" rtl="0">
              <a:lnSpc>
                <a:spcPct val="100000"/>
              </a:lnSpc>
              <a:spcBef>
                <a:spcPts val="600"/>
              </a:spcBef>
            </a:pPr>
            <a:r>
              <a:rPr lang="x-es-XL" sz="1800" i="0" u="none" baseline="0" dirty="0"/>
              <a:t>Evalúa el cumplimiento y la calidad </a:t>
            </a:r>
          </a:p>
          <a:p>
            <a:pPr marL="457200" algn="l" rtl="0">
              <a:lnSpc>
                <a:spcPct val="100000"/>
              </a:lnSpc>
              <a:spcBef>
                <a:spcPts val="600"/>
              </a:spcBef>
            </a:pPr>
            <a:r>
              <a:rPr lang="x-es-XL" sz="1800" i="0" u="none" baseline="0" dirty="0"/>
              <a:t>El beneficiario de la subvención podrá utilizarlo para la evaluación interna y la puesta en marcha del HVRP.</a:t>
            </a:r>
          </a:p>
        </p:txBody>
      </p:sp>
      <p:pic>
        <p:nvPicPr>
          <p:cNvPr id="20" name="Picture Placeholder 7" descr="Primer plano de una carta de colores">
            <a:extLst>
              <a:ext uri="{FF2B5EF4-FFF2-40B4-BE49-F238E27FC236}">
                <a16:creationId xmlns:a16="http://schemas.microsoft.com/office/drawing/2014/main" id="{812E187C-AAB6-C4AF-A864-09A5161407AE}"/>
              </a:ext>
              <a:ext uri="{C183D7F6-B498-43B3-948B-1728B52AA6E4}">
                <adec:decorative xmlns:adec="http://schemas.microsoft.com/office/drawing/2017/decorative" val="0"/>
              </a:ext>
            </a:extLst>
          </p:cNvPr>
          <p:cNvPicPr>
            <a:picLocks noChangeAspect="1"/>
          </p:cNvPicPr>
          <p:nvPr/>
        </p:nvPicPr>
        <p:blipFill>
          <a:blip r:embed="rId3"/>
          <a:srcRect l="12595" r="12595"/>
          <a:stretch/>
        </p:blipFill>
        <p:spPr>
          <a:xfrm>
            <a:off x="8019256" y="1750147"/>
            <a:ext cx="1487487" cy="1325562"/>
          </a:xfrm>
          <a:prstGeom prst="rect">
            <a:avLst/>
          </a:prstGeom>
          <a:ln w="3175">
            <a:solidFill>
              <a:schemeClr val="tx1"/>
            </a:solidFill>
          </a:ln>
        </p:spPr>
      </p:pic>
      <p:sp>
        <p:nvSpPr>
          <p:cNvPr id="16" name="Content Placeholder 15">
            <a:extLst>
              <a:ext uri="{FF2B5EF4-FFF2-40B4-BE49-F238E27FC236}">
                <a16:creationId xmlns:a16="http://schemas.microsoft.com/office/drawing/2014/main" id="{C57654B7-1E90-F63F-F0DD-48A51B3FAD3C}"/>
              </a:ext>
            </a:extLst>
          </p:cNvPr>
          <p:cNvSpPr>
            <a:spLocks noGrp="1"/>
          </p:cNvSpPr>
          <p:nvPr>
            <p:ph sz="half" idx="2"/>
          </p:nvPr>
        </p:nvSpPr>
        <p:spPr>
          <a:xfrm>
            <a:off x="6331526" y="3255095"/>
            <a:ext cx="5022273" cy="2921868"/>
          </a:xfrm>
        </p:spPr>
        <p:txBody>
          <a:bodyPr>
            <a:normAutofit fontScale="55000" lnSpcReduction="20000"/>
          </a:bodyPr>
          <a:lstStyle/>
          <a:p>
            <a:pPr marL="0" indent="0" algn="l" rtl="0">
              <a:lnSpc>
                <a:spcPct val="100000"/>
              </a:lnSpc>
              <a:spcBef>
                <a:spcPts val="600"/>
              </a:spcBef>
              <a:buNone/>
            </a:pPr>
            <a:r>
              <a:rPr lang="x-es-XL" b="0" i="0" u="none" baseline="0" dirty="0"/>
              <a:t>Plantilla para la revisión de expedientes de participantes en el HVRP</a:t>
            </a:r>
          </a:p>
          <a:p>
            <a:pPr marL="457200" algn="l" rtl="0">
              <a:lnSpc>
                <a:spcPct val="100000"/>
              </a:lnSpc>
              <a:spcBef>
                <a:spcPts val="600"/>
              </a:spcBef>
            </a:pPr>
            <a:r>
              <a:rPr lang="x-es-XL" b="0" i="0" u="none" baseline="0" dirty="0"/>
              <a:t>Cuaderno de trabajo similar al que utilizan los GOTR para llevar a cabo las OSR a partir del año fiscal 2025</a:t>
            </a:r>
          </a:p>
          <a:p>
            <a:pPr marL="457200" algn="l" rtl="0">
              <a:lnSpc>
                <a:spcPct val="100000"/>
              </a:lnSpc>
              <a:spcBef>
                <a:spcPts val="600"/>
              </a:spcBef>
            </a:pPr>
            <a:r>
              <a:rPr lang="x-es-XL" b="0" i="0" u="none" baseline="0" dirty="0"/>
              <a:t>Lista de comprobación para evaluar el contenido de los expedientes de los participantes en relación con l</a:t>
            </a:r>
            <a:r>
              <a:rPr lang="es-MX" b="0" i="0" u="none" baseline="0" dirty="0"/>
              <a:t>os estándares </a:t>
            </a:r>
            <a:r>
              <a:rPr lang="x-es-XL" b="0" i="0" u="none" baseline="0" dirty="0"/>
              <a:t>de documentación, de conformidad con </a:t>
            </a:r>
            <a:r>
              <a:rPr lang="es-MX" b="0" i="0" u="none" baseline="0" dirty="0"/>
              <a:t>el</a:t>
            </a:r>
            <a:r>
              <a:rPr lang="x-es-XL" b="0" i="0" u="none" baseline="0" dirty="0"/>
              <a:t> VPL 02-26</a:t>
            </a:r>
          </a:p>
          <a:p>
            <a:pPr marL="457200" algn="l" rtl="0">
              <a:lnSpc>
                <a:spcPct val="100000"/>
              </a:lnSpc>
              <a:spcBef>
                <a:spcPts val="600"/>
              </a:spcBef>
            </a:pPr>
            <a:r>
              <a:rPr lang="x-es-XL" b="0" i="0" u="none" baseline="0" dirty="0"/>
              <a:t>Seguimiento de la validación de datos para VGRS: ¿Coinciden los datos de VGRS con el expediente del participante? </a:t>
            </a:r>
          </a:p>
        </p:txBody>
      </p:sp>
      <p:sp>
        <p:nvSpPr>
          <p:cNvPr id="22" name="TextBox 21">
            <a:extLst>
              <a:ext uri="{FF2B5EF4-FFF2-40B4-BE49-F238E27FC236}">
                <a16:creationId xmlns:a16="http://schemas.microsoft.com/office/drawing/2014/main" id="{C39DD2B3-5C0C-CA35-6415-98A1860472A9}"/>
              </a:ext>
            </a:extLst>
          </p:cNvPr>
          <p:cNvSpPr txBox="1"/>
          <p:nvPr/>
        </p:nvSpPr>
        <p:spPr>
          <a:xfrm>
            <a:off x="838200" y="5807630"/>
            <a:ext cx="8229801" cy="369332"/>
          </a:xfrm>
          <a:prstGeom prst="rect">
            <a:avLst/>
          </a:prstGeom>
          <a:noFill/>
        </p:spPr>
        <p:txBody>
          <a:bodyPr wrap="square" rtlCol="0">
            <a:spAutoFit/>
          </a:bodyPr>
          <a:lstStyle/>
          <a:p>
            <a:pPr algn="l" rtl="0"/>
            <a:r>
              <a:rPr lang="x-es-XL" b="0" i="0" u="none" baseline="0" dirty="0"/>
              <a:t>Página web del HVRP &gt; Información </a:t>
            </a:r>
            <a:r>
              <a:rPr lang="es-MX" b="0" i="0" u="none" baseline="0" dirty="0"/>
              <a:t>del </a:t>
            </a:r>
            <a:r>
              <a:rPr lang="x-es-XL" b="0" i="0" u="none" baseline="0" dirty="0"/>
              <a:t>beneficiario &gt; </a:t>
            </a:r>
            <a:r>
              <a:rPr lang="x-es-XL" b="0" i="0" u="none" baseline="0" dirty="0">
                <a:hlinkClick r:id="rId4"/>
              </a:rPr>
              <a:t>Documentos del programa</a:t>
            </a:r>
            <a:endParaRPr lang="x-es-XL" dirty="0"/>
          </a:p>
        </p:txBody>
      </p:sp>
      <p:sp>
        <p:nvSpPr>
          <p:cNvPr id="7" name="Footer Placeholder 6">
            <a:extLst>
              <a:ext uri="{FF2B5EF4-FFF2-40B4-BE49-F238E27FC236}">
                <a16:creationId xmlns:a16="http://schemas.microsoft.com/office/drawing/2014/main" id="{D0F983A4-C8B7-A3D3-9279-A1FDA7F251A1}"/>
              </a:ext>
              <a:ext uri="{C183D7F6-B498-43B3-948B-1728B52AA6E4}">
                <adec:decorative xmlns:adec="http://schemas.microsoft.com/office/drawing/2017/decorative" val="1"/>
              </a:ext>
            </a:extLst>
          </p:cNvPr>
          <p:cNvSpPr>
            <a:spLocks noGrp="1"/>
          </p:cNvSpPr>
          <p:nvPr>
            <p:ph type="ftr" sz="quarter" idx="11"/>
          </p:nvPr>
        </p:nvSpPr>
        <p:spPr>
          <a:xfrm>
            <a:off x="838200" y="6356350"/>
            <a:ext cx="7315200" cy="365125"/>
          </a:xfrm>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8" name="Slide Number Placeholder 7">
            <a:extLst>
              <a:ext uri="{FF2B5EF4-FFF2-40B4-BE49-F238E27FC236}">
                <a16:creationId xmlns:a16="http://schemas.microsoft.com/office/drawing/2014/main" id="{AFA31B76-D2AC-1D7D-1AF8-AC5E96D4530D}"/>
              </a:ext>
              <a:ext uri="{C183D7F6-B498-43B3-948B-1728B52AA6E4}">
                <adec:decorative xmlns:adec="http://schemas.microsoft.com/office/drawing/2017/decorative" val="1"/>
              </a:ext>
            </a:extLst>
          </p:cNvPr>
          <p:cNvSpPr>
            <a:spLocks noGrp="1"/>
          </p:cNvSpPr>
          <p:nvPr>
            <p:ph type="sldNum" sz="quarter" idx="12"/>
          </p:nvPr>
        </p:nvSpPr>
        <p:spPr>
          <a:xfrm>
            <a:off x="10743282" y="6356350"/>
            <a:ext cx="610518" cy="365125"/>
          </a:xfrm>
        </p:spPr>
        <p:txBody>
          <a:bodyPr/>
          <a:lstStyle/>
          <a:p>
            <a:pPr algn="r" rtl="0"/>
            <a:fld id="{9F533A62-0560-4741-9272-0FF595F394C3}" type="slidenum">
              <a:rPr/>
              <a:pPr/>
              <a:t>36</a:t>
            </a:fld>
            <a:endParaRPr lang="x-es-XL"/>
          </a:p>
        </p:txBody>
      </p:sp>
    </p:spTree>
    <p:extLst>
      <p:ext uri="{BB962C8B-B14F-4D97-AF65-F5344CB8AC3E}">
        <p14:creationId xmlns:p14="http://schemas.microsoft.com/office/powerpoint/2010/main" val="19319818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BC1F-3B10-0F05-9B87-497BBC403424}"/>
              </a:ext>
            </a:extLst>
          </p:cNvPr>
          <p:cNvSpPr>
            <a:spLocks noGrp="1"/>
          </p:cNvSpPr>
          <p:nvPr>
            <p:ph type="title"/>
          </p:nvPr>
        </p:nvSpPr>
        <p:spPr/>
        <p:txBody>
          <a:bodyPr/>
          <a:lstStyle/>
          <a:p>
            <a:pPr algn="l" rtl="0"/>
            <a:r>
              <a:rPr lang="x-es-XL" b="0" i="0" u="none" baseline="0"/>
              <a:t>¿Alguna pregunta?</a:t>
            </a:r>
          </a:p>
        </p:txBody>
      </p:sp>
      <p:sp>
        <p:nvSpPr>
          <p:cNvPr id="3" name="Subtitle 2">
            <a:extLst>
              <a:ext uri="{FF2B5EF4-FFF2-40B4-BE49-F238E27FC236}">
                <a16:creationId xmlns:a16="http://schemas.microsoft.com/office/drawing/2014/main" id="{090CE8C6-8839-5F53-0F63-BAEA8E6715B0}"/>
              </a:ext>
            </a:extLst>
          </p:cNvPr>
          <p:cNvSpPr>
            <a:spLocks noGrp="1"/>
          </p:cNvSpPr>
          <p:nvPr>
            <p:ph type="subTitle" idx="1"/>
          </p:nvPr>
        </p:nvSpPr>
        <p:spPr>
          <a:xfrm>
            <a:off x="1766456" y="2055811"/>
            <a:ext cx="9425572" cy="3857105"/>
          </a:xfrm>
        </p:spPr>
        <p:txBody>
          <a:bodyPr>
            <a:normAutofit/>
          </a:bodyPr>
          <a:lstStyle/>
          <a:p>
            <a:r>
              <a:rPr lang="x-es-XL" dirty="0">
                <a:solidFill>
                  <a:schemeClr val="tx1"/>
                </a:solidFill>
              </a:rPr>
              <a:t>Si hoy no podemos responder a alguna de </a:t>
            </a:r>
            <a:r>
              <a:rPr lang="es-MX" dirty="0">
                <a:solidFill>
                  <a:schemeClr val="tx1"/>
                </a:solidFill>
              </a:rPr>
              <a:t>su</a:t>
            </a:r>
            <a:r>
              <a:rPr lang="x-es-XL" dirty="0">
                <a:solidFill>
                  <a:schemeClr val="tx1"/>
                </a:solidFill>
              </a:rPr>
              <a:t>s preguntas, por favor, </a:t>
            </a:r>
            <a:r>
              <a:rPr lang="es-MX" dirty="0">
                <a:solidFill>
                  <a:schemeClr val="tx1"/>
                </a:solidFill>
              </a:rPr>
              <a:t>envíe sus preguntas </a:t>
            </a:r>
            <a:r>
              <a:rPr lang="x-es-XL" dirty="0">
                <a:solidFill>
                  <a:schemeClr val="tx1"/>
                </a:solidFill>
              </a:rPr>
              <a:t>a través de </a:t>
            </a:r>
            <a:r>
              <a:rPr lang="es-MX" dirty="0">
                <a:solidFill>
                  <a:schemeClr val="tx1"/>
                </a:solidFill>
              </a:rPr>
              <a:t>su </a:t>
            </a:r>
            <a:r>
              <a:rPr lang="x-es-XL" dirty="0">
                <a:solidFill>
                  <a:schemeClr val="tx1"/>
                </a:solidFill>
              </a:rPr>
              <a:t>GOTR. </a:t>
            </a:r>
            <a:r>
              <a:rPr lang="es-MX" dirty="0">
                <a:solidFill>
                  <a:schemeClr val="tx1"/>
                </a:solidFill>
              </a:rPr>
              <a:t>S</a:t>
            </a:r>
            <a:r>
              <a:rPr lang="x-es-XL" dirty="0">
                <a:solidFill>
                  <a:schemeClr val="tx1"/>
                </a:solidFill>
              </a:rPr>
              <a:t>u GOTR responderá a </a:t>
            </a:r>
            <a:r>
              <a:rPr lang="es-MX" dirty="0">
                <a:solidFill>
                  <a:schemeClr val="tx1"/>
                </a:solidFill>
              </a:rPr>
              <a:t>s</a:t>
            </a:r>
            <a:r>
              <a:rPr lang="x-es-XL" dirty="0">
                <a:solidFill>
                  <a:schemeClr val="tx1"/>
                </a:solidFill>
              </a:rPr>
              <a:t>u pregunta, o bien </a:t>
            </a:r>
            <a:r>
              <a:rPr lang="es-MX" dirty="0">
                <a:solidFill>
                  <a:schemeClr val="tx1"/>
                </a:solidFill>
              </a:rPr>
              <a:t>s</a:t>
            </a:r>
            <a:r>
              <a:rPr lang="x-es-XL" dirty="0">
                <a:solidFill>
                  <a:schemeClr val="tx1"/>
                </a:solidFill>
              </a:rPr>
              <a:t>u consulta se remitirá a través de </a:t>
            </a:r>
            <a:r>
              <a:rPr lang="es-MX" dirty="0">
                <a:solidFill>
                  <a:schemeClr val="tx1"/>
                </a:solidFill>
              </a:rPr>
              <a:t>s</a:t>
            </a:r>
            <a:r>
              <a:rPr lang="x-es-XL" dirty="0">
                <a:solidFill>
                  <a:schemeClr val="tx1"/>
                </a:solidFill>
              </a:rPr>
              <a:t>u oficina regional para que sea atendida.</a:t>
            </a:r>
          </a:p>
          <a:p>
            <a:pPr algn="l" rtl="0"/>
            <a:endParaRPr lang="x-es-XL" b="0" i="0" u="none" baseline="0" dirty="0">
              <a:solidFill>
                <a:schemeClr val="tx1"/>
              </a:solidFill>
            </a:endParaRPr>
          </a:p>
        </p:txBody>
      </p:sp>
      <p:sp>
        <p:nvSpPr>
          <p:cNvPr id="4" name="Footer Placeholder 3">
            <a:extLst>
              <a:ext uri="{FF2B5EF4-FFF2-40B4-BE49-F238E27FC236}">
                <a16:creationId xmlns:a16="http://schemas.microsoft.com/office/drawing/2014/main" id="{68A2CB80-F771-1F0B-85C0-B905ACB6116B}"/>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a:t>
            </a:r>
            <a:r>
              <a:rPr lang="pt-BR" b="0" i="0" u="none" baseline="0" dirty="0" err="1"/>
              <a:t>Capacitación</a:t>
            </a:r>
            <a:r>
              <a:rPr lang="pt-BR" b="0" i="0" u="none" baseline="0" dirty="0"/>
              <a:t> para</a:t>
            </a:r>
            <a:r>
              <a:rPr lang="x-es-XL" b="0" i="0" u="none" baseline="0" dirty="0"/>
              <a:t> Veteranos</a:t>
            </a:r>
          </a:p>
        </p:txBody>
      </p:sp>
      <p:sp>
        <p:nvSpPr>
          <p:cNvPr id="5" name="Slide Number Placeholder 4">
            <a:extLst>
              <a:ext uri="{FF2B5EF4-FFF2-40B4-BE49-F238E27FC236}">
                <a16:creationId xmlns:a16="http://schemas.microsoft.com/office/drawing/2014/main" id="{3F8C7538-8664-34E8-4927-C8D2859BCFE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37</a:t>
            </a:fld>
            <a:endParaRPr lang="x-es-XL"/>
          </a:p>
        </p:txBody>
      </p:sp>
    </p:spTree>
    <p:extLst>
      <p:ext uri="{BB962C8B-B14F-4D97-AF65-F5344CB8AC3E}">
        <p14:creationId xmlns:p14="http://schemas.microsoft.com/office/powerpoint/2010/main" val="18186901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9FCB1-AEA6-E33A-0FC0-B27CB9E7F2F5}"/>
              </a:ext>
            </a:extLst>
          </p:cNvPr>
          <p:cNvSpPr>
            <a:spLocks noGrp="1"/>
          </p:cNvSpPr>
          <p:nvPr>
            <p:ph type="title"/>
          </p:nvPr>
        </p:nvSpPr>
        <p:spPr/>
        <p:txBody>
          <a:bodyPr/>
          <a:lstStyle/>
          <a:p>
            <a:pPr rtl="0"/>
            <a:r>
              <a:rPr lang="x-es-XL" b="0" i="0" u="none" baseline="0"/>
              <a:t>¡Gracias!</a:t>
            </a:r>
          </a:p>
        </p:txBody>
      </p:sp>
    </p:spTree>
    <p:extLst>
      <p:ext uri="{BB962C8B-B14F-4D97-AF65-F5344CB8AC3E}">
        <p14:creationId xmlns:p14="http://schemas.microsoft.com/office/powerpoint/2010/main" val="4175274260"/>
      </p:ext>
    </p:extLst>
  </p:cSld>
  <p:clrMapOvr>
    <a:masterClrMapping/>
  </p:clrMapOvr>
</p:sld>
</file>

<file path=ppt/theme/theme1.xml><?xml version="1.0" encoding="utf-8"?>
<a:theme xmlns:a="http://schemas.openxmlformats.org/drawingml/2006/main" name="Office Theme">
  <a:themeElements>
    <a:clrScheme name="VETS">
      <a:dk1>
        <a:sysClr val="windowText" lastClr="000000"/>
      </a:dk1>
      <a:lt1>
        <a:sysClr val="window" lastClr="FFFFFF"/>
      </a:lt1>
      <a:dk2>
        <a:srgbClr val="023160"/>
      </a:dk2>
      <a:lt2>
        <a:srgbClr val="7B7B7B"/>
      </a:lt2>
      <a:accent1>
        <a:srgbClr val="0054A6"/>
      </a:accent1>
      <a:accent2>
        <a:srgbClr val="ED1A23"/>
      </a:accent2>
      <a:accent3>
        <a:srgbClr val="716384"/>
      </a:accent3>
      <a:accent4>
        <a:srgbClr val="F15E2E"/>
      </a:accent4>
      <a:accent5>
        <a:srgbClr val="8EAADB"/>
      </a:accent5>
      <a:accent6>
        <a:srgbClr val="F69E81"/>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 VETS PowerPoint Blue.potx  -  version 1.0: 8/16/2021 5:20 PM  -  Read-Only" id="{38DD2586-39EA-470C-832D-0A3762C7E687}" vid="{F73E0E44-9601-4222-9149-0D21E000E3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df1fdb3-3814-4898-b68d-b9ae902564fe" xsi:nil="true"/>
    <lcf76f155ced4ddcb4097134ff3c332f xmlns="ee3eab8d-6fc0-47b2-b9a9-e7b6a861d967">
      <Terms xmlns="http://schemas.microsoft.com/office/infopath/2007/PartnerControls"/>
    </lcf76f155ced4ddcb4097134ff3c332f>
    <WordCount xmlns="ee3eab8d-6fc0-47b2-b9a9-e7b6a861d96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35EB6D1BC28BE4592B5D87EE1F2607A" ma:contentTypeVersion="18" ma:contentTypeDescription="Create a new document." ma:contentTypeScope="" ma:versionID="83bc00b5ff412b75df572ebfc362fffa">
  <xsd:schema xmlns:xsd="http://www.w3.org/2001/XMLSchema" xmlns:xs="http://www.w3.org/2001/XMLSchema" xmlns:p="http://schemas.microsoft.com/office/2006/metadata/properties" xmlns:ns2="ee3eab8d-6fc0-47b2-b9a9-e7b6a861d967" xmlns:ns3="1df1fdb3-3814-4898-b68d-b9ae902564fe" targetNamespace="http://schemas.microsoft.com/office/2006/metadata/properties" ma:root="true" ma:fieldsID="909be7d6e9244a4128c53923d2536e82" ns2:_="" ns3:_="">
    <xsd:import namespace="ee3eab8d-6fc0-47b2-b9a9-e7b6a861d967"/>
    <xsd:import namespace="1df1fdb3-3814-4898-b68d-b9ae902564f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Word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3eab8d-6fc0-47b2-b9a9-e7b6a861d9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da4b74c-56fc-49ef-b41b-324fb29e501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element name="WordCount" ma:index="24" nillable="true" ma:displayName="Word Count" ma:format="Dropdown" ma:internalName="WordCount"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1df1fdb3-3814-4898-b68d-b9ae902564f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b6ca404-55d3-46aa-8308-935580b80a9e}" ma:internalName="TaxCatchAll" ma:showField="CatchAllData" ma:web="1df1fdb3-3814-4898-b68d-b9ae902564f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4A9E53-ADEC-4477-B011-E6C134239591}">
  <ds:schemaRefs>
    <ds:schemaRef ds:uri="http://schemas.microsoft.com/sharepoint/v3/contenttype/forms"/>
  </ds:schemaRefs>
</ds:datastoreItem>
</file>

<file path=customXml/itemProps2.xml><?xml version="1.0" encoding="utf-8"?>
<ds:datastoreItem xmlns:ds="http://schemas.openxmlformats.org/officeDocument/2006/customXml" ds:itemID="{DB62BCA1-FEE8-44D8-81BB-9A592FC5C787}">
  <ds:schemaRefs>
    <ds:schemaRef ds:uri="ee3eab8d-6fc0-47b2-b9a9-e7b6a861d967"/>
    <ds:schemaRef ds:uri="http://www.w3.org/XML/1998/namespace"/>
    <ds:schemaRef ds:uri="http://schemas.microsoft.com/office/2006/documentManagement/types"/>
    <ds:schemaRef ds:uri="http://purl.org/dc/elements/1.1/"/>
    <ds:schemaRef ds:uri="http://purl.org/dc/terms/"/>
    <ds:schemaRef ds:uri="http://purl.org/dc/dcmitype/"/>
    <ds:schemaRef ds:uri="1df1fdb3-3814-4898-b68d-b9ae902564f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C8B7B816-F0F9-41F3-8406-5D964A9491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3eab8d-6fc0-47b2-b9a9-e7b6a861d967"/>
    <ds:schemaRef ds:uri="1df1fdb3-3814-4898-b68d-b9ae902564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TEMPLATE - VETS PowerPoint Blue</Template>
  <TotalTime>540</TotalTime>
  <Words>3855</Words>
  <Application>Microsoft Office PowerPoint</Application>
  <PresentationFormat>Widescreen</PresentationFormat>
  <Paragraphs>466</Paragraphs>
  <Slides>38</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38</vt:i4>
      </vt:variant>
    </vt:vector>
  </HeadingPairs>
  <TitlesOfParts>
    <vt:vector size="48" baseType="lpstr">
      <vt:lpstr>Arial</vt:lpstr>
      <vt:lpstr>Calibri</vt:lpstr>
      <vt:lpstr>Franklin Gothic Book</vt:lpstr>
      <vt:lpstr>Franklin Gothic Medium</vt:lpstr>
      <vt:lpstr>Segoe UI</vt:lpstr>
      <vt:lpstr>Times New Roman</vt:lpstr>
      <vt:lpstr>Webdings</vt:lpstr>
      <vt:lpstr>Wingdings</vt:lpstr>
      <vt:lpstr>Wingdings 3</vt:lpstr>
      <vt:lpstr>Office Theme</vt:lpstr>
      <vt:lpstr>Reunión posterior a la adjudicación (PAC) del Programa de Reinserción de Veteranos sin Hogar (HVRP): Funciones y responsabilidades de los gestores de programas</vt:lpstr>
      <vt:lpstr>El ponente de hoy</vt:lpstr>
      <vt:lpstr>Sesión de hoy</vt:lpstr>
      <vt:lpstr>Recordatorios sobre el HVRP –  Descripción general del programa</vt:lpstr>
      <vt:lpstr>Descripción general del programa</vt:lpstr>
      <vt:lpstr>Descripción general – Servicios principales</vt:lpstr>
      <vt:lpstr>Descripción general: Periodo de desempeño (PoP) </vt:lpstr>
      <vt:lpstr>Descripción general: Periodo de desempeño, cont. </vt:lpstr>
      <vt:lpstr>Funciones y responsabilidades habituales de los gestores de programas</vt:lpstr>
      <vt:lpstr>Funciones y responsabilidades comunes de los gestores del programa    </vt:lpstr>
      <vt:lpstr>Requisitos federales de informes de rendimiento y finanzas</vt:lpstr>
      <vt:lpstr>Requisitos de información financiera y de desempeño: informes de desempeño</vt:lpstr>
      <vt:lpstr>Requisitos de información financiera y de resultados – Informes financieros</vt:lpstr>
      <vt:lpstr>Implementación de la narrativa del proyecto y del presupuesto</vt:lpstr>
      <vt:lpstr>Narrativa del proyecto </vt:lpstr>
      <vt:lpstr>Narrativa presupuestaria</vt:lpstr>
      <vt:lpstr>Políticas y procedimientos operativos estándar</vt:lpstr>
      <vt:lpstr>Políticas y SOP</vt:lpstr>
      <vt:lpstr>La relación con su asesor del GOTR y del NVTAC</vt:lpstr>
      <vt:lpstr>La relación con su GOTR</vt:lpstr>
      <vt:lpstr>La relación con su GOTR, cont.</vt:lpstr>
      <vt:lpstr>La relación con su asesor del NVTAC</vt:lpstr>
      <vt:lpstr>Cómo entender los planes de acción correctiva (CAP) y las designaciones de alto riesgo (HR) del programa HVRP de VETS </vt:lpstr>
      <vt:lpstr>¿Dónde puedo encontrar información sobre los CAP?</vt:lpstr>
      <vt:lpstr>Anexo 1: Guía de asistencia técnica del CAP del HVRP</vt:lpstr>
      <vt:lpstr>Anexo 1: Guía de asistencia técnica para el Plan de acciones correctivas del HVRP, Pregunta frecuente n.º 1</vt:lpstr>
      <vt:lpstr>Anexo 1: Guía de asistencia técnica para el Plan de acciones correctivas del HVRP, Pregunta frecuente n.º 2</vt:lpstr>
      <vt:lpstr>Anexo 1: Aclaración sobre los indicadores de desempeño</vt:lpstr>
      <vt:lpstr>Anexo 2: Guía de asistencia técnica para la designación de alto riesgo del HVRP (1)</vt:lpstr>
      <vt:lpstr>Anexo 2: Guía de asistencia técnica sobre la designación de alto riesgo de HVRP, Pregunta frecuente n.º 1</vt:lpstr>
      <vt:lpstr>Anexo 2: Guía de asistencia técnica para la designación de alto riesgo de HVRP (2)</vt:lpstr>
      <vt:lpstr>Anexo 2: Guía de asistencia técnica sobre la designación de alto riesgo de HVRP, Pregunta frecuente n.º 2</vt:lpstr>
      <vt:lpstr>Anexo 2: Guía de asistencia técnica sobre la designación de alto riesgo de HVRP, Pregunta frecuente n.º 3.</vt:lpstr>
      <vt:lpstr>Anexo 2: Guía de asistencia técnica sobre la designación de alto riesgo del HVRP, Pregunta frecuente n.º 4</vt:lpstr>
      <vt:lpstr>Supervisión y seguimiento de su propio HVRP</vt:lpstr>
      <vt:lpstr>Herramientas de seguimiento del beneficiario de la subvención del HVRP</vt:lpstr>
      <vt:lpstr>¿Alguna pregunta?</vt:lpstr>
      <vt:lpstr>¡Gracias!</vt:lpstr>
    </vt:vector>
  </TitlesOfParts>
  <Company>U.S. Department of Labor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National PAC: Roles and Responsibilities for Program Managers</dc:title>
  <dc:subject>HVRP Roles and Responsibilities for Program Managers</dc:subject>
  <dc:creator>U.S. Department of Labor</dc:creator>
  <cp:keywords>USDOL, DOL, VETS, HVRP, PAC</cp:keywords>
  <cp:lastModifiedBy>Colleen Beck</cp:lastModifiedBy>
  <cp:revision>118</cp:revision>
  <dcterms:created xsi:type="dcterms:W3CDTF">2026-05-14T15:55:24Z</dcterms:created>
  <dcterms:modified xsi:type="dcterms:W3CDTF">2026-09-18T17:00:25Z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0x010100735EB6D1BC28BE4592B5D87EE1F2607A</vt:lpwstr>
  </property>
  <property fmtid="{D5CDD505-2E9C-101B-9397-08002B2CF9AE}" pid="3" name="TaxKeyword">
    <vt:lpwstr/>
  </property>
  <property fmtid="{D5CDD505-2E9C-101B-9397-08002B2CF9AE}" pid="4" name="MediaServiceImageTags">
    <vt:lpwstr/>
  </property>
</Properties>
</file>