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257" r:id="rId6"/>
    <p:sldId id="258" r:id="rId7"/>
    <p:sldId id="25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260" r:id="rId35"/>
    <p:sldId id="305" r:id="rId36"/>
    <p:sldId id="306" r:id="rId37"/>
    <p:sldId id="307" r:id="rId38"/>
    <p:sldId id="308" r:id="rId39"/>
    <p:sldId id="277" r:id="rId40"/>
    <p:sldId id="27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64" autoAdjust="0"/>
    <p:restoredTop sz="96247" autoAdjust="0"/>
  </p:normalViewPr>
  <p:slideViewPr>
    <p:cSldViewPr snapToGrid="0">
      <p:cViewPr varScale="1">
        <p:scale>
          <a:sx n="102" d="100"/>
          <a:sy n="102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defRPr/>
            </a:pPr>
            <a:endParaRPr lang="x-es-XL" dirty="0"/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511827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defRPr/>
            </a:pPr>
            <a:endParaRPr lang="x-es-XL" dirty="0"/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51473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206221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pPr marL="0" indent="0" algn="l" rtl="0">
              <a:buFont typeface="Wingdings,Sans-Serif"/>
              <a:buNone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31802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23648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68686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pPr marL="0" indent="0" algn="l" rtl="0">
              <a:buFont typeface="Wingdings,Sans-Serif"/>
              <a:buNone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51261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es-XL" b="0" i="0" u="none" baseline="0"/>
              <a:t> </a:t>
            </a: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27473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488086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Font typeface="Wingdings,Sans-Serif"/>
            </a:pPr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973340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72700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134080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908927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81266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02207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782147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94806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948708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19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79456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27514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550475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983438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80228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370714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361857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36589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924646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345586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29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493965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/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922298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r>
              <a:rPr lang="x-es-XL" b="0" i="0" u="none" baseline="0"/>
              <a:t> </a:t>
            </a:r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139246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7138143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/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3167234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endParaRPr lang="x-es-XL" dirty="0"/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87330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,Sans-Serif"/>
              <a:buNone/>
              <a:tabLst/>
              <a:defRPr/>
            </a:pPr>
            <a:r>
              <a:rPr lang="x-es-XL" b="0" i="0" u="none" baseline="0"/>
              <a:t> </a:t>
            </a:r>
          </a:p>
          <a:p>
            <a:pPr algn="l" rtl="0">
              <a:buFont typeface="Wingdings,Sans-Serif"/>
            </a:pPr>
            <a:endParaRPr lang="x-es-XL" dirty="0">
              <a:cs typeface="Calibri" panose="020F0502020204030204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737598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x-es-XL" dirty="0"/>
          </a:p>
          <a:p>
            <a:endParaRPr lang="x-es-XL" dirty="0"/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61633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x-es-XL" dirty="0">
              <a:cs typeface="Calibri"/>
            </a:endParaRPr>
          </a:p>
          <a:p>
            <a:endParaRPr lang="x-es-X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C90CCEA-B629-4CAC-BC31-F93141517463}" type="slidenum">
              <a:rPr/>
              <a:t>37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17387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 err="1">
                <a:solidFill>
                  <a:schemeClr val="bg1"/>
                </a:solidFill>
              </a:rPr>
              <a:t>Servicio</a:t>
            </a:r>
            <a:r>
              <a:rPr lang="pt-BR" sz="2400" dirty="0">
                <a:solidFill>
                  <a:schemeClr val="bg1"/>
                </a:solidFill>
              </a:rPr>
              <a:t> de </a:t>
            </a:r>
            <a:r>
              <a:rPr lang="pt-BR" sz="2400" dirty="0" err="1">
                <a:solidFill>
                  <a:schemeClr val="bg1"/>
                </a:solidFill>
              </a:rPr>
              <a:t>Empleo</a:t>
            </a:r>
            <a:r>
              <a:rPr lang="pt-BR" sz="2400" dirty="0">
                <a:solidFill>
                  <a:schemeClr val="bg1"/>
                </a:solidFill>
              </a:rPr>
              <a:t> y </a:t>
            </a:r>
            <a:r>
              <a:rPr lang="pt-BR" sz="2400" dirty="0" err="1">
                <a:solidFill>
                  <a:schemeClr val="bg1"/>
                </a:solidFill>
              </a:rPr>
              <a:t>Capacitación</a:t>
            </a:r>
            <a:r>
              <a:rPr lang="pt-BR" sz="2400" dirty="0">
                <a:solidFill>
                  <a:schemeClr val="bg1"/>
                </a:solidFill>
              </a:rPr>
              <a:t> para Veteranos (</a:t>
            </a:r>
            <a:r>
              <a:rPr lang="pt-BR" sz="2400" dirty="0" err="1">
                <a:solidFill>
                  <a:schemeClr val="bg1"/>
                </a:solidFill>
              </a:rPr>
              <a:t>VETS</a:t>
            </a:r>
            <a:r>
              <a:rPr lang="pt-BR" sz="2400" dirty="0">
                <a:solidFill>
                  <a:schemeClr val="bg1"/>
                </a:solidFill>
              </a:rPr>
              <a:t>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dp29DF2-S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agencies/vets/programs/hvrp/recipients/program-document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nvtac.org/wp-content/uploads/2025/04/Updated-Eligibility-Customizable-Form.pdf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sYHBPcwOFH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nvtac.org/grantees/hvrp-customizable-forms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jhoRkAN7NE&amp;list=PLY-LCLcsLXVEcC4gH-5zVtLKSSMOGnpLS&amp;index=2" TargetMode="External"/><Relationship Id="rId7" Type="http://schemas.openxmlformats.org/officeDocument/2006/relationships/hyperlink" Target="https://www.youtube.com/watch?v=wHeVD5sFS9s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imeo.com/997818875?share=copy" TargetMode="External"/><Relationship Id="rId5" Type="http://schemas.openxmlformats.org/officeDocument/2006/relationships/hyperlink" Target="https://www.youtube.com/watch?v=ug0JYAF3wuk&amp;list=PLY-LCLcsLXVEcC4gH-5zVtLKSSMOGnpLS&amp;index=26" TargetMode="External"/><Relationship Id="rId4" Type="http://schemas.openxmlformats.org/officeDocument/2006/relationships/hyperlink" Target="https://www.youtube.com/watch?v=-8fbxO3TgFk&amp;list=PLY-LCLcsLXVEcC4gH-5zVtLKSSMOGnpLS&amp;index=1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icihXBXQWU" TargetMode="External"/><Relationship Id="rId7" Type="http://schemas.openxmlformats.org/officeDocument/2006/relationships/hyperlink" Target="https://gcc02.safelinks.protection.outlook.com/?url=https%3A%2F%2Fyoutu.be%2FBLzTonI57fo&amp;data=05%7C02%7CSteigerwald.Jennifer.L%40dol.gov%7Ce2721cd713114f0d25a008dd70768a10%7C75a6305472044e0c9126adab971d4aca%7C0%7C0%7C638790376599492908%7CUnknown%7CTWFpbGZsb3d8eyJFbXB0eU1hcGkiOnRydWUsIlYiOiIwLjAuMDAwMCIsIlAiOiJXaW4zMiIsIkFOIjoiTWFpbCIsIldUIjoyfQ%3D%3D%7C0%7C%7C%7C&amp;sdata=eEI4xqzQTgzh7WXUQeNRRFzg68MXgr4qG0TTCa8FTFY%3D&amp;reserved=0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shpzmBZ7Uvo" TargetMode="External"/><Relationship Id="rId5" Type="http://schemas.openxmlformats.org/officeDocument/2006/relationships/hyperlink" Target="https://www.youtube.com/watch?v=sYHBPcwOFHM" TargetMode="External"/><Relationship Id="rId4" Type="http://schemas.openxmlformats.org/officeDocument/2006/relationships/hyperlink" Target="https://www.youtube.com/watch?v=jIo1QKv7egI&amp;feature=youtu.be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nvtac@dol.gov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www.nvta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6220" y="3175479"/>
            <a:ext cx="6504334" cy="1944479"/>
          </a:xfrm>
        </p:spPr>
        <p:txBody>
          <a:bodyPr>
            <a:noAutofit/>
          </a:bodyPr>
          <a:lstStyle/>
          <a:p>
            <a:r>
              <a:rPr lang="x-es-XL" sz="3600" dirty="0"/>
              <a:t>Reunión posterior a la adjudicación (PAC)</a:t>
            </a:r>
            <a:r>
              <a:rPr lang="es-MX" sz="3600" dirty="0"/>
              <a:t> del</a:t>
            </a:r>
            <a:r>
              <a:rPr lang="x-es-XL" sz="3600" dirty="0"/>
              <a:t> Programa de Reinserción de Veteranos sin Hogar (HVRP):</a:t>
            </a:r>
            <a:br>
              <a:rPr lang="x-es-XL" sz="3600" dirty="0"/>
            </a:br>
            <a:r>
              <a:rPr lang="x-es-XL" sz="3600" b="0" i="0" u="none" baseline="0" dirty="0"/>
              <a:t>Funciones y responsabilidades de los gestores de casos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6220" y="5266951"/>
            <a:ext cx="6043670" cy="7293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/>
              <a:t>20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Recordatorio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0EC5-1D55-3438-9DD8-96B1866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lnSpc>
                <a:spcPct val="100000"/>
              </a:lnSpc>
              <a:spcBef>
                <a:spcPts val="1200"/>
              </a:spcBef>
              <a:buNone/>
            </a:pPr>
            <a:r>
              <a:rPr lang="x-es-XL" b="0" i="0" u="none" baseline="0" dirty="0"/>
              <a:t>En esta sesión se compartirán las mejores prácticas del HVRP. El NVTAC anima a todos los beneficiarios de las subvenciones a que apliquen las mejores prácticas que puedan mejorar la prestación de sus servicios. Antes de poner en práctica cualquier medida </a:t>
            </a:r>
            <a:r>
              <a:rPr lang="es-MX" b="0" i="0" u="none" baseline="0" dirty="0"/>
              <a:t>analizada</a:t>
            </a:r>
            <a:r>
              <a:rPr lang="x-es-XL" b="0" i="0" u="none" baseline="0" dirty="0"/>
              <a:t> durante esta sesión, revis</a:t>
            </a:r>
            <a:r>
              <a:rPr lang="es-MX" b="0" i="0" u="none" baseline="0" dirty="0"/>
              <a:t>e</a:t>
            </a:r>
            <a:r>
              <a:rPr lang="x-es-XL" b="0" i="0" u="none" baseline="0" dirty="0"/>
              <a:t> el pliego de condiciones de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subvención y p</a:t>
            </a:r>
            <a:r>
              <a:rPr lang="pt-BR" b="0" i="0" u="none" baseline="0" dirty="0"/>
              <a:t>ó</a:t>
            </a:r>
            <a:r>
              <a:rPr lang="x-es-XL" b="0" i="0" u="none" baseline="0" dirty="0"/>
              <a:t>n</a:t>
            </a:r>
            <a:r>
              <a:rPr lang="es-MX" b="0" i="0" u="none" baseline="0" dirty="0" err="1"/>
              <a:t>gase</a:t>
            </a:r>
            <a:r>
              <a:rPr lang="es-MX" b="0" i="0" u="none" baseline="0" dirty="0"/>
              <a:t> </a:t>
            </a:r>
            <a:r>
              <a:rPr lang="x-es-XL" b="0" i="0" u="none" baseline="0" dirty="0"/>
              <a:t>en contacto con el representante técnico de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responsable de subvenciones (GOTR) para aclarar si se trata de un gasto o una actividad admisibles o si es necesario </a:t>
            </a:r>
            <a:r>
              <a:rPr lang="es-MX" b="0" i="0" u="none" baseline="0" dirty="0"/>
              <a:t>enmendar su </a:t>
            </a:r>
            <a:r>
              <a:rPr lang="x-es-XL" b="0" i="0" u="none" baseline="0" dirty="0"/>
              <a:t>plan aprobado.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10521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Resumen de las funciones y responsabilidades en la gestión de casos</a:t>
            </a:r>
          </a:p>
        </p:txBody>
      </p:sp>
    </p:spTree>
    <p:extLst>
      <p:ext uri="{BB962C8B-B14F-4D97-AF65-F5344CB8AC3E}">
        <p14:creationId xmlns:p14="http://schemas.microsoft.com/office/powerpoint/2010/main" val="229821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7886"/>
            <a:ext cx="10165774" cy="1325563"/>
          </a:xfrm>
        </p:spPr>
        <p:txBody>
          <a:bodyPr>
            <a:noAutofit/>
          </a:bodyPr>
          <a:lstStyle/>
          <a:p>
            <a:pPr algn="l" rtl="0"/>
            <a:r>
              <a:rPr lang="x-es-XL" sz="2800" b="0" i="0" u="none" spc="-30" baseline="0" dirty="0"/>
              <a:t>Resumen de funciones y responsabilidades: recordatorio de que las directrices de </a:t>
            </a:r>
            <a:r>
              <a:rPr lang="es-MX" sz="2800" b="0" i="0" u="none" spc="-30" baseline="0" dirty="0"/>
              <a:t>políticas de </a:t>
            </a:r>
            <a:r>
              <a:rPr lang="x-es-XL" sz="2800" b="0" i="0" u="none" spc="-30" baseline="0" dirty="0"/>
              <a:t>VETS exigen la gestión de casos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8386"/>
            <a:ext cx="10654145" cy="4351338"/>
          </a:xfrm>
        </p:spPr>
        <p:txBody>
          <a:bodyPr>
            <a:normAutofit/>
          </a:bodyPr>
          <a:lstStyle/>
          <a:p>
            <a:pPr algn="l" rtl="0">
              <a:spcBef>
                <a:spcPts val="2400"/>
              </a:spcBef>
            </a:pPr>
            <a:r>
              <a:rPr lang="x-es-XL" sz="2400" b="0" i="0" u="none" baseline="0" dirty="0"/>
              <a:t>La gestión de casos es un servicio que los beneficiarios de las subvenciones están obligados a prestar, de conformidad con las directrices más recientes de VETS al respecto.</a:t>
            </a:r>
            <a:br>
              <a:rPr lang="x-es-XL" sz="2400" dirty="0"/>
            </a:br>
            <a:r>
              <a:rPr lang="x-es-XL" sz="1600" b="0" i="0" u="none" baseline="0" dirty="0"/>
              <a:t> </a:t>
            </a:r>
            <a:br>
              <a:rPr lang="x-es-XL" sz="2400" dirty="0"/>
            </a:br>
            <a:r>
              <a:rPr lang="x-es-XL" sz="2400" b="0" i="0" u="none" baseline="0" dirty="0"/>
              <a:t>Tres componentes principales: </a:t>
            </a:r>
          </a:p>
          <a:p>
            <a:pPr lvl="1" algn="l" rtl="0"/>
            <a:r>
              <a:rPr lang="x-es-XL" sz="2000" b="0" i="0" u="none" baseline="0" dirty="0"/>
              <a:t>Evaluación de necesidades</a:t>
            </a:r>
          </a:p>
          <a:p>
            <a:pPr lvl="1" algn="l" rtl="0"/>
            <a:r>
              <a:rPr lang="x-es-XL" sz="2000" b="0" i="0" u="none" baseline="0" dirty="0"/>
              <a:t>Plan de Empleo Individual (IEP)</a:t>
            </a:r>
          </a:p>
          <a:p>
            <a:pPr lvl="1" algn="l" rtl="0"/>
            <a:r>
              <a:rPr lang="x-es-XL" sz="2000" b="0" i="0" u="none" baseline="0" dirty="0"/>
              <a:t>Servicios de empleo y de apoyo</a:t>
            </a:r>
          </a:p>
          <a:p>
            <a:pPr algn="l" rtl="0">
              <a:spcBef>
                <a:spcPts val="2400"/>
              </a:spcBef>
            </a:pPr>
            <a:r>
              <a:rPr lang="x-es-XL" sz="2400" b="0" i="0" u="none" baseline="0" dirty="0"/>
              <a:t>Con una gestión eficaz de los casos, hay más probabilidades de alcanzar los objetivos tanto del participante como del programa.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4000" b="0" i="0" u="none" baseline="0" dirty="0">
                <a:latin typeface="Franklin Gothic Medium"/>
                <a:ea typeface="Franklin Gothic Medium"/>
                <a:cs typeface="Franklin Gothic Medium"/>
              </a:rPr>
              <a:t>Resumen de funciones y responsabilidades</a:t>
            </a:r>
            <a:endParaRPr lang="x-es-XL" sz="4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515600" cy="4426941"/>
          </a:xfrm>
        </p:spPr>
        <p:txBody>
          <a:bodyPr>
            <a:noAutofit/>
          </a:bodyPr>
          <a:lstStyle/>
          <a:p>
            <a:pPr algn="l" rtl="0">
              <a:lnSpc>
                <a:spcPct val="95000"/>
              </a:lnSpc>
            </a:pPr>
            <a:r>
              <a:rPr lang="x-es-XL" sz="2000" b="0" i="0" u="none" baseline="0" dirty="0"/>
              <a:t>Los gestores de casos del HVRP son </a:t>
            </a:r>
            <a:r>
              <a:rPr lang="x-es-XL" sz="2000" b="1" i="1" u="none" baseline="0" dirty="0"/>
              <a:t>fundamentales</a:t>
            </a:r>
            <a:r>
              <a:rPr lang="x-es-XL" sz="2000" b="0" i="0" u="none" baseline="0" dirty="0"/>
              <a:t> para mantener a los participantes comprometidos y que avancen en el programa</a:t>
            </a:r>
            <a:r>
              <a:rPr lang="es-MX" sz="2000" b="0" i="0" u="none" baseline="0" dirty="0"/>
              <a:t>.</a:t>
            </a:r>
            <a:endParaRPr lang="x-es-XL" sz="2000" b="0" i="0" u="none" baseline="0" dirty="0"/>
          </a:p>
          <a:p>
            <a:pPr algn="l" rtl="0">
              <a:lnSpc>
                <a:spcPct val="95000"/>
              </a:lnSpc>
              <a:spcBef>
                <a:spcPts val="600"/>
              </a:spcBef>
            </a:pPr>
            <a:r>
              <a:rPr lang="x-es-XL" sz="2000" b="0" i="0" u="none" baseline="0" dirty="0"/>
              <a:t>Con el fin de ayudar a los participantes veteranos a alcanzar su máximo potencial laboral y a conseguir resultados profesionales de alta calidad, los gestores de casos del HVRP: </a:t>
            </a:r>
          </a:p>
          <a:p>
            <a:pPr lvl="1" algn="l" rtl="0">
              <a:lnSpc>
                <a:spcPct val="95000"/>
              </a:lnSpc>
            </a:pPr>
            <a:r>
              <a:rPr lang="x-es-XL" sz="2000" b="0" i="0" u="none" baseline="0" dirty="0"/>
              <a:t>Dirig</a:t>
            </a:r>
            <a:r>
              <a:rPr lang="es-MX" sz="2000" b="0" i="0" u="none" baseline="0" dirty="0"/>
              <a:t>en</a:t>
            </a:r>
            <a:r>
              <a:rPr lang="x-es-XL" sz="2000" b="0" i="0" u="none" baseline="0" dirty="0"/>
              <a:t> el proceso colaborativo de valoración, planificación, facilitación, coordinación de la atención, evaluación y defensa de opciones y servicios para satisfacer las necesidades de los participantes. </a:t>
            </a:r>
          </a:p>
          <a:p>
            <a:pPr lvl="1" algn="l" rtl="0">
              <a:lnSpc>
                <a:spcPct val="95000"/>
              </a:lnSpc>
            </a:pPr>
            <a:r>
              <a:rPr lang="x-es-XL" sz="2000" b="0" i="0" u="none" baseline="0" dirty="0"/>
              <a:t>Colabor</a:t>
            </a:r>
            <a:r>
              <a:rPr lang="es-MX" sz="2000" b="0" i="0" u="none" baseline="0" dirty="0" err="1"/>
              <a:t>an</a:t>
            </a:r>
            <a:r>
              <a:rPr lang="x-es-XL" sz="2000" b="0" i="0" u="none" baseline="0" dirty="0"/>
              <a:t> con diversos socios para garantizar que el participante disponga de servicios de apoyo que le permitan superar todas las barreras </a:t>
            </a:r>
            <a:r>
              <a:rPr lang="es-MX" sz="2000" b="0" i="0" u="none" baseline="0" dirty="0"/>
              <a:t>de</a:t>
            </a:r>
            <a:r>
              <a:rPr lang="x-es-XL" sz="2000" b="0" i="0" u="none" baseline="0" dirty="0"/>
              <a:t> empleo, con el objetivo de ofrecer una prestación coordinada de los servicios.</a:t>
            </a:r>
          </a:p>
          <a:p>
            <a:pPr lvl="1" algn="l" rtl="0">
              <a:lnSpc>
                <a:spcPct val="95000"/>
              </a:lnSpc>
            </a:pPr>
            <a:r>
              <a:rPr lang="x-es-XL" sz="2000" b="0" i="0" u="none" baseline="0" dirty="0"/>
              <a:t>Presta</a:t>
            </a:r>
            <a:r>
              <a:rPr lang="es-MX" sz="2000" b="0" i="0" u="none" baseline="0" dirty="0"/>
              <a:t>n</a:t>
            </a:r>
            <a:r>
              <a:rPr lang="x-es-XL" sz="2000" b="0" i="0" u="none" baseline="0" dirty="0"/>
              <a:t> servicios de seguimiento y apoyo a los participantes con el fin de favorecer la estabilidad a largo plazo y la permanencia en el empleo</a:t>
            </a:r>
            <a:r>
              <a:rPr lang="es-MX" sz="2000" b="0" i="0" u="none" baseline="0" dirty="0"/>
              <a:t>.</a:t>
            </a:r>
            <a:endParaRPr lang="x-es-XL" sz="2000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1447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Gestión previa al caso:  </a:t>
            </a:r>
            <a:br>
              <a:rPr lang="x-es-XL" dirty="0"/>
            </a:br>
            <a:r>
              <a:rPr lang="x-es-XL" b="0" i="0" u="none" baseline="0" dirty="0"/>
              <a:t>Admisión </a:t>
            </a:r>
            <a:r>
              <a:rPr lang="es-MX" b="0" i="0" u="none" baseline="0" dirty="0"/>
              <a:t>e inscripción</a:t>
            </a:r>
            <a:endParaRPr lang="x-es-XL" b="0" i="0" u="none" baseline="0" dirty="0"/>
          </a:p>
        </p:txBody>
      </p:sp>
    </p:spTree>
    <p:extLst>
      <p:ext uri="{BB962C8B-B14F-4D97-AF65-F5344CB8AC3E}">
        <p14:creationId xmlns:p14="http://schemas.microsoft.com/office/powerpoint/2010/main" val="243101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164"/>
            <a:ext cx="9677400" cy="1423699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>
                <a:latin typeface="Franklin Gothic Medium"/>
                <a:ea typeface="Franklin Gothic Medium"/>
                <a:cs typeface="Franklin Gothic Medium"/>
              </a:rPr>
              <a:t>Gestión previa al caso: Admisión y matriculación </a:t>
            </a:r>
            <a:endParaRPr lang="x-es-XL" sz="4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400" b="0" i="0" u="none" baseline="0" dirty="0"/>
              <a:t>Estos primeros pasos tras el contacto inicial sientan las bases para una gestión eficaz de los casos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/>
            <a:r>
              <a:rPr lang="x-es-XL" sz="2400" b="0" i="0" u="none" baseline="0" dirty="0"/>
              <a:t>Establecer una buena relación y generar confianza con el veterano comienza desde el primer contacto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/>
            <a:r>
              <a:rPr lang="x-es-XL" sz="2400" b="0" i="0" u="none" baseline="0" dirty="0"/>
              <a:t>Incluye comprobar que la persona cumple todos los requisitos del programa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/>
            <a:r>
              <a:rPr lang="x-es-XL" sz="2400" b="0" i="0" u="none" baseline="0" dirty="0"/>
              <a:t>Reún</a:t>
            </a:r>
            <a:r>
              <a:rPr lang="es-MX" sz="2400" b="0" i="0" u="none" baseline="0" dirty="0"/>
              <a:t>a</a:t>
            </a:r>
            <a:r>
              <a:rPr lang="x-es-XL" sz="2400" b="0" i="0" u="none" baseline="0" dirty="0"/>
              <a:t> los documentos necesarios para acreditar que cumple los requisitos (por ejemplo, el formulario DD-214, un documento de identidad, información sobre </a:t>
            </a:r>
            <a:r>
              <a:rPr lang="es-MX" sz="2400" b="0" i="0" u="none" baseline="0" dirty="0"/>
              <a:t>s</a:t>
            </a:r>
            <a:r>
              <a:rPr lang="x-es-XL" sz="2400" b="0" i="0" u="none" baseline="0" dirty="0"/>
              <a:t>us ingresos, documentación relativa a la vivienda, etc.)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/>
            <a:r>
              <a:rPr lang="x-es-XL" sz="2400" b="0" i="0" u="none" baseline="0" dirty="0"/>
              <a:t>El proceso de admisión es donde obtendrá la información necesaria sobre los veteranos que solicitan servicios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43981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Determinación de </a:t>
            </a:r>
            <a:r>
              <a:rPr lang="es-MX" sz="4000" b="0" i="0" u="none" baseline="0" dirty="0"/>
              <a:t>elegibilidad</a:t>
            </a:r>
            <a:endParaRPr lang="x-es-XL" sz="4000" b="0" i="0" u="none" baseline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3863"/>
            <a:ext cx="10515600" cy="4662487"/>
          </a:xfrm>
        </p:spPr>
        <p:txBody>
          <a:bodyPr>
            <a:noAutofit/>
          </a:bodyPr>
          <a:lstStyle/>
          <a:p>
            <a:pPr algn="l" rtl="0">
              <a:lnSpc>
                <a:spcPct val="95000"/>
              </a:lnSpc>
            </a:pPr>
            <a:r>
              <a:rPr lang="x-es-XL" sz="1800" b="0" i="0" u="none" baseline="0" dirty="0"/>
              <a:t>El documento más importante para el expediente del caso y la inscripción en un programa de </a:t>
            </a:r>
            <a:r>
              <a:rPr lang="es-MX" sz="1800" b="0" i="0" u="none" baseline="0" dirty="0"/>
              <a:t>subvención </a:t>
            </a:r>
            <a:r>
              <a:rPr lang="x-es-XL" sz="1800" b="0" i="0" u="none" baseline="0" dirty="0"/>
              <a:t>para veteranos es el formulario DD-214 u otra prueba de la condición de veterano que admita </a:t>
            </a:r>
            <a:r>
              <a:rPr lang="es-MX" sz="1800" b="0" i="0" u="none" baseline="0" dirty="0"/>
              <a:t>s</a:t>
            </a:r>
            <a:r>
              <a:rPr lang="x-es-XL" sz="1800" b="0" i="0" u="none" baseline="0" dirty="0"/>
              <a:t>u </a:t>
            </a:r>
            <a:r>
              <a:rPr lang="es-MX" sz="1800" b="0" i="0" u="none" baseline="0" dirty="0"/>
              <a:t>agencia</a:t>
            </a:r>
            <a:r>
              <a:rPr lang="x-es-XL" sz="1800" b="0" i="0" u="none" baseline="0" dirty="0"/>
              <a:t>.</a:t>
            </a:r>
          </a:p>
          <a:p>
            <a:pPr lvl="1" algn="l" rtl="0">
              <a:lnSpc>
                <a:spcPct val="95000"/>
              </a:lnSpc>
            </a:pPr>
            <a:r>
              <a:rPr lang="x-es-XL" sz="1600" b="0" i="0" u="none" baseline="0" dirty="0"/>
              <a:t>El veterano debe presentar el formulario DD-214 en el que figure el tipo de baja (cualquiera de las copias 2 a 8).</a:t>
            </a:r>
          </a:p>
          <a:p>
            <a:pPr lvl="1" algn="l" rtl="0">
              <a:lnSpc>
                <a:spcPct val="95000"/>
              </a:lnSpc>
            </a:pPr>
            <a:r>
              <a:rPr lang="x-es-XL" sz="1600" b="0" i="0" u="none" baseline="0" dirty="0"/>
              <a:t>En función de la </a:t>
            </a:r>
            <a:r>
              <a:rPr lang="es-MX" sz="1600" b="0" i="0" u="none" baseline="0" dirty="0"/>
              <a:t>subvención específica </a:t>
            </a:r>
            <a:r>
              <a:rPr lang="x-es-XL" sz="1600" b="0" i="0" u="none" baseline="0" dirty="0"/>
              <a:t>que haya obtenido, también será necesario verificar el tiempo dedicado al servicio activo (miembros de la Guardia Nacional y de la Reserva).</a:t>
            </a:r>
          </a:p>
          <a:p>
            <a:pPr lvl="1" algn="l" rtl="0">
              <a:lnSpc>
                <a:spcPct val="95000"/>
              </a:lnSpc>
            </a:pPr>
            <a:r>
              <a:rPr lang="x-es-XL" sz="1600" b="0" i="0" u="none" baseline="0" dirty="0"/>
              <a:t>Sistema de consultas hospitalarias (HINQ) (recientemente rebautizado como Sistema de Gestión de </a:t>
            </a:r>
            <a:r>
              <a:rPr lang="es-MX" sz="1600" dirty="0"/>
              <a:t>B</a:t>
            </a:r>
            <a:r>
              <a:rPr lang="es-MX" sz="1600" b="0" i="0" u="none" baseline="0" dirty="0"/>
              <a:t>eneficios </a:t>
            </a:r>
            <a:r>
              <a:rPr lang="x-es-XL" sz="1600" b="0" i="0" u="none" baseline="0" dirty="0"/>
              <a:t>para Veteranos [VBMS])/Sistema de consulta de estado e intercambio de respuestas (SQUARES).</a:t>
            </a:r>
          </a:p>
          <a:p>
            <a:pPr algn="l" rtl="0">
              <a:lnSpc>
                <a:spcPct val="95000"/>
              </a:lnSpc>
            </a:pPr>
            <a:r>
              <a:rPr lang="x-es-XL" sz="1800" b="0" i="0" u="none" baseline="0" dirty="0"/>
              <a:t>Si el veterano no dispone de una copia de su DD-214, ayúd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le a conseguirla. P</a:t>
            </a:r>
            <a:r>
              <a:rPr lang="es-MX" sz="1800" b="0" i="0" u="none" baseline="0" dirty="0" err="1"/>
              <a:t>óngase</a:t>
            </a:r>
            <a:r>
              <a:rPr lang="es-MX" sz="1800" b="0" i="0" u="none" baseline="0" dirty="0"/>
              <a:t> </a:t>
            </a:r>
            <a:r>
              <a:rPr lang="x-es-XL" sz="1800" b="0" i="0" u="none" baseline="0" dirty="0"/>
              <a:t>en contacto con </a:t>
            </a:r>
            <a:r>
              <a:rPr lang="es-MX" sz="1800" b="0" i="0" u="none" baseline="0" dirty="0"/>
              <a:t>s</a:t>
            </a:r>
            <a:r>
              <a:rPr lang="x-es-XL" sz="1800" b="0" i="0" u="none" baseline="0" dirty="0"/>
              <a:t>u persona de contacto (POC) a nivel federal si necesita ayuda.</a:t>
            </a:r>
          </a:p>
          <a:p>
            <a:pPr algn="l" rtl="0">
              <a:lnSpc>
                <a:spcPct val="95000"/>
              </a:lnSpc>
            </a:pPr>
            <a:r>
              <a:rPr lang="x-es-XL" sz="1800" b="0" i="0" u="none" baseline="0" dirty="0"/>
              <a:t>No retrase los servicios de evaluación e intervención en situaciones de crisis a la espera de recibir el DD-214. Sin embargo, según los requisitos de </a:t>
            </a:r>
            <a:r>
              <a:rPr lang="es-MX" sz="1800" b="0" i="0" u="none" baseline="0" dirty="0"/>
              <a:t>s</a:t>
            </a:r>
            <a:r>
              <a:rPr lang="x-es-XL" sz="1800" b="0" i="0" u="none" baseline="0" dirty="0"/>
              <a:t>u subvención, es posible que no se </a:t>
            </a:r>
            <a:r>
              <a:rPr lang="es-MX" sz="1800" b="0" i="0" u="none" baseline="0" dirty="0"/>
              <a:t>l</a:t>
            </a:r>
            <a:r>
              <a:rPr lang="x-es-XL" sz="1800" b="0" i="0" u="none" baseline="0" dirty="0"/>
              <a:t>e permita </a:t>
            </a:r>
            <a:r>
              <a:rPr lang="es-MX" sz="1800" b="0" i="0" u="none" baseline="0" dirty="0"/>
              <a:t>inscribir </a:t>
            </a:r>
            <a:r>
              <a:rPr lang="x-es-XL" sz="1800" b="0" i="0" u="none" baseline="0" dirty="0"/>
              <a:t>al cliente sin la documentación </a:t>
            </a:r>
            <a:r>
              <a:rPr lang="es-MX" sz="1800" b="0" i="0" u="none" baseline="0" dirty="0"/>
              <a:t>de elegibilidad</a:t>
            </a:r>
            <a:r>
              <a:rPr lang="x-es-XL" sz="1800" b="0" i="0" u="none" baseline="0" dirty="0"/>
              <a:t>, especialmente cuando se requiera ayuda económica.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076983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x-es-XL" sz="4800" b="0" i="0" u="none" baseline="0" dirty="0"/>
              <a:t>Gestión de casos: Evaluación de necesidades, Plan de Educación Individualizado (IEP) y servicios de apoyo</a:t>
            </a:r>
          </a:p>
        </p:txBody>
      </p:sp>
    </p:spTree>
    <p:extLst>
      <p:ext uri="{BB962C8B-B14F-4D97-AF65-F5344CB8AC3E}">
        <p14:creationId xmlns:p14="http://schemas.microsoft.com/office/powerpoint/2010/main" val="441044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Expedientes de gestión de casos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rmAutofit lnSpcReduction="10000"/>
          </a:bodyPr>
          <a:lstStyle/>
          <a:p>
            <a:pPr algn="l" rtl="0"/>
            <a:r>
              <a:rPr lang="x-es-XL" b="0" i="0" u="none" baseline="0" dirty="0"/>
              <a:t>A modo de recordatorio, los gestores de casos son responsables de mantener expedientes precisos y completos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/>
            <a:r>
              <a:rPr lang="x-es-XL" b="0" i="0" u="none" baseline="0" dirty="0"/>
              <a:t>Ofrece al gestor de casos y al usuario un medio para elaborar un plan y realizar un seguimiento de los avances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/>
            <a:r>
              <a:rPr lang="x-es-XL" b="0" i="0" u="none" baseline="0" dirty="0"/>
              <a:t>Document</a:t>
            </a:r>
            <a:r>
              <a:rPr lang="es-MX" b="0" i="0" u="none" baseline="0" dirty="0"/>
              <a:t>a la evidencia de </a:t>
            </a:r>
            <a:r>
              <a:rPr lang="x-es-XL" b="0" i="0" u="none" baseline="0" dirty="0"/>
              <a:t>los servicios prestados y las </a:t>
            </a:r>
            <a:r>
              <a:rPr lang="es-MX" b="0" i="0" u="none" baseline="0" dirty="0"/>
              <a:t>acciones </a:t>
            </a:r>
            <a:r>
              <a:rPr lang="x-es-XL" b="0" i="0" u="none" baseline="0" dirty="0"/>
              <a:t>adoptadas para ayudar a los clientes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/>
            <a:r>
              <a:rPr lang="x-es-XL" b="0" i="0" u="none" baseline="0" dirty="0"/>
              <a:t>Establece un nivel de responsabilidad respecto al uso del tiempo y los recursos en nombre del cliente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/>
            <a:r>
              <a:rPr lang="x-es-XL" b="0" i="0" u="none" baseline="0" dirty="0"/>
              <a:t>Los expedientes </a:t>
            </a:r>
            <a:r>
              <a:rPr lang="es-MX" b="0" i="0" u="none" baseline="0" dirty="0"/>
              <a:t>de casos </a:t>
            </a:r>
            <a:r>
              <a:rPr lang="x-es-XL" b="0" i="0" u="none" baseline="0" dirty="0"/>
              <a:t>deben crearse pensando en un completo desconocido.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94498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Definición de gestión de casos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sz="2400" b="0" i="0" u="none" baseline="0" dirty="0">
                <a:latin typeface="Franklin Gothic Book"/>
                <a:ea typeface="Franklin Gothic Book"/>
                <a:cs typeface="Franklin Gothic Book"/>
              </a:rPr>
              <a:t>Según la VPL 02-26, la gestión de casos es un enfoque centrado en el usuario para la prestación de servicios de orientación profesional personalizados, diseñado</a:t>
            </a:r>
            <a:r>
              <a:rPr lang="es-MX" sz="2400" b="0" i="0" u="none" baseline="0" dirty="0">
                <a:latin typeface="Franklin Gothic Book"/>
                <a:ea typeface="Franklin Gothic Book"/>
                <a:cs typeface="Franklin Gothic Book"/>
              </a:rPr>
              <a:t>s</a:t>
            </a:r>
            <a:r>
              <a:rPr lang="x-es-XL" sz="2400" b="0" i="0" u="none" baseline="0" dirty="0">
                <a:latin typeface="Franklin Gothic Book"/>
                <a:ea typeface="Franklin Gothic Book"/>
                <a:cs typeface="Franklin Gothic Book"/>
              </a:rPr>
              <a:t> para elaborar planes de empleo integrales para los participantes, ayudarles a superar las barreras </a:t>
            </a:r>
            <a:r>
              <a:rPr lang="es-MX" sz="2400" b="0" i="0" u="none" baseline="0" dirty="0">
                <a:latin typeface="Franklin Gothic Book"/>
                <a:ea typeface="Franklin Gothic Book"/>
                <a:cs typeface="Franklin Gothic Book"/>
              </a:rPr>
              <a:t>del</a:t>
            </a:r>
            <a:r>
              <a:rPr lang="x-es-XL" sz="2400" b="0" i="0" u="none" baseline="0" dirty="0">
                <a:latin typeface="Franklin Gothic Book"/>
                <a:ea typeface="Franklin Gothic Book"/>
                <a:cs typeface="Franklin Gothic Book"/>
              </a:rPr>
              <a:t> empleo, garantizar el acceso a la </a:t>
            </a:r>
            <a:r>
              <a:rPr lang="es-MX" sz="2400" b="0" i="0" u="none" baseline="0" dirty="0">
                <a:latin typeface="Franklin Gothic Book"/>
                <a:ea typeface="Franklin Gothic Book"/>
                <a:cs typeface="Franklin Gothic Book"/>
              </a:rPr>
              <a:t>capacitación </a:t>
            </a:r>
            <a:r>
              <a:rPr lang="x-es-XL" sz="2400" b="0" i="0" u="none" baseline="0" dirty="0">
                <a:latin typeface="Franklin Gothic Book"/>
                <a:ea typeface="Franklin Gothic Book"/>
                <a:cs typeface="Franklin Gothic Book"/>
              </a:rPr>
              <a:t>y los servicios de apoyo necesarios que les proporcionen las competencias pertinentes y les pongan en contacto con oportunidades profesionales de alta calidad, y ofrecerles apoyo durante su participación en el programa y tras la </a:t>
            </a:r>
            <a:r>
              <a:rPr lang="es-MX" sz="2400" b="0" i="0" u="none" baseline="0" dirty="0">
                <a:latin typeface="Franklin Gothic Book"/>
                <a:ea typeface="Franklin Gothic Book"/>
                <a:cs typeface="Franklin Gothic Book"/>
              </a:rPr>
              <a:t>colocación </a:t>
            </a:r>
            <a:r>
              <a:rPr lang="x-es-XL" sz="2400" b="0" i="0" u="none" baseline="0" dirty="0">
                <a:latin typeface="Franklin Gothic Book"/>
                <a:ea typeface="Franklin Gothic Book"/>
                <a:cs typeface="Franklin Gothic Book"/>
              </a:rPr>
              <a:t>laboral.</a:t>
            </a:r>
          </a:p>
          <a:p>
            <a:pPr lvl="1" algn="l" rtl="0">
              <a:spcBef>
                <a:spcPts val="1200"/>
              </a:spcBef>
            </a:pPr>
            <a:r>
              <a:rPr lang="x-es-XL" b="0" i="0" u="none" baseline="0" dirty="0"/>
              <a:t>Evaluación de necesidades</a:t>
            </a:r>
          </a:p>
          <a:p>
            <a:pPr lvl="1" algn="l" rtl="0">
              <a:spcBef>
                <a:spcPts val="1200"/>
              </a:spcBef>
            </a:pPr>
            <a:r>
              <a:rPr lang="x-es-XL" b="0" i="0" u="none" baseline="0" dirty="0"/>
              <a:t>IEP</a:t>
            </a:r>
          </a:p>
          <a:p>
            <a:pPr lvl="1" algn="l" rtl="0">
              <a:spcBef>
                <a:spcPts val="1200"/>
              </a:spcBef>
            </a:pPr>
            <a:r>
              <a:rPr lang="x-es-XL" b="0" i="0" u="none" baseline="0" dirty="0"/>
              <a:t>Servicios de empleo y de apoyo</a:t>
            </a:r>
            <a:endParaRPr lang="x-es-XL" sz="2600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2043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Evaluaciones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235"/>
            <a:ext cx="10515600" cy="4447309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La gestión de casos comienza con una evaluación exhaustiva.</a:t>
            </a:r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La evaluación es un proceso continuo durante el cual el gestor de casos observa al usuario, registra la información pertinente e identifica otras fuentes de información.</a:t>
            </a:r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No todos los veteranos que evalúe serán aptos de inmediato para </a:t>
            </a:r>
            <a:r>
              <a:rPr lang="es-MX" sz="2000" b="0" i="0" u="none" baseline="0" dirty="0"/>
              <a:t>s</a:t>
            </a:r>
            <a:r>
              <a:rPr lang="x-es-XL" sz="2000" b="0" i="0" u="none" baseline="0" dirty="0"/>
              <a:t>u programa; debe conservar su evaluación inicial o expediente del caso para que, si vuelven a solicitar servicios más adelante, </a:t>
            </a:r>
            <a:r>
              <a:rPr lang="es-MX" sz="2000" b="0" i="0" u="none" baseline="0" dirty="0"/>
              <a:t>usted </a:t>
            </a:r>
            <a:r>
              <a:rPr lang="x-es-XL" sz="2000" b="0" i="0" u="none" baseline="0" dirty="0"/>
              <a:t>pueda simplemente actualizar el expediente y continuar con la gestión del caso.</a:t>
            </a:r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El gestor de casos colabora estrechamente con el resto del personal para determinar las derivaciones necesarias en materia de alojamiento, ropa, alimentación y otras necesidades de intervención inmediata en situaciones de crisis.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68812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7338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Elaboración de un Plan Individual de Empleo (</a:t>
            </a:r>
            <a:r>
              <a:rPr lang="es-MX" b="0" i="0" u="none" baseline="0" dirty="0"/>
              <a:t>IEP</a:t>
            </a:r>
            <a:r>
              <a:rPr lang="x-es-XL" b="0" i="0" u="none" baseline="0" dirty="0"/>
              <a:t>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235"/>
            <a:ext cx="10515600" cy="4447309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Todas las agencias colaboradoras deben trabajar conjuntamente con el cliente para elaborar un </a:t>
            </a:r>
            <a:r>
              <a:rPr lang="es-MX" sz="2000" b="0" i="0" u="none" baseline="0" dirty="0"/>
              <a:t>IEP</a:t>
            </a:r>
            <a:r>
              <a:rPr lang="x-es-XL" sz="2000" b="0" i="0" u="none" baseline="0" dirty="0"/>
              <a:t> que pueda incluir los siguientes componentes: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Barreras 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Metas y objetivos a corto y largo plazo                                                    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Tareas que debe realizar el cliente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Plazos para cada evento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Fechas en las que se llevarán a cabo las revisiones del plan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Listas de otros socios u organizaciones que participarán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Fecha prevista de incorporación</a:t>
            </a:r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No se puede alcanzar el objetivo final sin haber superado todas o la mayoría de las barreras.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013237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Actualización de los </a:t>
            </a:r>
            <a:r>
              <a:rPr lang="es-MX" b="0" i="0" u="none" baseline="0" dirty="0"/>
              <a:t>IEP</a:t>
            </a:r>
            <a:r>
              <a:rPr lang="x-es-XL" b="0" i="0" u="none" baseline="0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235"/>
            <a:ext cx="10515600" cy="4447309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El IEP se conserva y actualiza en el expediente de gestión del caso del cliente.</a:t>
            </a:r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El IEP debe considerarse un documento en constante evolución y actualizarse periódicamente:</a:t>
            </a:r>
          </a:p>
          <a:p>
            <a:pPr lvl="1" algn="l" rtl="0">
              <a:lnSpc>
                <a:spcPct val="100000"/>
              </a:lnSpc>
            </a:pPr>
            <a:r>
              <a:rPr lang="x-es-XL" b="0" i="0" u="none" baseline="0" dirty="0"/>
              <a:t>Cuando el cliente supera un obstáculo o alcanza un objetivo, o cuando se ha identificado otro obstáculo u objetivo</a:t>
            </a:r>
          </a:p>
          <a:p>
            <a:pPr lvl="1" algn="l" rtl="0">
              <a:lnSpc>
                <a:spcPct val="100000"/>
              </a:lnSpc>
            </a:pPr>
            <a:r>
              <a:rPr lang="x-es-XL" b="0" i="0" u="none" baseline="0" dirty="0"/>
              <a:t>Cuando se detectan necesidades adicionales del cliente que requieren un plan de acción</a:t>
            </a:r>
          </a:p>
          <a:p>
            <a:pPr lvl="1" algn="l" rtl="0">
              <a:lnSpc>
                <a:spcPct val="100000"/>
              </a:lnSpc>
            </a:pPr>
            <a:r>
              <a:rPr lang="x-es-XL" b="0" i="0" u="none" baseline="0" dirty="0"/>
              <a:t>A</a:t>
            </a:r>
            <a:r>
              <a:rPr lang="es-MX" b="0" i="0" u="none" baseline="0" dirty="0"/>
              <a:t>l trabajar en la planificación de </a:t>
            </a:r>
            <a:r>
              <a:rPr lang="x-es-XL" b="0" i="0" u="none" baseline="0" dirty="0"/>
              <a:t>objetivos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011993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Consejos rápidos sobre el IEP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7235"/>
            <a:ext cx="10515600" cy="4447309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S</a:t>
            </a:r>
            <a:r>
              <a:rPr lang="es-MX" b="0" i="0" u="none" baseline="0" dirty="0"/>
              <a:t>e basa en </a:t>
            </a:r>
            <a:r>
              <a:rPr lang="x-es-XL" b="0" i="0" u="none" baseline="0" dirty="0"/>
              <a:t>la elección de los veteranos​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Identifica los puntos fuertes en el ámbito laboral y los obstáculos para alcanzar los objetivos​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Identifica todos los recursos, medios de apoyo y partes interesadas que puedan contribuir al proceso​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Enumera los objetivos a corto y largo plazo que conducen a la inserción laboral: Específico, medible, alcanzable, relevante y con un plazo determinado​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8869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Participa en «Work Talk»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«Work talk» consiste en mantener conversaciones constructivas con veteranos sobre el trabajo.</a:t>
            </a:r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Anima a los veteranos y al personal a cambiar su perspectiva y a plantearse sus experiencias desde un punto de vista diferente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Las charlas sobre el trabajo pueden incluir comentarios sobre éxitos y fracasos anteriores o animar a los participantes a explorar nuevas posibilidades</a:t>
            </a:r>
            <a:r>
              <a:rPr lang="es-MX" b="0" i="0" u="none" baseline="0" dirty="0"/>
              <a:t>.</a:t>
            </a:r>
            <a:endParaRPr lang="x-es-XL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872369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Servicios de empleo y de apoyo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</a:pPr>
            <a:r>
              <a:rPr lang="x-es-XL" b="0" i="0" u="none" baseline="0" dirty="0"/>
              <a:t>Una vez que se determina que un participante</a:t>
            </a:r>
            <a:r>
              <a:rPr lang="x-es-XL" b="1" i="1" u="none" baseline="0" dirty="0"/>
              <a:t> cumple los requisitos</a:t>
            </a:r>
            <a:r>
              <a:rPr lang="x-es-XL" b="0" i="0" u="none" baseline="0" dirty="0"/>
              <a:t> y </a:t>
            </a:r>
            <a:r>
              <a:rPr lang="x-es-XL" b="1" i="1" u="none" baseline="0" dirty="0"/>
              <a:t>se ha inscrito </a:t>
            </a:r>
            <a:r>
              <a:rPr lang="x-es-XL" b="0" i="0" u="none" baseline="0" dirty="0"/>
              <a:t>en el HVRP, los beneficiarios de las subvenciones prestan los servicios necesarios de orientación profesional y colocación, </a:t>
            </a:r>
            <a:r>
              <a:rPr lang="es-MX" b="0" i="0" u="none" baseline="0" dirty="0"/>
              <a:t>capacitación</a:t>
            </a:r>
            <a:r>
              <a:rPr lang="x-es-XL" b="0" i="0" u="none" baseline="0" dirty="0"/>
              <a:t> orientada al empleo y servicios de apoyo para que el veterano pueda conseguir un empleo en ocupaciones estables y con gran demanda que ofrezcan salarios dignos, utilizando los siguientes métodos:</a:t>
            </a:r>
          </a:p>
          <a:p>
            <a:pPr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2600" b="0" i="0" u="none" baseline="0" dirty="0"/>
              <a:t>Ayuda para la búsqueda de empleo</a:t>
            </a:r>
          </a:p>
          <a:p>
            <a:pPr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2600" b="0" i="0" u="none" baseline="0" dirty="0"/>
              <a:t>Servicios de apoyo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17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394332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Ayuda para la búsqueda de empleo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017"/>
            <a:ext cx="10515600" cy="4468091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¿Cómo identificará el veterano los puestos de trabajo pertinentes y cómo solicitará optar a ellos?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El apoyo de los veteranos es fundamental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Aunque los gestores de casos del HVRP no pueden llevar a cabo una búsqueda de empleo sin la implicación del veterano, deben emplear estrategias que fomenten su compromiso y entusiasmo.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La ayuda en la búsqueda de empleo incluye centrarse en el desarrollo de habilidades prácticas, identificar y establecer contacto con las empresas, y superar con éxito las entrevistas de trabajo. 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Entre los enfoques que pueden utilizarse se incluyen: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Participación en un club de empleo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Identificar los puntos fuertes y los objetivos personales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Preparación del currículum y de la solicitud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Técnicas de entrevista </a:t>
            </a:r>
          </a:p>
          <a:p>
            <a:pPr lvl="1" algn="l" rtl="0">
              <a:lnSpc>
                <a:spcPct val="110000"/>
              </a:lnSpc>
            </a:pPr>
            <a:r>
              <a:rPr lang="x-es-XL" sz="1600" b="0" i="0" u="none" baseline="0" dirty="0"/>
              <a:t>Recibir información sobre el mercado laboral</a:t>
            </a:r>
            <a:endParaRPr lang="x-es-XL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764360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9260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Servicios de apoyo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017"/>
            <a:ext cx="10404764" cy="4468091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Servicios prestados para ayudar a los participantes inscritos en el HVRP a superar todas las barreras que les impiden acceder al empleo y para apoyar su reintegración en el mercado laboral</a:t>
            </a:r>
            <a:r>
              <a:rPr lang="es-MX" sz="2000" b="0" i="0" u="none" baseline="0" dirty="0"/>
              <a:t>.</a:t>
            </a:r>
            <a:endParaRPr lang="x-es-XL" sz="2000" b="0" i="0" u="none" baseline="0" dirty="0"/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El HVRP no puede satisfacer </a:t>
            </a:r>
            <a:r>
              <a:rPr lang="x-es-XL" sz="2000" b="0" i="1" u="none" baseline="0" dirty="0"/>
              <a:t>todas</a:t>
            </a:r>
            <a:r>
              <a:rPr lang="x-es-XL" sz="2000" b="0" i="0" u="none" baseline="0" dirty="0"/>
              <a:t> las necesidades que pueda tener un veterano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/>
              <a:t>Los beneficiarios de las subvenciones deben llevar a cabo actividades de divulgación y coordinarse con otras organizaciones locales y nacionales, así como con programas de servicios de apoyo, para ayudar a los participantes en el HVRP a superar los obstáculos que les impiden acceder al empleo.</a:t>
            </a:r>
          </a:p>
          <a:p>
            <a:pPr algn="l" rtl="0">
              <a:lnSpc>
                <a:spcPct val="110000"/>
              </a:lnSpc>
            </a:pPr>
            <a:r>
              <a:rPr lang="x-es-XL" sz="2000" b="0" i="0" u="none" baseline="0" dirty="0"/>
              <a:t>Para obtener información sobre la diferencia entre los servicios de apoyo y la formación del HVRP, consult</a:t>
            </a:r>
            <a:r>
              <a:rPr lang="es-MX" sz="2000" b="0" i="0" u="none" baseline="0" dirty="0"/>
              <a:t>e</a:t>
            </a:r>
            <a:r>
              <a:rPr lang="x-es-XL" sz="2000" b="0" i="0" u="none" baseline="0" dirty="0"/>
              <a:t> el vídeo de microaprendizaje del NVTAC « </a:t>
            </a:r>
            <a:r>
              <a:rPr lang="x-es-XL" sz="2000" b="0" i="0" u="none" baseline="0" dirty="0">
                <a:hlinkClick r:id="rId3"/>
              </a:rPr>
              <a:t>»: Diferencia entre la formación de los participantes y los servicios de apoyo</a:t>
            </a:r>
            <a:r>
              <a:rPr lang="x-es-XL" sz="2000" b="0" i="0" u="none" baseline="0" dirty="0"/>
              <a:t>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19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4124947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Consejos para la </a:t>
            </a:r>
            <a:r>
              <a:rPr lang="es-MX" sz="4000" b="0" i="0" u="none" baseline="0" dirty="0"/>
              <a:t>inscripción </a:t>
            </a:r>
            <a:r>
              <a:rPr lang="x-es-XL" sz="4000" b="0" i="0" u="none" baseline="0" dirty="0"/>
              <a:t>conjunta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400" b="0" i="0" u="none" baseline="0" dirty="0"/>
              <a:t>La </a:t>
            </a:r>
            <a:r>
              <a:rPr lang="es-MX" sz="2400" b="0" i="0" u="none" baseline="0" dirty="0"/>
              <a:t>inscripción </a:t>
            </a:r>
            <a:r>
              <a:rPr lang="x-es-XL" sz="2400" b="0" i="0" u="none" baseline="0" dirty="0"/>
              <a:t>consiste en </a:t>
            </a:r>
            <a:r>
              <a:rPr lang="es-MX" sz="2400" b="0" i="0" u="none" baseline="0" dirty="0"/>
              <a:t>inscribirse </a:t>
            </a:r>
            <a:r>
              <a:rPr lang="x-es-XL" sz="2400" b="0" i="0" u="none" baseline="0" dirty="0"/>
              <a:t>en más de un programa aplicable con organismos asociados.</a:t>
            </a:r>
          </a:p>
          <a:p>
            <a:pPr algn="l" rtl="0"/>
            <a:r>
              <a:rPr lang="x-es-XL" sz="2400" b="0" i="0" u="none" baseline="0" dirty="0"/>
              <a:t>Asegúr</a:t>
            </a:r>
            <a:r>
              <a:rPr lang="es-MX" sz="2400" b="0" i="0" u="none" baseline="0" dirty="0"/>
              <a:t>es</a:t>
            </a:r>
            <a:r>
              <a:rPr lang="x-es-XL" sz="2400" b="0" i="0" u="none" baseline="0" dirty="0"/>
              <a:t>e de que todas las decisiones se centren en los veteranos​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  <a:p>
            <a:pPr algn="l" rtl="0"/>
            <a:r>
              <a:rPr lang="x-es-XL" sz="2400" b="0" i="0" u="none" baseline="0" dirty="0"/>
              <a:t>Asegúr</a:t>
            </a:r>
            <a:r>
              <a:rPr lang="es-MX" sz="2400" b="0" i="0" u="none" baseline="0" dirty="0"/>
              <a:t>ese </a:t>
            </a:r>
            <a:r>
              <a:rPr lang="x-es-XL" sz="2400" b="0" i="0" u="none" baseline="0" dirty="0"/>
              <a:t>de que tanto</a:t>
            </a:r>
            <a:r>
              <a:rPr lang="es-MX" sz="2400" b="0" i="0" u="none" baseline="0" dirty="0"/>
              <a:t> usted</a:t>
            </a:r>
            <a:r>
              <a:rPr lang="x-es-XL" sz="2400" b="0" i="0" u="none" baseline="0" dirty="0"/>
              <a:t> como el veterano firm</a:t>
            </a:r>
            <a:r>
              <a:rPr lang="es-MX" sz="2400" b="0" i="0" u="none" baseline="0" dirty="0"/>
              <a:t>en</a:t>
            </a:r>
            <a:r>
              <a:rPr lang="x-es-XL" sz="2400" b="0" i="0" u="none" baseline="0" dirty="0"/>
              <a:t> una autorización de divulgación de información (ROI).​</a:t>
            </a:r>
          </a:p>
          <a:p>
            <a:pPr algn="l" rtl="0"/>
            <a:r>
              <a:rPr lang="x-es-XL" sz="2400" b="0" i="0" u="none" baseline="0" dirty="0"/>
              <a:t>Si es posible, procur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que todas las partes que colaboran con el veterano asistan a las reuniones de planificación y revisión del caso.​</a:t>
            </a:r>
          </a:p>
          <a:p>
            <a:pPr algn="l" rtl="0"/>
            <a:r>
              <a:rPr lang="x-es-XL" sz="2400" b="0" i="0" u="none" baseline="0" dirty="0"/>
              <a:t>Organi</a:t>
            </a:r>
            <a:r>
              <a:rPr lang="es-MX" sz="2400" b="0" i="0" u="none" baseline="0" dirty="0"/>
              <a:t>ce</a:t>
            </a:r>
            <a:r>
              <a:rPr lang="x-es-XL" sz="2400" b="0" i="0" u="none" baseline="0" dirty="0"/>
              <a:t> reuniones periódicas de seguimiento para asegurar</a:t>
            </a:r>
            <a:r>
              <a:rPr lang="es-MX" sz="2400" b="0" i="0" u="none" baseline="0" dirty="0"/>
              <a:t>se </a:t>
            </a:r>
            <a:r>
              <a:rPr lang="x-es-XL" sz="2400" b="0" i="0" u="none" baseline="0" dirty="0"/>
              <a:t>de que todos estén en sintonía</a:t>
            </a:r>
            <a:r>
              <a:rPr lang="es-MX" sz="2400" b="0" i="0" u="none" baseline="0" dirty="0"/>
              <a:t>.</a:t>
            </a:r>
            <a:r>
              <a:rPr lang="x-es-XL" sz="2400" b="0" i="0" u="none" baseline="0" dirty="0"/>
              <a:t>​</a:t>
            </a:r>
          </a:p>
          <a:p>
            <a:pPr algn="l" rtl="0"/>
            <a:r>
              <a:rPr lang="x-es-XL" sz="2400" b="0" i="0" u="none" baseline="0" dirty="0"/>
              <a:t>A medida que cambien los objetivos del veterano, asegúr</a:t>
            </a:r>
            <a:r>
              <a:rPr lang="es-MX" sz="2400" b="0" i="0" u="none" baseline="0" dirty="0"/>
              <a:t>ese</a:t>
            </a:r>
            <a:r>
              <a:rPr lang="x-es-XL" sz="2400" b="0" i="0" u="none" baseline="0" dirty="0"/>
              <a:t> de que todo el mundo esté informado​</a:t>
            </a:r>
            <a:r>
              <a:rPr lang="es-MX" sz="2400" b="0" i="0" u="none" baseline="0" dirty="0"/>
              <a:t>.</a:t>
            </a:r>
            <a:endParaRPr lang="x-es-XL" sz="2400" b="0" i="0" u="none" baseline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20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85963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Gestión posterior al caso: Seguimiento</a:t>
            </a:r>
          </a:p>
        </p:txBody>
      </p:sp>
    </p:spTree>
    <p:extLst>
      <p:ext uri="{BB962C8B-B14F-4D97-AF65-F5344CB8AC3E}">
        <p14:creationId xmlns:p14="http://schemas.microsoft.com/office/powerpoint/2010/main" val="2393932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Seguimiento (1 de 2)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8800"/>
            <a:ext cx="10113819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400" b="0" i="0" u="none" baseline="0" dirty="0"/>
              <a:t>El seguimiento laboral es muy importante, y la siguiente información debe figurar en el expediente de gestión del caso:</a:t>
            </a:r>
          </a:p>
          <a:p>
            <a:pPr lvl="1" algn="l" rtl="0"/>
            <a:r>
              <a:rPr lang="x-es-XL" b="0" i="0" u="none" baseline="0" dirty="0"/>
              <a:t>Nóminas del veterano, O BIEN</a:t>
            </a:r>
          </a:p>
          <a:p>
            <a:pPr lvl="1" algn="l" rtl="0"/>
            <a:r>
              <a:rPr lang="x-es-XL" b="0" i="0" u="none" baseline="0" dirty="0"/>
              <a:t>Un documento en el que conste la fecha, el número de teléfono y el nombre de la persona del lugar de trabajo que confirme que el veterano sigue trabajando allí (intenta obtener información sobre el salario actual que percibe).</a:t>
            </a:r>
          </a:p>
          <a:p>
            <a:pPr algn="l" rtl="0"/>
            <a:r>
              <a:rPr lang="x-es-XL" sz="2400" b="0" i="0" u="none" baseline="0" dirty="0"/>
              <a:t>Mant</a:t>
            </a:r>
            <a:r>
              <a:rPr lang="es-MX" sz="2400" b="0" i="0" u="none" baseline="0" dirty="0" err="1"/>
              <a:t>enga</a:t>
            </a:r>
            <a:r>
              <a:rPr lang="es-MX" sz="2400" b="0" i="0" u="none" baseline="0" dirty="0"/>
              <a:t> </a:t>
            </a:r>
            <a:r>
              <a:rPr lang="x-es-XL" sz="2400" b="0" i="0" u="none" baseline="0" dirty="0"/>
              <a:t>un contacto regular con el veterano durante su periodo de empleo para evitar cualquier posible problema que pudiera afectar a su permanencia en el puesto. Anot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esas conversaciones en las notas del expediente.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128263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Seguimiento (2 de 2)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rmAutofit/>
          </a:bodyPr>
          <a:lstStyle/>
          <a:p>
            <a:pPr algn="l" rtl="0"/>
            <a:r>
              <a:rPr lang="x-es-XL" sz="2400" b="0" i="0" u="none" baseline="0" dirty="0"/>
              <a:t>Si el veterano se queda sin empleo, se podrá reabrir el expediente y comenzar a prestarle asistencia inmediata para que consiga un nuevo empleo. </a:t>
            </a:r>
          </a:p>
          <a:p>
            <a:pPr algn="l" rtl="0"/>
            <a:r>
              <a:rPr lang="x-es-XL" sz="2400" b="0" i="0" u="none" baseline="0" dirty="0"/>
              <a:t>Anot</a:t>
            </a:r>
            <a:r>
              <a:rPr lang="es-MX" sz="2400" b="0" i="0" u="none" baseline="0" dirty="0"/>
              <a:t>e</a:t>
            </a:r>
            <a:r>
              <a:rPr lang="x-es-XL" sz="2400" b="0" i="0" u="none" baseline="0" dirty="0"/>
              <a:t> la fecha en la que el veterano dejó de trabajar.</a:t>
            </a:r>
          </a:p>
          <a:p>
            <a:pPr algn="l" rtl="0"/>
            <a:r>
              <a:rPr lang="x-es-XL" sz="2400" b="0" i="0" u="none" baseline="0" dirty="0"/>
              <a:t>Si el veterano sigue trabajando, sig</a:t>
            </a:r>
            <a:r>
              <a:rPr lang="es-MX" sz="2400" b="0" i="0" u="none" baseline="0" dirty="0"/>
              <a:t>a</a:t>
            </a:r>
            <a:r>
              <a:rPr lang="x-es-XL" sz="2400" b="0" i="0" u="none" baseline="0" dirty="0"/>
              <a:t> solicitando las nóminas o p</a:t>
            </a:r>
            <a:r>
              <a:rPr lang="es-MX" sz="2400" b="0" i="0" u="none" baseline="0" dirty="0" err="1"/>
              <a:t>óngase</a:t>
            </a:r>
            <a:r>
              <a:rPr lang="es-MX" sz="2400" b="0" i="0" u="none" baseline="0" dirty="0"/>
              <a:t> en </a:t>
            </a:r>
            <a:r>
              <a:rPr lang="x-es-XL" sz="2400" b="0" i="0" u="none" baseline="0" dirty="0"/>
              <a:t>contacto con la empresa durante el periodo de tiempo especificado en </a:t>
            </a:r>
            <a:r>
              <a:rPr lang="es-MX" sz="2400" b="0" i="0" u="none" baseline="0" dirty="0"/>
              <a:t>s</a:t>
            </a:r>
            <a:r>
              <a:rPr lang="x-es-XL" sz="2400" b="0" i="0" u="none" baseline="0" dirty="0"/>
              <a:t>u subvención.</a:t>
            </a:r>
          </a:p>
          <a:p>
            <a:pPr algn="l" rtl="0"/>
            <a:r>
              <a:rPr lang="x-es-XL" sz="2400" b="0" i="0" u="none" baseline="0" dirty="0"/>
              <a:t>Asegúr</a:t>
            </a:r>
            <a:r>
              <a:rPr lang="es-MX" sz="2400" b="0" i="0" u="none" baseline="0" dirty="0"/>
              <a:t>ese</a:t>
            </a:r>
            <a:r>
              <a:rPr lang="x-es-XL" sz="2400" b="0" i="0" u="none" baseline="0" dirty="0"/>
              <a:t> de anotar debidamente en el expediente del caso cómo ha </a:t>
            </a:r>
            <a:r>
              <a:rPr lang="es-MX" sz="2400" b="0" i="0" u="none" baseline="0" dirty="0"/>
              <a:t>validado</a:t>
            </a:r>
            <a:r>
              <a:rPr lang="x-es-XL" sz="2400" b="0" i="0" u="none" baseline="0" dirty="0"/>
              <a:t> </a:t>
            </a:r>
            <a:r>
              <a:rPr lang="es-MX" sz="2400" b="0" i="0" u="none" baseline="0" dirty="0"/>
              <a:t>usted </a:t>
            </a:r>
            <a:r>
              <a:rPr lang="x-es-XL" sz="2400" b="0" i="0" u="none" baseline="0" dirty="0"/>
              <a:t>la situación laboral; incluye nombres y números de teléfono.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339070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Proceso de entrevista motivacional</a:t>
            </a:r>
          </a:p>
        </p:txBody>
      </p:sp>
    </p:spTree>
    <p:extLst>
      <p:ext uri="{BB962C8B-B14F-4D97-AF65-F5344CB8AC3E}">
        <p14:creationId xmlns:p14="http://schemas.microsoft.com/office/powerpoint/2010/main" val="2716473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Entrevista motivacional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404764" cy="4447309"/>
          </a:xfrm>
        </p:spPr>
        <p:txBody>
          <a:bodyPr>
            <a:noAutofit/>
          </a:bodyPr>
          <a:lstStyle/>
          <a:p>
            <a:pPr algn="l" rtl="0"/>
            <a:r>
              <a:rPr lang="x-es-XL" sz="2400" b="0" i="0" u="none" baseline="0" dirty="0"/>
              <a:t>La entrevista motivacional (EM) es una conversación colaborativa centrada en aumentar la motivación del participante para cambiar.</a:t>
            </a:r>
          </a:p>
          <a:p>
            <a:pPr algn="l" rtl="0"/>
            <a:r>
              <a:rPr lang="x-es-XL" sz="2400" b="0" i="0" u="none" baseline="0" dirty="0"/>
              <a:t>El gestor del caso recurre a la escucha activa y a otras técnicas para orientar la conversación, pero es el cliente quien dirige el proceso.</a:t>
            </a:r>
          </a:p>
          <a:p>
            <a:pPr algn="l" rtl="0"/>
            <a:r>
              <a:rPr lang="x-es-XL" sz="2400" b="0" i="0" u="none" baseline="0" dirty="0"/>
              <a:t>Céntr</a:t>
            </a:r>
            <a:r>
              <a:rPr lang="es-MX" sz="2400" b="0" i="0" u="none" baseline="0" dirty="0" err="1"/>
              <a:t>ece</a:t>
            </a:r>
            <a:r>
              <a:rPr lang="x-es-XL" sz="2400" b="0" i="0" u="none" baseline="0" dirty="0"/>
              <a:t> en la fase en la que se encuentra la persona dentro de las cinco etapas del cambio: precontemplación, contemplación, preparación, acción y mantenimiento.</a:t>
            </a:r>
          </a:p>
          <a:p>
            <a:pPr algn="l" rtl="0"/>
            <a:r>
              <a:rPr lang="x-es-XL" sz="2400" b="0" i="0" u="none" baseline="0" dirty="0"/>
              <a:t>MI es consciente de que el cambio es difícil y de que el proceso es cambiante.</a:t>
            </a:r>
          </a:p>
          <a:p>
            <a:pPr marL="0" indent="0" algn="l" rtl="0">
              <a:spcBef>
                <a:spcPts val="2400"/>
              </a:spcBef>
              <a:buNone/>
            </a:pPr>
            <a:r>
              <a:rPr lang="x-es-XL" sz="1800" b="0" i="0" u="none" baseline="0" dirty="0"/>
              <a:t>Fuente: Miller, W. y Rollnick, S., editores. (2002). Entrevista motivacional: preparar a las personas para el cambio. 2ª ed. Nueva York: Guilford Press.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449736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/>
              <a:t>Habilidades de MI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404764" cy="4447309"/>
          </a:xfrm>
        </p:spPr>
        <p:txBody>
          <a:bodyPr>
            <a:normAutofit/>
          </a:bodyPr>
          <a:lstStyle/>
          <a:p>
            <a:pPr algn="l" rtl="0"/>
            <a:r>
              <a:rPr lang="x-es-XL" b="0" i="0" u="none" baseline="0"/>
              <a:t>Las intervenciones de MI utilizan habilidades que son aplicables a todas las intervenciones de gestión de casos del programa HVRP:</a:t>
            </a:r>
          </a:p>
          <a:p>
            <a:pPr lvl="1" algn="l" rtl="0">
              <a:spcBef>
                <a:spcPts val="1200"/>
              </a:spcBef>
            </a:pPr>
            <a:r>
              <a:rPr lang="x-es-XL" sz="2600" b="0" i="0" u="none" baseline="0"/>
              <a:t>Aceptación positiva incondicional </a:t>
            </a:r>
          </a:p>
          <a:p>
            <a:pPr lvl="1" algn="l" rtl="0">
              <a:spcBef>
                <a:spcPts val="1200"/>
              </a:spcBef>
            </a:pPr>
            <a:r>
              <a:rPr lang="x-es-XL" sz="2600" b="0" i="0" u="none" baseline="0"/>
              <a:t>Empatía</a:t>
            </a:r>
          </a:p>
          <a:p>
            <a:pPr lvl="1" algn="l" rtl="0">
              <a:spcBef>
                <a:spcPts val="1200"/>
              </a:spcBef>
            </a:pPr>
            <a:r>
              <a:rPr lang="x-es-XL" sz="2600" b="0" i="0" u="none" baseline="0"/>
              <a:t>Escucha proactiva</a:t>
            </a:r>
          </a:p>
          <a:p>
            <a:pPr lvl="1" algn="l" rtl="0">
              <a:spcBef>
                <a:spcPts val="1200"/>
              </a:spcBef>
            </a:pPr>
            <a:r>
              <a:rPr lang="x-es-XL" sz="2600" b="0" i="0" u="none" baseline="0"/>
              <a:t>Orientar y motivar a la acción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26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1244523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Cuidado personal para los profesionales de servicios </a:t>
            </a:r>
          </a:p>
        </p:txBody>
      </p:sp>
    </p:spTree>
    <p:extLst>
      <p:ext uri="{BB962C8B-B14F-4D97-AF65-F5344CB8AC3E}">
        <p14:creationId xmlns:p14="http://schemas.microsoft.com/office/powerpoint/2010/main" val="1174970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Cuidado personal para los profesionales de </a:t>
            </a:r>
            <a:r>
              <a:rPr lang="es-MX" sz="3600" b="0" i="0" u="none" baseline="0" dirty="0"/>
              <a:t>servicio</a:t>
            </a:r>
            <a:r>
              <a:rPr lang="x-es-XL" sz="3600" b="0" i="0" u="none" baseline="0" dirty="0">
                <a:solidFill>
                  <a:schemeClr val="bg1"/>
                </a:solidFill>
              </a:rPr>
              <a:t>.</a:t>
            </a:r>
            <a:r>
              <a:rPr lang="x-es-XL" sz="3600" b="0" i="0" u="none" baseline="0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400" b="0" i="0" u="none" baseline="0" dirty="0"/>
              <a:t>Como profesionales que trabaja</a:t>
            </a:r>
            <a:r>
              <a:rPr lang="es-MX" sz="2400" b="0" i="0" u="none" baseline="0" dirty="0"/>
              <a:t>n </a:t>
            </a:r>
            <a:r>
              <a:rPr lang="x-es-XL" sz="2400" b="0" i="0" u="none" baseline="0" dirty="0"/>
              <a:t>con colectivos vulnerables, es fundamental cuidar </a:t>
            </a:r>
            <a:r>
              <a:rPr lang="es-MX" sz="2400" b="0" i="0" u="none" baseline="0" dirty="0"/>
              <a:t>el </a:t>
            </a:r>
            <a:r>
              <a:rPr lang="x-es-XL" sz="2400" b="0" i="0" u="none" baseline="0" dirty="0"/>
              <a:t>bienestar personal.</a:t>
            </a:r>
          </a:p>
          <a:p>
            <a:pPr algn="l" rtl="0"/>
            <a:r>
              <a:rPr lang="x-es-XL" sz="2400" b="0" i="0" u="none" baseline="0" dirty="0"/>
              <a:t>El autocuidado no es solo una responsabilidad personal; es esencial para mantener la eficacia a la hora de atender a veteranos con problemas complejos de salud mental y antecedentes traumáticos.</a:t>
            </a:r>
          </a:p>
          <a:p>
            <a:pPr algn="l" rtl="0"/>
            <a:r>
              <a:rPr lang="x-es-XL" sz="2400" b="0" i="0" u="none" baseline="0" dirty="0"/>
              <a:t>El ejercicio físico, establecer límites profesionales y superar las experiencias difíciles con los compañeros de trabajo pueden ayudar a evitar el agotamiento laboral.</a:t>
            </a:r>
          </a:p>
          <a:p>
            <a:pPr algn="l" rtl="0"/>
            <a:r>
              <a:rPr lang="x-es-XL" sz="2400" b="0" i="0" u="none" baseline="0" dirty="0"/>
              <a:t>Los programas del HVRP pueden beneficiarse de la creación de una cultura organizativa que dé prioridad al bienestar del personal mediante debates abiertos y el acceso a recursos de salud mental.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28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008663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Resumen de la gestión de caso</a:t>
            </a:r>
            <a:r>
              <a:rPr lang="es-MX" b="0" i="0" u="none" baseline="0" dirty="0"/>
              <a:t>s</a:t>
            </a:r>
            <a:endParaRPr lang="x-es-XL" b="0" i="0" u="none" baseline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627"/>
            <a:ext cx="10515600" cy="4382511"/>
          </a:xfrm>
        </p:spPr>
        <p:txBody>
          <a:bodyPr>
            <a:noAutofit/>
          </a:bodyPr>
          <a:lstStyle/>
          <a:p>
            <a:pPr algn="l" rtl="0"/>
            <a:r>
              <a:rPr lang="x-es-XL" sz="2000" b="0" i="0" u="none" baseline="0" dirty="0"/>
              <a:t>El expediente de gestión del caso debería contar una historia</a:t>
            </a:r>
            <a:r>
              <a:rPr lang="es-MX" sz="2000" b="0" i="0" u="none" baseline="0" dirty="0"/>
              <a:t>.</a:t>
            </a:r>
            <a:endParaRPr lang="x-es-XL" sz="2000" b="0" i="0" u="none" baseline="0" dirty="0"/>
          </a:p>
          <a:p>
            <a:pPr lvl="1" algn="l" rtl="0"/>
            <a:r>
              <a:rPr lang="x-es-XL" sz="1800" b="0" i="0" u="none" baseline="0" dirty="0"/>
              <a:t>Debe actualizarse cada vez que se hable con el cliente, así como cada vez que se preste un servicio o se realice un seguimiento.</a:t>
            </a:r>
          </a:p>
          <a:p>
            <a:pPr algn="l" rtl="0"/>
            <a:r>
              <a:rPr lang="x-es-XL" sz="1800" b="0" i="0" u="none" baseline="0" dirty="0"/>
              <a:t>Eval</a:t>
            </a:r>
            <a:r>
              <a:rPr lang="es-MX" sz="1800" b="0" i="0" u="none" baseline="0" dirty="0" err="1"/>
              <a:t>úe</a:t>
            </a:r>
            <a:r>
              <a:rPr lang="x-es-XL" sz="1800" b="0" i="0" u="none" baseline="0" dirty="0"/>
              <a:t>, inscrib</a:t>
            </a:r>
            <a:r>
              <a:rPr lang="es-MX" sz="1800" b="0" i="0" u="none" baseline="0" dirty="0"/>
              <a:t>a</a:t>
            </a:r>
            <a:r>
              <a:rPr lang="x-es-XL" sz="1800" b="0" i="0" u="none" baseline="0" dirty="0"/>
              <a:t> y elabor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 un plan</a:t>
            </a:r>
            <a:r>
              <a:rPr lang="es-MX" sz="1800" b="0" i="0" u="none" baseline="0" dirty="0"/>
              <a:t>.</a:t>
            </a:r>
            <a:endParaRPr lang="x-es-XL" sz="1800" b="0" i="0" u="none" baseline="0" dirty="0"/>
          </a:p>
          <a:p>
            <a:pPr algn="l" rtl="0"/>
            <a:r>
              <a:rPr lang="x-es-XL" sz="1800" b="0" i="0" u="none" baseline="0" dirty="0"/>
              <a:t>Manten</a:t>
            </a:r>
            <a:r>
              <a:rPr lang="es-MX" sz="1800" b="0" i="0" u="none" baseline="0" dirty="0" err="1"/>
              <a:t>ga</a:t>
            </a:r>
            <a:r>
              <a:rPr lang="x-es-XL" sz="1800" b="0" i="0" u="none" baseline="0" dirty="0"/>
              <a:t> la documentación adecuada</a:t>
            </a:r>
            <a:r>
              <a:rPr lang="es-MX" sz="1800" b="0" i="0" u="none" baseline="0" dirty="0"/>
              <a:t>.</a:t>
            </a:r>
            <a:r>
              <a:rPr lang="x-es-XL" sz="1800" b="0" i="0" u="none" baseline="0" dirty="0"/>
              <a:t> </a:t>
            </a:r>
          </a:p>
          <a:p>
            <a:pPr algn="l" rtl="0"/>
            <a:r>
              <a:rPr lang="x-es-XL" sz="1800" b="0" i="0" u="none" baseline="0" dirty="0"/>
              <a:t>Anot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 todas las fechas, los acontecimientos y los servicios prestados</a:t>
            </a:r>
            <a:r>
              <a:rPr lang="es-MX" sz="1800" b="0" i="0" u="none" baseline="0" dirty="0"/>
              <a:t>.</a:t>
            </a:r>
            <a:endParaRPr lang="x-es-XL" sz="1800" b="0" i="0" u="none" baseline="0" dirty="0"/>
          </a:p>
          <a:p>
            <a:pPr algn="l" rtl="0"/>
            <a:r>
              <a:rPr lang="x-es-XL" sz="1800" b="0" i="0" u="none" baseline="0" dirty="0"/>
              <a:t>Mant</a:t>
            </a:r>
            <a:r>
              <a:rPr lang="es-MX" sz="1800" b="0" i="0" u="none" baseline="0" dirty="0" err="1"/>
              <a:t>enga</a:t>
            </a:r>
            <a:r>
              <a:rPr lang="x-es-XL" sz="1800" b="0" i="0" u="none" baseline="0" dirty="0"/>
              <a:t> un contacto constante con el veterano</a:t>
            </a:r>
            <a:r>
              <a:rPr lang="es-MX" sz="1800" b="0" i="0" u="none" baseline="0" dirty="0"/>
              <a:t>.</a:t>
            </a:r>
            <a:endParaRPr lang="x-es-XL" sz="1800" b="0" i="0" u="none" baseline="0" dirty="0"/>
          </a:p>
          <a:p>
            <a:pPr algn="l" rtl="0"/>
            <a:r>
              <a:rPr lang="x-es-XL" sz="1800" b="0" i="0" u="none" baseline="0" dirty="0"/>
              <a:t>Asegúr</a:t>
            </a:r>
            <a:r>
              <a:rPr lang="es-MX" sz="1800" b="0" i="0" u="none" baseline="0" dirty="0"/>
              <a:t>ese</a:t>
            </a:r>
            <a:r>
              <a:rPr lang="x-es-XL" sz="1800" b="0" i="0" u="none" baseline="0" dirty="0"/>
              <a:t> de que la formación quede debidamente documentada</a:t>
            </a:r>
            <a:r>
              <a:rPr lang="es-MX" sz="1800" b="0" i="0" u="none" baseline="0" dirty="0"/>
              <a:t>.</a:t>
            </a:r>
            <a:endParaRPr lang="x-es-XL" sz="1800" b="0" i="0" u="none" baseline="0" dirty="0"/>
          </a:p>
          <a:p>
            <a:pPr algn="l" rtl="0"/>
            <a:r>
              <a:rPr lang="x-es-XL" sz="1800" b="0" i="0" u="none" baseline="0" dirty="0"/>
              <a:t>Anot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 los gastos junto con una o varias copias de los recibos</a:t>
            </a:r>
            <a:r>
              <a:rPr lang="es-MX" sz="1800" b="0" i="0" u="none" baseline="0" dirty="0"/>
              <a:t>.</a:t>
            </a:r>
            <a:endParaRPr lang="x-es-XL" sz="1800" b="0" i="0" u="none" baseline="0" dirty="0"/>
          </a:p>
          <a:p>
            <a:pPr algn="l" rtl="0"/>
            <a:r>
              <a:rPr lang="es-MX" sz="1800" b="0" i="0" u="none" baseline="0" dirty="0"/>
              <a:t>Registre los seguimientos.</a:t>
            </a:r>
            <a:endParaRPr lang="x-es-XL" sz="1800" b="0" i="0" u="none" baseline="0" dirty="0"/>
          </a:p>
          <a:p>
            <a:pPr algn="l" rtl="0"/>
            <a:r>
              <a:rPr lang="x-es-XL" sz="1800" b="0" i="0" u="none" baseline="0" dirty="0"/>
              <a:t>Recuerd</a:t>
            </a:r>
            <a:r>
              <a:rPr lang="es-MX" sz="1800" b="0" i="0" u="none" baseline="0" dirty="0"/>
              <a:t>e</a:t>
            </a:r>
            <a:r>
              <a:rPr lang="x-es-XL" sz="1800" b="0" i="0" u="none" baseline="0" dirty="0"/>
              <a:t>: si no está en el expediente, es como si no hubiera ocurrido. </a:t>
            </a:r>
            <a:r>
              <a:rPr lang="x-es-XL" sz="1800" b="1" i="0" u="none" baseline="0" dirty="0"/>
              <a:t>¡Document</a:t>
            </a:r>
            <a:r>
              <a:rPr lang="es-MX" sz="1800" b="1" i="0" u="none" baseline="0" dirty="0"/>
              <a:t>e</a:t>
            </a:r>
            <a:r>
              <a:rPr lang="x-es-XL" sz="1800" b="1" i="0" u="none" baseline="0" dirty="0"/>
              <a:t>, document</a:t>
            </a:r>
            <a:r>
              <a:rPr lang="es-MX" sz="1800" b="1" i="0" u="none" baseline="0" dirty="0"/>
              <a:t>e</a:t>
            </a:r>
            <a:r>
              <a:rPr lang="x-es-XL" sz="1800" b="1" i="0" u="none" baseline="0" dirty="0"/>
              <a:t>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29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02963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Herramientas para los gestores de casos del HVRP</a:t>
            </a:r>
          </a:p>
        </p:txBody>
      </p:sp>
    </p:spTree>
    <p:extLst>
      <p:ext uri="{BB962C8B-B14F-4D97-AF65-F5344CB8AC3E}">
        <p14:creationId xmlns:p14="http://schemas.microsoft.com/office/powerpoint/2010/main" val="2702160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4000" b="0" i="0" u="none" baseline="0" dirty="0">
                <a:latin typeface="Franklin Gothic Medium"/>
                <a:ea typeface="Franklin Gothic Medium"/>
                <a:cs typeface="Franklin Gothic Medium"/>
              </a:rPr>
              <a:t>Hoja de seguimiento de participantes del HVRP PY26</a:t>
            </a:r>
            <a:endParaRPr lang="x-es-XL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6B424-01F1-D80B-0C9C-0DA2496BD39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97992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x-es-XL" sz="2400" b="0" i="0" u="none" baseline="0" dirty="0"/>
              <a:t>La hoja de seguimiento de participantes del HVRP del año del programa (PY) 2026 se puede consultar en la </a:t>
            </a:r>
            <a:r>
              <a:rPr lang="x-es-XL" sz="2400" b="0" i="0" u="none" baseline="0" dirty="0">
                <a:hlinkClick r:id="rId3"/>
              </a:rPr>
              <a:t>página «Documentos del programa para beneficiarios del HVRP». </a:t>
            </a:r>
            <a:endParaRPr lang="x-es-XL" sz="2400" dirty="0"/>
          </a:p>
        </p:txBody>
      </p:sp>
      <p:pic>
        <p:nvPicPr>
          <p:cNvPr id="8" name="Content Placeholder 7" descr="Captura de pantalla de la hoja de seguimiento de participantes del PY26 HVRP">
            <a:extLst>
              <a:ext uri="{FF2B5EF4-FFF2-40B4-BE49-F238E27FC236}">
                <a16:creationId xmlns:a16="http://schemas.microsoft.com/office/drawing/2014/main" id="{BCB3CEEE-F122-2CFB-FE7D-97792BBACC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b="1752"/>
          <a:stretch>
            <a:fillRect/>
          </a:stretch>
        </p:blipFill>
        <p:spPr>
          <a:xfrm>
            <a:off x="3708722" y="2940050"/>
            <a:ext cx="4774555" cy="318019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31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74131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4000" b="0" i="0" u="none" baseline="0" dirty="0">
                <a:latin typeface="Franklin Gothic Medium"/>
                <a:ea typeface="Franklin Gothic Medium"/>
                <a:cs typeface="Franklin Gothic Medium"/>
              </a:rPr>
              <a:t>Herramienta de elegibilidad del NVTAC para el HVRP</a:t>
            </a:r>
            <a:endParaRPr lang="x-es-XL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6B424-01F1-D80B-0C9C-0DA2496BD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97992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x-es-XL" sz="2400" b="0" i="0" u="none" baseline="0" dirty="0">
                <a:hlinkClick r:id="rId3"/>
              </a:rPr>
              <a:t>La herramienta de elegibilidad del programa HVRP de NVTAC</a:t>
            </a:r>
            <a:r>
              <a:rPr lang="x-es-XL" sz="2400" b="0" i="0" u="none" baseline="0" dirty="0"/>
              <a:t> y </a:t>
            </a:r>
            <a:r>
              <a:rPr lang="x-es-XL" sz="2400" b="0" i="0" u="none" baseline="0" dirty="0">
                <a:hlinkClick r:id="rId4"/>
              </a:rPr>
              <a:t>el vídeo de microaprendizaje</a:t>
            </a:r>
            <a:r>
              <a:rPr lang="x-es-XL" sz="2400" b="0" i="0" u="none" baseline="0" dirty="0"/>
              <a:t> que la acompaña están disponibles en la página web NVTAC.org</a:t>
            </a:r>
          </a:p>
        </p:txBody>
      </p:sp>
      <p:pic>
        <p:nvPicPr>
          <p:cNvPr id="10" name="Content Placeholder 9" descr="Captura de pantalla de la herramienta de elegibilidad del HVRP">
            <a:hlinkClick r:id="rId3"/>
            <a:extLst>
              <a:ext uri="{FF2B5EF4-FFF2-40B4-BE49-F238E27FC236}">
                <a16:creationId xmlns:a16="http://schemas.microsoft.com/office/drawing/2014/main" id="{7A02F109-43B4-1AAC-4DCD-98C2D76F7B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3505200" y="2805545"/>
            <a:ext cx="5181600" cy="333343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132581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5302-20A5-CEF0-AC1E-BA6CCA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latin typeface="Franklin Gothic Medium"/>
                <a:ea typeface="Franklin Gothic Medium"/>
                <a:cs typeface="Franklin Gothic Medium"/>
              </a:rPr>
              <a:t>Formularios personalizables de NVTAC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6B424-01F1-D80B-0C9C-0DA2496BD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10515600" cy="1218767"/>
          </a:xfrm>
        </p:spPr>
        <p:txBody>
          <a:bodyPr>
            <a:normAutofit/>
          </a:bodyPr>
          <a:lstStyle/>
          <a:p>
            <a:pPr marL="0" indent="0" algn="l" rtl="0">
              <a:lnSpc>
                <a:spcPct val="100000"/>
              </a:lnSpc>
              <a:buNone/>
            </a:pPr>
            <a:r>
              <a:rPr lang="x-es-XL" sz="2000" b="0" i="0" u="none" baseline="0" dirty="0"/>
              <a:t>La página </a:t>
            </a:r>
            <a:r>
              <a:rPr lang="x-es-XL" sz="2000" b="0" i="0" u="none" baseline="0" dirty="0">
                <a:hlinkClick r:id="rId3"/>
              </a:rPr>
              <a:t>«Formularios personalizables»</a:t>
            </a:r>
            <a:r>
              <a:rPr lang="x-es-XL" sz="2000" b="0" i="0" u="none" baseline="0" dirty="0"/>
              <a:t> del sitio web NVTAC.org contiene diversos documentos que los beneficiarios de las subvenciones del HVRP pueden utilizar según sus necesidades, aunque su uso no es obligatorio. </a:t>
            </a:r>
          </a:p>
        </p:txBody>
      </p:sp>
      <p:pic>
        <p:nvPicPr>
          <p:cNvPr id="12" name="Content Placeholder 11" descr="Captura de pantalla de la página «Formularios personalizables» de HVRP">
            <a:hlinkClick r:id="rId3"/>
            <a:extLst>
              <a:ext uri="{FF2B5EF4-FFF2-40B4-BE49-F238E27FC236}">
                <a16:creationId xmlns:a16="http://schemas.microsoft.com/office/drawing/2014/main" id="{8CB37073-BAD8-08EC-DBAD-53E7B428F7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700540" y="2909455"/>
            <a:ext cx="4790919" cy="33763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33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857979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Vídeos de microaprendizaje del NVTAC (1 de 2)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627"/>
            <a:ext cx="10515600" cy="4382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>
                <a:hlinkClick r:id="rId3"/>
              </a:rPr>
              <a:t>Contratación de un gestor de casos del HVRP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>
                <a:hlinkClick r:id="rId4"/>
              </a:rPr>
              <a:t>Preparación ante desastres para los proveedores de servicios a veteranos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>
                <a:hlinkClick r:id="rId5"/>
              </a:rPr>
              <a:t>Emprendimiento de veteranos  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>
                <a:hlinkClick r:id="rId6"/>
              </a:rPr>
              <a:t>Diferencias entre la </a:t>
            </a:r>
            <a:r>
              <a:rPr lang="es-MX" b="0" i="0" u="none" baseline="0" dirty="0">
                <a:hlinkClick r:id="rId6"/>
              </a:rPr>
              <a:t>capacitación </a:t>
            </a:r>
            <a:r>
              <a:rPr lang="x-es-XL" b="0" i="0" u="none" baseline="0" dirty="0">
                <a:hlinkClick r:id="rId6"/>
              </a:rPr>
              <a:t>de los participantes y los servicios de apoyo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>
                <a:latin typeface="Franklin Gothic Book"/>
                <a:ea typeface="Franklin Gothic Book"/>
                <a:cs typeface="Franklin Gothic Book"/>
                <a:hlinkClick r:id="rId7"/>
              </a:rPr>
              <a:t>Establecer y mantener relaciones con los programas asociados al HVRP</a:t>
            </a:r>
            <a:endParaRPr lang="x-es-XL" dirty="0">
              <a:latin typeface="Franklin Gothic Book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34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86202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D204CC-5B23-FC2A-EA3C-4EBA2DC30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Vídeos de microaprendizaje del NVTAC (2 de 2)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ECF955-9618-3406-3470-C85BD427E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627"/>
            <a:ext cx="10515600" cy="4382511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>
                <a:hlinkClick r:id="rId3"/>
              </a:rPr>
              <a:t>Solicitud del formulario DD-214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>
                <a:hlinkClick r:id="rId4"/>
              </a:rPr>
              <a:t>Cómo leer un DD-214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>
                <a:hlinkClick r:id="rId5"/>
              </a:rPr>
              <a:t>Cómo utilizar la herramienta de elegibilidad del HVRP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>
                <a:hlinkClick r:id="rId6"/>
              </a:rPr>
              <a:t>Estrategias de colocación del HVRP</a:t>
            </a:r>
            <a:endParaRPr lang="x-es-XL" dirty="0"/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>
                <a:hlinkClick r:id="rId7"/>
              </a:rPr>
              <a:t>Verificación de empleo del HVRP</a:t>
            </a:r>
            <a:endParaRPr lang="x-es-X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3282" y="6356350"/>
            <a:ext cx="610518" cy="365125"/>
          </a:xfrm>
        </p:spPr>
        <p:txBody>
          <a:bodyPr/>
          <a:lstStyle/>
          <a:p>
            <a:pPr algn="r" rtl="0"/>
            <a:fld id="{9F533A62-0560-4741-9272-0FF595F394C3}" type="slidenum">
              <a:rPr/>
              <a:pPr/>
              <a:t>35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690966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2900175"/>
            <a:ext cx="6043670" cy="1057649"/>
          </a:xfrm>
        </p:spPr>
        <p:txBody>
          <a:bodyPr/>
          <a:lstStyle/>
          <a:p>
            <a:pPr algn="l" rtl="0"/>
            <a:r>
              <a:rPr lang="x-es-XL" b="0" i="0" u="none" baseline="0"/>
              <a:t>¿Alguna pregunta?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2E6E1-91C8-A85C-D051-834D0AA3D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Correo electrónico: </a:t>
            </a:r>
            <a:r>
              <a:rPr lang="x-es-XL" b="0" i="0" u="none" baseline="0">
                <a:solidFill>
                  <a:srgbClr val="0609AD"/>
                </a:solidFill>
                <a:hlinkClick r:id="rId3"/>
              </a:rPr>
              <a:t>nvtac@dol.gov</a:t>
            </a:r>
            <a:r>
              <a:rPr lang="x-es-XL" b="0" i="0" u="none" baseline="0">
                <a:solidFill>
                  <a:srgbClr val="0609AD"/>
                </a:solidFill>
              </a:rPr>
              <a:t> </a:t>
            </a:r>
          </a:p>
          <a:p>
            <a:pPr rtl="0"/>
            <a:r>
              <a:rPr lang="x-es-XL" b="0" i="0" u="none" baseline="0"/>
              <a:t>Página web: </a:t>
            </a:r>
            <a:r>
              <a:rPr lang="x-es-XL" b="0" i="0" u="none" baseline="0">
                <a:hlinkClick r:id="rId4"/>
              </a:rPr>
              <a:t>nvtac.org </a:t>
            </a:r>
            <a:endParaRPr lang="x-es-XL" dirty="0">
              <a:solidFill>
                <a:srgbClr val="0609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5BBD3E-43D7-4F10-89E0-AB4FED67AC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62BCA1-FEE8-44D8-81BB-9A592FC5C787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1df1fdb3-3814-4898-b68d-b9ae902564fe"/>
    <ds:schemaRef ds:uri="http://schemas.openxmlformats.org/package/2006/metadata/core-properties"/>
    <ds:schemaRef ds:uri="ee3eab8d-6fc0-47b2-b9a9-e7b6a861d967"/>
    <ds:schemaRef ds:uri="http://purl.org/dc/terms/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348</TotalTime>
  <Words>2991</Words>
  <Application>Microsoft Office PowerPoint</Application>
  <PresentationFormat>Widescreen</PresentationFormat>
  <Paragraphs>265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Wingdings,Sans-Serif</vt:lpstr>
      <vt:lpstr>Office Theme</vt:lpstr>
      <vt:lpstr>Reunión posterior a la adjudicación (PAC) del Programa de Reinserción de Veteranos sin Hogar (HVRP): Funciones y responsabilidades de los gestores de casos</vt:lpstr>
      <vt:lpstr>Recordatorio</vt:lpstr>
      <vt:lpstr>Resumen de las funciones y responsabilidades en la gestión de casos</vt:lpstr>
      <vt:lpstr>Resumen de funciones y responsabilidades: recordatorio de que las directrices de políticas de VETS exigen la gestión de casos</vt:lpstr>
      <vt:lpstr>Resumen de funciones y responsabilidades</vt:lpstr>
      <vt:lpstr>Gestión previa al caso:   Admisión e inscripción</vt:lpstr>
      <vt:lpstr>Gestión previa al caso: Admisión y matriculación </vt:lpstr>
      <vt:lpstr>Determinación de elegibilidad</vt:lpstr>
      <vt:lpstr>Gestión de casos: Evaluación de necesidades, Plan de Educación Individualizado (IEP) y servicios de apoyo</vt:lpstr>
      <vt:lpstr>Expedientes de gestión de casos</vt:lpstr>
      <vt:lpstr>Definición de gestión de casos</vt:lpstr>
      <vt:lpstr>Evaluaciones</vt:lpstr>
      <vt:lpstr>Elaboración de un Plan Individual de Empleo (IEP)</vt:lpstr>
      <vt:lpstr>Actualización de los IEP </vt:lpstr>
      <vt:lpstr>Consejos rápidos sobre el IEP</vt:lpstr>
      <vt:lpstr>Participa en «Work Talk»</vt:lpstr>
      <vt:lpstr>Servicios de empleo y de apoyo</vt:lpstr>
      <vt:lpstr>Ayuda para la búsqueda de empleo</vt:lpstr>
      <vt:lpstr>Servicios de apoyo</vt:lpstr>
      <vt:lpstr>Consejos para la inscripción conjunta</vt:lpstr>
      <vt:lpstr>Gestión posterior al caso: Seguimiento</vt:lpstr>
      <vt:lpstr>Seguimiento (1 de 2)</vt:lpstr>
      <vt:lpstr>Seguimiento (2 de 2)</vt:lpstr>
      <vt:lpstr>Proceso de entrevista motivacional</vt:lpstr>
      <vt:lpstr>Entrevista motivacional</vt:lpstr>
      <vt:lpstr>Habilidades de MI </vt:lpstr>
      <vt:lpstr>Cuidado personal para los profesionales de servicios </vt:lpstr>
      <vt:lpstr>Cuidado personal para los profesionales de servicio. </vt:lpstr>
      <vt:lpstr>Resumen de la gestión de casos</vt:lpstr>
      <vt:lpstr>Herramientas para los gestores de casos del HVRP</vt:lpstr>
      <vt:lpstr>Hoja de seguimiento de participantes del HVRP PY26</vt:lpstr>
      <vt:lpstr>Herramienta de elegibilidad del NVTAC para el HVRP</vt:lpstr>
      <vt:lpstr>Formularios personalizables de NVTAC</vt:lpstr>
      <vt:lpstr>Vídeos de microaprendizaje del NVTAC (1 de 2) </vt:lpstr>
      <vt:lpstr>Vídeos de microaprendizaje del NVTAC (2 de 2) </vt:lpstr>
      <vt:lpstr>¿Alguna pregunta?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National PAC - Roles and Responsibilities for Case Managers</dc:title>
  <dc:subject>NVTAC: Outreach, Partnerships, Enrollment, and Case Management</dc:subject>
  <dc:creator>U.S. Department of Labor</dc:creator>
  <cp:keywords>USDOL, DOL, VETS, HVRP, NVTAC, PAC</cp:keywords>
  <cp:lastModifiedBy>Colleen Beck</cp:lastModifiedBy>
  <cp:revision>52</cp:revision>
  <dcterms:created xsi:type="dcterms:W3CDTF">2026-05-14T15:55:24Z</dcterms:created>
  <dcterms:modified xsi:type="dcterms:W3CDTF">2026-09-18T16:57:49Z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