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56" r:id="rId5"/>
    <p:sldId id="259" r:id="rId6"/>
    <p:sldId id="279" r:id="rId7"/>
    <p:sldId id="280" r:id="rId8"/>
    <p:sldId id="281" r:id="rId9"/>
    <p:sldId id="282" r:id="rId10"/>
    <p:sldId id="283" r:id="rId11"/>
    <p:sldId id="284" r:id="rId12"/>
    <p:sldId id="285" r:id="rId13"/>
    <p:sldId id="286" r:id="rId14"/>
    <p:sldId id="260" r:id="rId15"/>
    <p:sldId id="287" r:id="rId16"/>
    <p:sldId id="288" r:id="rId17"/>
    <p:sldId id="289" r:id="rId18"/>
    <p:sldId id="290" r:id="rId19"/>
    <p:sldId id="291" r:id="rId20"/>
    <p:sldId id="292" r:id="rId21"/>
    <p:sldId id="293" r:id="rId22"/>
    <p:sldId id="294" r:id="rId23"/>
    <p:sldId id="295" r:id="rId24"/>
    <p:sldId id="296" r:id="rId25"/>
    <p:sldId id="29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6"/>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975" autoAdjust="0"/>
    <p:restoredTop sz="96247" autoAdjust="0"/>
  </p:normalViewPr>
  <p:slideViewPr>
    <p:cSldViewPr snapToGrid="0">
      <p:cViewPr varScale="1">
        <p:scale>
          <a:sx n="109" d="100"/>
          <a:sy n="109" d="100"/>
        </p:scale>
        <p:origin x="798" y="102"/>
      </p:cViewPr>
      <p:guideLst/>
    </p:cSldViewPr>
  </p:slideViewPr>
  <p:outlineViewPr>
    <p:cViewPr>
      <p:scale>
        <a:sx n="33" d="100"/>
        <a:sy n="33" d="100"/>
      </p:scale>
      <p:origin x="0" y="-6192"/>
    </p:cViewPr>
  </p:outlineViewPr>
  <p:notesTextViewPr>
    <p:cViewPr>
      <p:scale>
        <a:sx n="1" d="1"/>
        <a:sy n="1" d="1"/>
      </p:scale>
      <p:origin x="0" y="0"/>
    </p:cViewPr>
  </p:notesTextViewPr>
  <p:notesViewPr>
    <p:cSldViewPr snapToGrid="0">
      <p:cViewPr varScale="1">
        <p:scale>
          <a:sx n="50" d="100"/>
          <a:sy n="50" d="100"/>
        </p:scale>
        <p:origin x="263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10A9B-4E50-4E1E-937E-551D5BF98DB4}" type="datetimeFigureOut">
              <a:rPr lang="en-US" smtClean="0"/>
              <a:t>9/18/2026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F6ED61-3DF0-4762-AC35-F6E46ACBD006}" type="slidenum">
              <a:rPr lang="en-US" smtClean="0"/>
              <a:t>‹#›</a:t>
            </a:fld>
            <a:endParaRPr lang="en-US" dirty="0"/>
          </a:p>
        </p:txBody>
      </p:sp>
    </p:spTree>
    <p:extLst>
      <p:ext uri="{BB962C8B-B14F-4D97-AF65-F5344CB8AC3E}">
        <p14:creationId xmlns:p14="http://schemas.microsoft.com/office/powerpoint/2010/main" val="3246361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B2A4E-1841-4DF1-AAD7-E22EECDE03EE}" type="datetimeFigureOut">
              <a:rPr lang="en-US" smtClean="0"/>
              <a:t>9/18/2026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0CCEA-B629-4CAC-BC31-F93141517463}" type="slidenum">
              <a:rPr lang="en-US" smtClean="0"/>
              <a:t>‹#›</a:t>
            </a:fld>
            <a:endParaRPr lang="en-US" dirty="0"/>
          </a:p>
        </p:txBody>
      </p:sp>
    </p:spTree>
    <p:extLst>
      <p:ext uri="{BB962C8B-B14F-4D97-AF65-F5344CB8AC3E}">
        <p14:creationId xmlns:p14="http://schemas.microsoft.com/office/powerpoint/2010/main" val="363357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9</a:t>
            </a:fld>
            <a:endParaRPr lang="x-es-XL"/>
          </a:p>
        </p:txBody>
      </p:sp>
    </p:spTree>
    <p:extLst>
      <p:ext uri="{BB962C8B-B14F-4D97-AF65-F5344CB8AC3E}">
        <p14:creationId xmlns:p14="http://schemas.microsoft.com/office/powerpoint/2010/main" val="465974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14</a:t>
            </a:fld>
            <a:endParaRPr lang="x-es-XL"/>
          </a:p>
        </p:txBody>
      </p:sp>
    </p:spTree>
    <p:extLst>
      <p:ext uri="{BB962C8B-B14F-4D97-AF65-F5344CB8AC3E}">
        <p14:creationId xmlns:p14="http://schemas.microsoft.com/office/powerpoint/2010/main" val="6214776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United States Department of Labor se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8281" y="1291496"/>
            <a:ext cx="2004649" cy="2004649"/>
          </a:xfrm>
          <a:prstGeom prst="rect">
            <a:avLst/>
          </a:prstGeom>
        </p:spPr>
      </p:pic>
      <p:sp>
        <p:nvSpPr>
          <p:cNvPr id="13" name="Title 1"/>
          <p:cNvSpPr txBox="1">
            <a:spLocks/>
          </p:cNvSpPr>
          <p:nvPr userDrawn="1"/>
        </p:nvSpPr>
        <p:spPr>
          <a:xfrm>
            <a:off x="0" y="5266951"/>
            <a:ext cx="4426982" cy="15910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800" kern="1200">
                <a:solidFill>
                  <a:schemeClr val="tx1"/>
                </a:solidFill>
                <a:latin typeface="Franklin Gothic Book" panose="020B0503020102020204" pitchFamily="34" charset="0"/>
                <a:ea typeface="+mj-ea"/>
                <a:cs typeface="+mj-cs"/>
              </a:defRPr>
            </a:lvl1pPr>
          </a:lstStyle>
          <a:p>
            <a:pPr algn="ctr">
              <a:lnSpc>
                <a:spcPct val="90000"/>
              </a:lnSpc>
            </a:pPr>
            <a:r>
              <a:rPr lang="pt-BR" sz="2400" dirty="0">
                <a:solidFill>
                  <a:schemeClr val="bg1"/>
                </a:solidFill>
              </a:rPr>
              <a:t>Servicio de Empleo y Capacitación para Veteranos (VETS)</a:t>
            </a:r>
            <a:endParaRPr lang="en-US" sz="2400" b="0" dirty="0">
              <a:solidFill>
                <a:schemeClr val="bg1"/>
              </a:solidFill>
              <a:latin typeface="Franklin Gothic Book" panose="020B0503020102020204" pitchFamily="34" charset="0"/>
            </a:endParaRP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7" name="Rectangle 16" descr="Decorative"/>
          <p:cNvSpPr/>
          <p:nvPr userDrawn="1"/>
        </p:nvSpPr>
        <p:spPr>
          <a:xfrm>
            <a:off x="10330543" y="0"/>
            <a:ext cx="1861457" cy="1110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Presentation Title</a:t>
            </a:r>
          </a:p>
        </p:txBody>
      </p:sp>
      <p:sp>
        <p:nvSpPr>
          <p:cNvPr id="3" name="Subtitle 2"/>
          <p:cNvSpPr>
            <a:spLocks noGrp="1"/>
          </p:cNvSpPr>
          <p:nvPr>
            <p:ph type="subTitle" idx="1" hasCustomPrompt="1"/>
          </p:nvPr>
        </p:nvSpPr>
        <p:spPr>
          <a:xfrm>
            <a:off x="5310130" y="5266951"/>
            <a:ext cx="6043670" cy="729343"/>
          </a:xfrm>
        </p:spPr>
        <p:txBody>
          <a:bodyPr>
            <a:normAutofit/>
          </a:bodyPr>
          <a:lstStyle>
            <a:lvl1pPr marL="0" indent="0" algn="l">
              <a:buNone/>
              <a:defRPr sz="320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Subtitle/Date</a:t>
            </a:r>
          </a:p>
        </p:txBody>
      </p:sp>
      <p:pic>
        <p:nvPicPr>
          <p:cNvPr id="5" name="Picture 4" descr="Logo&#10;&#10;AI-generated content may be incorrect.">
            <a:extLst>
              <a:ext uri="{FF2B5EF4-FFF2-40B4-BE49-F238E27FC236}">
                <a16:creationId xmlns:a16="http://schemas.microsoft.com/office/drawing/2014/main" id="{7CF2982A-4C4C-460B-8595-BC96DBCBEB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8281" y="3787772"/>
            <a:ext cx="1891883" cy="987552"/>
          </a:xfrm>
          <a:prstGeom prst="rect">
            <a:avLst/>
          </a:prstGeom>
        </p:spPr>
      </p:pic>
    </p:spTree>
    <p:extLst>
      <p:ext uri="{BB962C8B-B14F-4D97-AF65-F5344CB8AC3E}">
        <p14:creationId xmlns:p14="http://schemas.microsoft.com/office/powerpoint/2010/main" val="282369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Add “Agenda” Title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p:txBody>
          <a:bodyPr/>
          <a:lstStyle>
            <a:lvl1pPr>
              <a:defRPr baseline="0"/>
            </a:lvl1pPr>
          </a:lstStyle>
          <a:p>
            <a:pPr lvl="0"/>
            <a:r>
              <a:rPr lang="en-US" dirty="0"/>
              <a:t>[Item, moderator/speaker, # minutes, etc.]</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67141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dirty="0"/>
              <a:t>Section Heading</a:t>
            </a:r>
          </a:p>
        </p:txBody>
      </p:sp>
      <p:cxnSp>
        <p:nvCxnSpPr>
          <p:cNvPr id="6" name="Straight Connector 5" descr="Decorative"/>
          <p:cNvCxnSpPr/>
          <p:nvPr userDrawn="1"/>
        </p:nvCxnSpPr>
        <p:spPr>
          <a:xfrm flipH="1">
            <a:off x="0" y="4679950"/>
            <a:ext cx="12192000" cy="0"/>
          </a:xfrm>
          <a:prstGeom prst="line">
            <a:avLst/>
          </a:prstGeom>
          <a:ln w="38100">
            <a:solidFill>
              <a:schemeClr val="accent5">
                <a:lumMod val="50000"/>
              </a:schemeClr>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4792663"/>
            <a:ext cx="10515600" cy="1296987"/>
          </a:xfrm>
        </p:spPr>
        <p:txBody>
          <a:bodyPr/>
          <a:lstStyle>
            <a:lvl1pPr marL="0" indent="0">
              <a:buNone/>
              <a:defRPr sz="24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or delete if not needed.</a:t>
            </a:r>
          </a:p>
        </p:txBody>
      </p:sp>
      <p:pic>
        <p:nvPicPr>
          <p:cNvPr id="8" name="Picture 7" descr="Logo&#10;&#10;AI-generated content may be incorrect.">
            <a:extLst>
              <a:ext uri="{FF2B5EF4-FFF2-40B4-BE49-F238E27FC236}">
                <a16:creationId xmlns:a16="http://schemas.microsoft.com/office/drawing/2014/main" id="{83F27E2A-CE55-F93D-9993-E0E9E444C0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5443" y="461723"/>
            <a:ext cx="1518891" cy="792852"/>
          </a:xfrm>
          <a:prstGeom prst="rect">
            <a:avLst/>
          </a:prstGeom>
        </p:spPr>
      </p:pic>
    </p:spTree>
    <p:extLst>
      <p:ext uri="{BB962C8B-B14F-4D97-AF65-F5344CB8AC3E}">
        <p14:creationId xmlns:p14="http://schemas.microsoft.com/office/powerpoint/2010/main" val="66550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7886"/>
            <a:ext cx="9677400" cy="1325563"/>
          </a:xfrm>
        </p:spPr>
        <p:txBody>
          <a:bodyPr/>
          <a:lstStyle/>
          <a:p>
            <a:r>
              <a:rPr lang="en-US"/>
              <a:t>Click to edit Master title style</a:t>
            </a:r>
            <a:endParaRPr lang="en-US" dirty="0"/>
          </a:p>
        </p:txBody>
      </p:sp>
      <p:cxnSp>
        <p:nvCxnSpPr>
          <p:cNvPr id="8" name="Straight Connector 7" descr="Decorative"/>
          <p:cNvCxnSpPr/>
          <p:nvPr userDrawn="1"/>
        </p:nvCxnSpPr>
        <p:spPr>
          <a:xfrm>
            <a:off x="838200" y="1539461"/>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838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8711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31669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529949"/>
            <a:ext cx="9695690" cy="995915"/>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8" y="1611590"/>
            <a:ext cx="5157787"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3"/>
          <p:cNvSpPr>
            <a:spLocks noGrp="1"/>
          </p:cNvSpPr>
          <p:nvPr>
            <p:ph sz="half" idx="2"/>
          </p:nvPr>
        </p:nvSpPr>
        <p:spPr>
          <a:xfrm>
            <a:off x="839788" y="2519119"/>
            <a:ext cx="5157787"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0" y="1611590"/>
            <a:ext cx="5183188"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5"/>
          <p:cNvSpPr>
            <a:spLocks noGrp="1"/>
          </p:cNvSpPr>
          <p:nvPr>
            <p:ph sz="quarter" idx="4"/>
          </p:nvPr>
        </p:nvSpPr>
        <p:spPr>
          <a:xfrm>
            <a:off x="6172200" y="2519119"/>
            <a:ext cx="5183188"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Veterans’ Employment and Training Service</a:t>
            </a:r>
          </a:p>
        </p:txBody>
      </p:sp>
      <p:sp>
        <p:nvSpPr>
          <p:cNvPr id="9" name="Slide Number Placeholder 8"/>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9363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6" name="Straight Connector 5"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96543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57960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7482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78715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Speak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Speaker/Moderator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2298611"/>
            <a:ext cx="2284400" cy="2284400"/>
          </a:xfrm>
          <a:prstGeom prst="ellipse">
            <a:avLst/>
          </a:prstGeom>
          <a:solidFill>
            <a:srgbClr val="F3F4F4"/>
          </a:solidFill>
          <a:ln w="76200">
            <a:solidFill>
              <a:schemeClr val="tx2"/>
            </a:solidFill>
          </a:ln>
          <a:effectLst/>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2339916"/>
            <a:ext cx="7447376" cy="2201789"/>
          </a:xfrm>
        </p:spPr>
        <p:txBody>
          <a:bodyPr>
            <a:noAutofit/>
          </a:bodyPr>
          <a:lstStyle>
            <a:lvl1pPr marL="0" indent="0">
              <a:lnSpc>
                <a:spcPct val="100000"/>
              </a:lnSpc>
              <a:buNone/>
              <a:defRPr sz="3600" b="1" baseline="0">
                <a:solidFill>
                  <a:schemeClr val="tx2"/>
                </a:solidFill>
                <a:latin typeface="Franklin Gothic Medium" panose="020B0603020102020204" pitchFamily="34" charset="0"/>
              </a:defRPr>
            </a:lvl1pPr>
            <a:lvl2pPr marL="411480" indent="0">
              <a:lnSpc>
                <a:spcPct val="100000"/>
              </a:lnSpc>
              <a:spcAft>
                <a:spcPts val="300"/>
              </a:spcAft>
              <a:buNone/>
              <a:defRPr sz="2400" i="1"/>
            </a:lvl2pPr>
            <a:lvl3pPr marL="411480" indent="0">
              <a:lnSpc>
                <a:spcPct val="100000"/>
              </a:lnSpc>
              <a:spcBef>
                <a:spcPts val="300"/>
              </a:spcBef>
              <a:buNone/>
              <a:defRPr sz="24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74216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Speakers/Moderators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561600"/>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1477370"/>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838200" y="3970049"/>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2">
            <a:extLst>
              <a:ext uri="{FF2B5EF4-FFF2-40B4-BE49-F238E27FC236}">
                <a16:creationId xmlns:a16="http://schemas.microsoft.com/office/drawing/2014/main" id="{134CD3E4-027C-4B7D-A65C-7DBA57E90025}"/>
              </a:ext>
            </a:extLst>
          </p:cNvPr>
          <p:cNvSpPr>
            <a:spLocks noGrp="1"/>
          </p:cNvSpPr>
          <p:nvPr>
            <p:ph sz="half" idx="15" hasCustomPrompt="1"/>
          </p:nvPr>
        </p:nvSpPr>
        <p:spPr>
          <a:xfrm>
            <a:off x="3906424" y="3883552"/>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err="1"/>
              <a:t>FirstName</a:t>
            </a:r>
            <a:r>
              <a:rPr lang="en-US" dirty="0"/>
              <a:t>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884981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578"/>
            <a:ext cx="9677400" cy="905377"/>
          </a:xfrm>
        </p:spPr>
        <p:txBody>
          <a:bodyPr>
            <a:normAutofit/>
          </a:bodyPr>
          <a:lstStyle>
            <a:lvl1pPr>
              <a:defRPr sz="3600" baseline="0"/>
            </a:lvl1pPr>
          </a:lstStyle>
          <a:p>
            <a:r>
              <a:rPr lang="en-US" dirty="0"/>
              <a:t>Enter Title for Speakers/Moderators Slide</a:t>
            </a:r>
          </a:p>
        </p:txBody>
      </p:sp>
      <p:cxnSp>
        <p:nvCxnSpPr>
          <p:cNvPr id="6" name="Straight Connector 5" descr="Decorative"/>
          <p:cNvCxnSpPr/>
          <p:nvPr userDrawn="1"/>
        </p:nvCxnSpPr>
        <p:spPr>
          <a:xfrm>
            <a:off x="838200" y="975304"/>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33653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2814224" y="1325746"/>
            <a:ext cx="792905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1832684" y="313936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3" name="Person Info 2">
            <a:extLst>
              <a:ext uri="{FF2B5EF4-FFF2-40B4-BE49-F238E27FC236}">
                <a16:creationId xmlns:a16="http://schemas.microsoft.com/office/drawing/2014/main" id="{134CD3E4-027C-4B7D-A65C-7DBA57E90025}"/>
              </a:ext>
            </a:extLst>
          </p:cNvPr>
          <p:cNvSpPr>
            <a:spLocks noGrp="1"/>
          </p:cNvSpPr>
          <p:nvPr>
            <p:ph sz="half" idx="17" hasCustomPrompt="1"/>
          </p:nvPr>
        </p:nvSpPr>
        <p:spPr>
          <a:xfrm>
            <a:off x="3802614" y="3131592"/>
            <a:ext cx="694066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baseline="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11" name="Person Photo 3"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6" hasCustomPrompt="1"/>
          </p:nvPr>
        </p:nvSpPr>
        <p:spPr>
          <a:xfrm>
            <a:off x="2821074" y="4957712"/>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4" name="Person Info 3">
            <a:extLst>
              <a:ext uri="{FF2B5EF4-FFF2-40B4-BE49-F238E27FC236}">
                <a16:creationId xmlns:a16="http://schemas.microsoft.com/office/drawing/2014/main" id="{134CD3E4-027C-4B7D-A65C-7DBA57E90025}"/>
              </a:ext>
            </a:extLst>
          </p:cNvPr>
          <p:cNvSpPr>
            <a:spLocks noGrp="1"/>
          </p:cNvSpPr>
          <p:nvPr>
            <p:ph sz="half" idx="18" hasCustomPrompt="1"/>
          </p:nvPr>
        </p:nvSpPr>
        <p:spPr>
          <a:xfrm>
            <a:off x="4791004" y="4934588"/>
            <a:ext cx="595227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460146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181726"/>
            <a:ext cx="3932237" cy="368726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622808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2186686"/>
            <a:ext cx="3932237" cy="368230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1106905"/>
            <a:ext cx="6172200" cy="4562375"/>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9" name="Text Placeholder 7">
            <a:extLst>
              <a:ext uri="{FF2B5EF4-FFF2-40B4-BE49-F238E27FC236}">
                <a16:creationId xmlns:a16="http://schemas.microsoft.com/office/drawing/2014/main" id="{9D91346B-1FC0-4A63-BE4B-4B2D487B4B3F}"/>
              </a:ext>
            </a:extLst>
          </p:cNvPr>
          <p:cNvSpPr>
            <a:spLocks noGrp="1"/>
          </p:cNvSpPr>
          <p:nvPr>
            <p:ph type="body" sz="quarter" idx="14" hasCustomPrompt="1"/>
          </p:nvPr>
        </p:nvSpPr>
        <p:spPr>
          <a:xfrm>
            <a:off x="5183188" y="5811838"/>
            <a:ext cx="6170612" cy="415226"/>
          </a:xfrm>
        </p:spPr>
        <p:txBody>
          <a:bodyPr/>
          <a:lstStyle>
            <a:lvl1pPr marL="0" indent="0"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6" name="Footer Placeholder 5"/>
          <p:cNvSpPr>
            <a:spLocks noGrp="1"/>
          </p:cNvSpPr>
          <p:nvPr>
            <p:ph type="ftr" sz="quarter" idx="11"/>
          </p:nvPr>
        </p:nvSpPr>
        <p:spPr/>
        <p:txBody>
          <a:bodyPr/>
          <a:lstStyle/>
          <a:p>
            <a:r>
              <a:rPr lang="en-US" dirty="0"/>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652511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5625"/>
            <a:ext cx="5578642" cy="421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603999" y="1824760"/>
            <a:ext cx="4196217" cy="1270773"/>
          </a:xfrm>
          <a:solidFill>
            <a:schemeClr val="tx2"/>
          </a:solidFill>
          <a:ln>
            <a:noFill/>
          </a:ln>
        </p:spPr>
        <p:style>
          <a:lnRef idx="1">
            <a:schemeClr val="accent3"/>
          </a:lnRef>
          <a:fillRef idx="3">
            <a:schemeClr val="accent3"/>
          </a:fillRef>
          <a:effectRef idx="2">
            <a:schemeClr val="accent3"/>
          </a:effectRef>
          <a:fontRef idx="minor">
            <a:schemeClr val="lt1"/>
          </a:fontRef>
        </p:style>
        <p:txBody>
          <a:bodyPr lIns="182880" tIns="182880" rIns="182880" bIns="182880" anchor="ctr">
            <a:normAutofit/>
          </a:bodyPr>
          <a:lstStyle>
            <a:lvl1pPr marL="0" indent="0" algn="ctr">
              <a:lnSpc>
                <a:spcPct val="108000"/>
              </a:lnSpc>
              <a:buNone/>
              <a:defRPr sz="2400" b="1" i="0">
                <a:solidFill>
                  <a:schemeClr val="bg1"/>
                </a:solidFill>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caption/subtitle</a:t>
            </a:r>
          </a:p>
        </p:txBody>
      </p:sp>
      <p:sp>
        <p:nvSpPr>
          <p:cNvPr id="9"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6603999" y="3203619"/>
            <a:ext cx="4196217" cy="2837543"/>
          </a:xfrm>
          <a:prstGeom prst="roundRect">
            <a:avLst>
              <a:gd name="adj" fmla="val 7460"/>
            </a:avLst>
          </a:prstGeom>
          <a:ln w="50800" cmpd="thickThin">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marR="0" indent="0" algn="l"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latin typeface="Franklin Gothic Book" panose="020B05030201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10" name="Text Placeholder 7">
            <a:extLst>
              <a:ext uri="{FF2B5EF4-FFF2-40B4-BE49-F238E27FC236}">
                <a16:creationId xmlns:a16="http://schemas.microsoft.com/office/drawing/2014/main" id="{5E47EF34-60FA-4FBD-8D67-E0511F85FD8F}"/>
              </a:ext>
            </a:extLst>
          </p:cNvPr>
          <p:cNvSpPr>
            <a:spLocks noGrp="1"/>
          </p:cNvSpPr>
          <p:nvPr>
            <p:ph type="body" sz="quarter" idx="14" hasCustomPrompt="1"/>
          </p:nvPr>
        </p:nvSpPr>
        <p:spPr>
          <a:xfrm>
            <a:off x="6604000" y="6084552"/>
            <a:ext cx="4195763" cy="365125"/>
          </a:xfrm>
        </p:spPr>
        <p:txBody>
          <a:bodyPr/>
          <a:lstStyle>
            <a:lvl1pPr marL="63500" indent="-17463"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087156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Discussion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iscussion Topic">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438400" y="2055811"/>
            <a:ext cx="8753627" cy="3857105"/>
          </a:xfrm>
        </p:spPr>
        <p:txBody>
          <a:bodyPr anchor="ctr">
            <a:normAutofit/>
          </a:bodyPr>
          <a:lstStyle>
            <a:lvl1pPr marL="0" indent="0" algn="l">
              <a:lnSpc>
                <a:spcPct val="100000"/>
              </a:lnSpc>
              <a:buNone/>
              <a:defRPr sz="36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discussion topic content</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10" name="Picture 9" descr="Logo&#10;&#10;AI-generated content may be incorrect.">
            <a:extLst>
              <a:ext uri="{FF2B5EF4-FFF2-40B4-BE49-F238E27FC236}">
                <a16:creationId xmlns:a16="http://schemas.microsoft.com/office/drawing/2014/main" id="{13CB88A9-3390-9DDC-550C-F57CF56FBD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61137" y="136525"/>
            <a:ext cx="1231619" cy="642898"/>
          </a:xfrm>
          <a:prstGeom prst="rect">
            <a:avLst/>
          </a:prstGeom>
        </p:spPr>
      </p:pic>
    </p:spTree>
    <p:extLst>
      <p:ext uri="{BB962C8B-B14F-4D97-AF65-F5344CB8AC3E}">
        <p14:creationId xmlns:p14="http://schemas.microsoft.com/office/powerpoint/2010/main" val="1055020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365125"/>
            <a:ext cx="9680894" cy="1325563"/>
          </a:xfrm>
        </p:spPr>
        <p:txBody>
          <a:bodyPr/>
          <a:lstStyle>
            <a:lvl1pPr>
              <a:defRPr baseline="0">
                <a:solidFill>
                  <a:schemeClr val="bg1"/>
                </a:solidFill>
              </a:defRPr>
            </a:lvl1pPr>
          </a:lstStyle>
          <a:p>
            <a:r>
              <a:rPr lang="en-US" dirty="0"/>
              <a:t>Add Polling Question Title</a:t>
            </a:r>
          </a:p>
        </p:txBody>
      </p:sp>
      <p:cxnSp>
        <p:nvCxnSpPr>
          <p:cNvPr id="6" name="Straight Connector 5"/>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oll Question">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000250" y="2187707"/>
            <a:ext cx="9191777" cy="1054252"/>
          </a:xfrm>
        </p:spPr>
        <p:txBody>
          <a:bodyPr anchor="ctr">
            <a:normAutofit/>
          </a:bodyPr>
          <a:lstStyle>
            <a:lvl1pPr marL="0" indent="0" algn="l">
              <a:lnSpc>
                <a:spcPct val="100000"/>
              </a:lnSpc>
              <a:buNone/>
              <a:defRPr sz="28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poll question</a:t>
            </a:r>
          </a:p>
        </p:txBody>
      </p:sp>
      <p:sp>
        <p:nvSpPr>
          <p:cNvPr id="10" name="Text Placeholder 3">
            <a:extLst>
              <a:ext uri="{FF2B5EF4-FFF2-40B4-BE49-F238E27FC236}">
                <a16:creationId xmlns:a16="http://schemas.microsoft.com/office/drawing/2014/main" id="{73416667-CA2D-4DDC-AD50-735BBA133708}"/>
              </a:ext>
            </a:extLst>
          </p:cNvPr>
          <p:cNvSpPr>
            <a:spLocks noGrp="1"/>
          </p:cNvSpPr>
          <p:nvPr>
            <p:ph type="body" sz="quarter" idx="14"/>
          </p:nvPr>
        </p:nvSpPr>
        <p:spPr>
          <a:xfrm>
            <a:off x="2574122" y="3351821"/>
            <a:ext cx="8617754" cy="2914625"/>
          </a:xfrm>
        </p:spPr>
        <p:txBody>
          <a:bodyPr anchor="t"/>
          <a:lstStyle>
            <a:lvl1pPr marL="457200" indent="-457200">
              <a:spcBef>
                <a:spcPts val="1800"/>
              </a:spcBef>
              <a:buClr>
                <a:schemeClr val="tx1"/>
              </a:buClr>
              <a:buSzPct val="100000"/>
              <a:buFont typeface="+mj-lt"/>
              <a:buAutoNum type="arabicPeriod"/>
              <a:defRPr sz="2800"/>
            </a:lvl1pPr>
            <a:lvl2pPr marL="777240">
              <a:spcBef>
                <a:spcPts val="400"/>
              </a:spcBef>
              <a:defRPr sz="2400"/>
            </a:lvl2pPr>
            <a:lvl3pPr>
              <a:spcBef>
                <a:spcPts val="200"/>
              </a:spcBef>
              <a:defRPr sz="2000"/>
            </a:lvl3pPr>
            <a:lvl4pPr>
              <a:spcBef>
                <a:spcPts val="200"/>
              </a:spcBef>
              <a:defRPr sz="2000"/>
            </a:lvl4pPr>
            <a:lvl5pPr>
              <a:spcBef>
                <a:spcPts val="200"/>
              </a:spcBef>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8" name="Picture 7" descr="Logo&#10;&#10;AI-generated content may be incorrect.">
            <a:extLst>
              <a:ext uri="{FF2B5EF4-FFF2-40B4-BE49-F238E27FC236}">
                <a16:creationId xmlns:a16="http://schemas.microsoft.com/office/drawing/2014/main" id="{71C5FD1C-EB29-6EF9-0A10-B616A8EF71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1089005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ries">
    <p:spTree>
      <p:nvGrpSpPr>
        <p:cNvPr id="1" name=""/>
        <p:cNvGrpSpPr/>
        <p:nvPr/>
      </p:nvGrpSpPr>
      <p:grpSpPr>
        <a:xfrm>
          <a:off x="0" y="0"/>
          <a:ext cx="0" cy="0"/>
          <a:chOff x="0" y="0"/>
          <a:chExt cx="0" cy="0"/>
        </a:xfrm>
      </p:grpSpPr>
      <p:sp>
        <p:nvSpPr>
          <p:cNvPr id="7" name="Rectangle 6" descr="Decorative"/>
          <p:cNvSpPr/>
          <p:nvPr userDrawn="1"/>
        </p:nvSpPr>
        <p:spPr>
          <a:xfrm>
            <a:off x="0" y="0"/>
            <a:ext cx="12192000" cy="1133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25400"/>
            <a:ext cx="9680894" cy="1104900"/>
          </a:xfrm>
        </p:spPr>
        <p:txBody>
          <a:bodyPr>
            <a:normAutofit/>
          </a:bodyPr>
          <a:lstStyle>
            <a:lvl1pPr>
              <a:defRPr sz="3600" b="0" i="1">
                <a:solidFill>
                  <a:schemeClr val="bg1"/>
                </a:solidFill>
              </a:defRPr>
            </a:lvl1pPr>
          </a:lstStyle>
          <a:p>
            <a:r>
              <a:rPr lang="en-US" dirty="0"/>
              <a:t>Click to Add Series/Set Title</a:t>
            </a:r>
          </a:p>
        </p:txBody>
      </p:sp>
      <p:sp>
        <p:nvSpPr>
          <p:cNvPr id="11" name="Title 1"/>
          <p:cNvSpPr txBox="1">
            <a:spLocks/>
          </p:cNvSpPr>
          <p:nvPr userDrawn="1"/>
        </p:nvSpPr>
        <p:spPr>
          <a:xfrm>
            <a:off x="838200" y="1136578"/>
            <a:ext cx="10515600" cy="1205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a:lstStyle>
          <a:p>
            <a:r>
              <a:rPr lang="en-US" dirty="0"/>
              <a:t>Click to edit Master title style</a:t>
            </a:r>
          </a:p>
        </p:txBody>
      </p:sp>
      <p:cxnSp>
        <p:nvCxnSpPr>
          <p:cNvPr id="13" name="Straight Connector 12" descr="Decorative"/>
          <p:cNvCxnSpPr/>
          <p:nvPr userDrawn="1"/>
        </p:nvCxnSpPr>
        <p:spPr>
          <a:xfrm>
            <a:off x="838200" y="22479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838200" y="2536825"/>
            <a:ext cx="10515600" cy="3725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3" name="Picture 2" descr="Logo&#10;&#10;AI-generated content may be incorrect.">
            <a:extLst>
              <a:ext uri="{FF2B5EF4-FFF2-40B4-BE49-F238E27FC236}">
                <a16:creationId xmlns:a16="http://schemas.microsoft.com/office/drawing/2014/main" id="{115A737F-E78D-750E-52DD-BABE9BA877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4086951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“Resources”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hasCustomPrompt="1"/>
          </p:nvPr>
        </p:nvSpPr>
        <p:spPr>
          <a:xfrm>
            <a:off x="838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p:cNvSpPr>
            <a:spLocks noGrp="1"/>
          </p:cNvSpPr>
          <p:nvPr>
            <p:ph sz="half" idx="2" hasCustomPrompt="1"/>
          </p:nvPr>
        </p:nvSpPr>
        <p:spPr>
          <a:xfrm>
            <a:off x="6172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dirty="0"/>
          </a:p>
        </p:txBody>
      </p:sp>
      <p:pic>
        <p:nvPicPr>
          <p:cNvPr id="3" name="Picture 2" descr="Logo&#10;&#10;AI-generated content may be incorrect.">
            <a:extLst>
              <a:ext uri="{FF2B5EF4-FFF2-40B4-BE49-F238E27FC236}">
                <a16:creationId xmlns:a16="http://schemas.microsoft.com/office/drawing/2014/main" id="{255687B7-9EC8-CFE5-AD9F-CBC8B4C9BA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268961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a:spLocks noGrp="1"/>
          </p:cNvSpPr>
          <p:nvPr>
            <p:ph type="title" hasCustomPrompt="1"/>
          </p:nvPr>
        </p:nvSpPr>
        <p:spPr>
          <a:xfrm>
            <a:off x="1" y="0"/>
            <a:ext cx="4426981" cy="6857999"/>
          </a:xfrm>
        </p:spPr>
        <p:txBody>
          <a:bodyPr>
            <a:noAutofit/>
          </a:bodyPr>
          <a:lstStyle>
            <a:lvl1pPr algn="ctr">
              <a:defRPr sz="5400" baseline="0">
                <a:solidFill>
                  <a:schemeClr val="bg1"/>
                </a:solidFill>
              </a:defRPr>
            </a:lvl1pPr>
          </a:lstStyle>
          <a:p>
            <a:r>
              <a:rPr lang="en-US" dirty="0"/>
              <a:t>Enter Title for “Contact” Slide</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3"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5070406" y="470907"/>
            <a:ext cx="5455827"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4" name="Person Info 2">
            <a:extLst>
              <a:ext uri="{FF2B5EF4-FFF2-40B4-BE49-F238E27FC236}">
                <a16:creationId xmlns:a16="http://schemas.microsoft.com/office/drawing/2014/main" id="{134CD3E4-027C-4B7D-A65C-7DBA57E90025}"/>
              </a:ext>
            </a:extLst>
          </p:cNvPr>
          <p:cNvSpPr>
            <a:spLocks noGrp="1"/>
          </p:cNvSpPr>
          <p:nvPr>
            <p:ph sz="half" idx="10" hasCustomPrompt="1"/>
          </p:nvPr>
        </p:nvSpPr>
        <p:spPr>
          <a:xfrm>
            <a:off x="5070406" y="2502100"/>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5" name="Person Info 3">
            <a:extLst>
              <a:ext uri="{FF2B5EF4-FFF2-40B4-BE49-F238E27FC236}">
                <a16:creationId xmlns:a16="http://schemas.microsoft.com/office/drawing/2014/main" id="{134CD3E4-027C-4B7D-A65C-7DBA57E90025}"/>
              </a:ext>
            </a:extLst>
          </p:cNvPr>
          <p:cNvSpPr>
            <a:spLocks noGrp="1"/>
          </p:cNvSpPr>
          <p:nvPr>
            <p:ph sz="half" idx="11" hasCustomPrompt="1"/>
          </p:nvPr>
        </p:nvSpPr>
        <p:spPr>
          <a:xfrm>
            <a:off x="5070406" y="4533293"/>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Tree>
    <p:extLst>
      <p:ext uri="{BB962C8B-B14F-4D97-AF65-F5344CB8AC3E}">
        <p14:creationId xmlns:p14="http://schemas.microsoft.com/office/powerpoint/2010/main" val="237516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sp>
        <p:nvSpPr>
          <p:cNvPr id="10" name="Rectangle 9" descr="Decorative"/>
          <p:cNvSpPr/>
          <p:nvPr userDrawn="1"/>
        </p:nvSpPr>
        <p:spPr>
          <a:xfrm>
            <a:off x="1" y="-2"/>
            <a:ext cx="442698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descr="Decorative"/>
          <p:cNvSpPr txBox="1">
            <a:spLocks/>
          </p:cNvSpPr>
          <p:nvPr userDrawn="1"/>
        </p:nvSpPr>
        <p:spPr>
          <a:xfrm>
            <a:off x="1" y="-1"/>
            <a:ext cx="4426981"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Franklin Gothic Medium" panose="020B0603020102020204" pitchFamily="34" charset="0"/>
                <a:ea typeface="+mj-ea"/>
                <a:cs typeface="+mj-cs"/>
              </a:defRPr>
            </a:lvl1pPr>
          </a:lstStyle>
          <a:p>
            <a:pPr algn="ctr"/>
            <a:r>
              <a:rPr lang="en-US" sz="30000" dirty="0">
                <a:solidFill>
                  <a:schemeClr val="bg1"/>
                </a:solidFill>
              </a:rPr>
              <a:t>?</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Add “Questions?” Title</a:t>
            </a:r>
          </a:p>
        </p:txBody>
      </p:sp>
      <p:sp>
        <p:nvSpPr>
          <p:cNvPr id="3" name="Subtitle 2"/>
          <p:cNvSpPr>
            <a:spLocks noGrp="1"/>
          </p:cNvSpPr>
          <p:nvPr>
            <p:ph type="subTitle" idx="1" hasCustomPrompt="1"/>
          </p:nvPr>
        </p:nvSpPr>
        <p:spPr>
          <a:xfrm>
            <a:off x="5310130" y="5266951"/>
            <a:ext cx="6043670" cy="1057649"/>
          </a:xfrm>
        </p:spPr>
        <p:txBody>
          <a:bodyPr>
            <a:normAutofit/>
          </a:bodyPr>
          <a:lstStyle>
            <a:lvl1pPr marL="0" indent="0" algn="l">
              <a:buNone/>
              <a:defRPr sz="3200" baseline="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guidance for how to ask questions, or delete if not needed.</a:t>
            </a:r>
          </a:p>
        </p:txBody>
      </p:sp>
    </p:spTree>
    <p:extLst>
      <p:ext uri="{BB962C8B-B14F-4D97-AF65-F5344CB8AC3E}">
        <p14:creationId xmlns:p14="http://schemas.microsoft.com/office/powerpoint/2010/main" val="2749368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hank You">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31850" y="1709738"/>
            <a:ext cx="10515600" cy="2852737"/>
          </a:xfrm>
        </p:spPr>
        <p:txBody>
          <a:bodyPr anchor="ctr">
            <a:normAutofit/>
          </a:bodyPr>
          <a:lstStyle>
            <a:lvl1pPr algn="ctr">
              <a:defRPr sz="8800">
                <a:solidFill>
                  <a:schemeClr val="bg1"/>
                </a:solidFill>
              </a:defRPr>
            </a:lvl1pPr>
          </a:lstStyle>
          <a:p>
            <a:r>
              <a:rPr lang="en-US" dirty="0"/>
              <a:t>Add “Thank You” Title</a:t>
            </a:r>
          </a:p>
        </p:txBody>
      </p:sp>
      <p:cxnSp>
        <p:nvCxnSpPr>
          <p:cNvPr id="6" name="Straight Connector 5" descr="Decorative"/>
          <p:cNvCxnSpPr/>
          <p:nvPr userDrawn="1"/>
        </p:nvCxnSpPr>
        <p:spPr>
          <a:xfrm flipH="1">
            <a:off x="0" y="4679950"/>
            <a:ext cx="12192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5033963"/>
            <a:ext cx="10515600" cy="1296987"/>
          </a:xfrm>
        </p:spPr>
        <p:txBody>
          <a:bodyPr>
            <a:normAutofit/>
          </a:bodyPr>
          <a:lstStyle>
            <a:lvl1pPr marL="0" indent="0" algn="ctr">
              <a:buNone/>
              <a:defRPr sz="28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closing message or information, or delete if not needed.</a:t>
            </a:r>
          </a:p>
        </p:txBody>
      </p:sp>
      <p:pic>
        <p:nvPicPr>
          <p:cNvPr id="5" name="Picture 4" descr="Logo&#10;&#10;AI-generated content may be incorrect.">
            <a:extLst>
              <a:ext uri="{FF2B5EF4-FFF2-40B4-BE49-F238E27FC236}">
                <a16:creationId xmlns:a16="http://schemas.microsoft.com/office/drawing/2014/main" id="{51B2A0E2-9A0E-9AEC-D67E-D360C3FBC0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5555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968431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latin typeface="Franklin Gothic Book" panose="020B0503020102020204" pitchFamily="34" charset="0"/>
              </a:defRPr>
            </a:lvl1pPr>
          </a:lstStyle>
          <a:p>
            <a:r>
              <a:rPr lang="en-US" dirty="0"/>
              <a:t>Veterans’ Employment and Training Service</a:t>
            </a:r>
          </a:p>
        </p:txBody>
      </p:sp>
      <p:sp>
        <p:nvSpPr>
          <p:cNvPr id="6" name="Slide Number Placeholder 5"/>
          <p:cNvSpPr>
            <a:spLocks noGrp="1"/>
          </p:cNvSpPr>
          <p:nvPr>
            <p:ph type="sldNum" sz="quarter" idx="4"/>
          </p:nvPr>
        </p:nvSpPr>
        <p:spPr>
          <a:xfrm>
            <a:off x="10743282" y="6356350"/>
            <a:ext cx="610518" cy="365125"/>
          </a:xfrm>
          <a:prstGeom prst="rect">
            <a:avLst/>
          </a:prstGeom>
        </p:spPr>
        <p:txBody>
          <a:bodyPr vert="horz" lIns="91440" tIns="45720" rIns="91440" bIns="45720" rtlCol="0" anchor="ctr"/>
          <a:lstStyle>
            <a:lvl1pPr algn="r">
              <a:defRPr sz="1200">
                <a:solidFill>
                  <a:schemeClr val="tx2"/>
                </a:solidFill>
                <a:latin typeface="Franklin Gothic Book" panose="020B0503020102020204" pitchFamily="34" charset="0"/>
              </a:defRPr>
            </a:lvl1pPr>
          </a:lstStyle>
          <a:p>
            <a:fld id="{9F533A62-0560-4741-9272-0FF595F394C3}" type="slidenum">
              <a:rPr lang="en-US" smtClean="0"/>
              <a:pPr/>
              <a:t>‹#›</a:t>
            </a:fld>
            <a:endParaRPr lang="en-US" dirty="0"/>
          </a:p>
        </p:txBody>
      </p:sp>
      <p:pic>
        <p:nvPicPr>
          <p:cNvPr id="8" name="Picture 7" descr="Logo&#10;&#10;AI-generated content may be incorrect.">
            <a:extLst>
              <a:ext uri="{FF2B5EF4-FFF2-40B4-BE49-F238E27FC236}">
                <a16:creationId xmlns:a16="http://schemas.microsoft.com/office/drawing/2014/main" id="{5A604A40-449A-4618-71CE-BE9A52074954}"/>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14413" y="365125"/>
            <a:ext cx="1278773" cy="667512"/>
          </a:xfrm>
          <a:prstGeom prst="rect">
            <a:avLst/>
          </a:prstGeom>
        </p:spPr>
      </p:pic>
    </p:spTree>
    <p:extLst>
      <p:ext uri="{BB962C8B-B14F-4D97-AF65-F5344CB8AC3E}">
        <p14:creationId xmlns:p14="http://schemas.microsoft.com/office/powerpoint/2010/main" val="128668518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0" r:id="rId4"/>
    <p:sldLayoutId id="2147483652" r:id="rId5"/>
    <p:sldLayoutId id="2147483653" r:id="rId6"/>
    <p:sldLayoutId id="2147483654" r:id="rId7"/>
    <p:sldLayoutId id="2147483655" r:id="rId8"/>
    <p:sldLayoutId id="2147483659" r:id="rId9"/>
    <p:sldLayoutId id="2147483660" r:id="rId10"/>
    <p:sldLayoutId id="2147483665" r:id="rId11"/>
    <p:sldLayoutId id="2147483666" r:id="rId12"/>
    <p:sldLayoutId id="2147483668" r:id="rId13"/>
    <p:sldLayoutId id="2147483656" r:id="rId14"/>
    <p:sldLayoutId id="2147483657" r:id="rId15"/>
    <p:sldLayoutId id="2147483662" r:id="rId16"/>
    <p:sldLayoutId id="2147483671" r:id="rId17"/>
    <p:sldLayoutId id="2147483672" r:id="rId18"/>
    <p:sldLayoutId id="2147483673" r:id="rId19"/>
    <p:sldLayoutId id="2147483675" r:id="rId20"/>
    <p:sldLayoutId id="2147483674" r:id="rId21"/>
    <p:sldLayoutId id="2147483670" r:id="rId22"/>
    <p:sldLayoutId id="2147483663" r:id="rId23"/>
  </p:sldLayoutIdLst>
  <p:hf hdr="0" dt="0"/>
  <p:txStyles>
    <p:title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pmssec.dpm.psc.gov/pmsprod-help/scr_reg_pa_chg.html" TargetMode="External"/><Relationship Id="rId2" Type="http://schemas.openxmlformats.org/officeDocument/2006/relationships/hyperlink" Target="https://pmssec.dpm.psc.gov/pmsprod-help/prc_reg_pa.html"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pmssec.dpm.psc.gov/pmsprod-help/prc_login_recip.html" TargetMode="External"/><Relationship Id="rId2" Type="http://schemas.openxmlformats.org/officeDocument/2006/relationships/hyperlink" Target="https://pmssec.dpm.psc.gov/pmsprod-help/prc_intro_pms.html"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1E04-271A-4DBA-2EE7-3A98C1B8A2F3}"/>
              </a:ext>
            </a:extLst>
          </p:cNvPr>
          <p:cNvSpPr>
            <a:spLocks noGrp="1"/>
          </p:cNvSpPr>
          <p:nvPr>
            <p:ph type="ctrTitle"/>
          </p:nvPr>
        </p:nvSpPr>
        <p:spPr>
          <a:xfrm>
            <a:off x="5310130" y="2556164"/>
            <a:ext cx="6043670" cy="2369127"/>
          </a:xfrm>
        </p:spPr>
        <p:txBody>
          <a:bodyPr>
            <a:normAutofit/>
          </a:bodyPr>
          <a:lstStyle/>
          <a:p>
            <a:pPr algn="l" rtl="0"/>
            <a:r>
              <a:rPr lang="x-es-XL" b="0" i="0" u="none" baseline="0" dirty="0"/>
              <a:t>Sistema de gestión de pagos (PMS)</a:t>
            </a:r>
          </a:p>
        </p:txBody>
      </p:sp>
      <p:sp>
        <p:nvSpPr>
          <p:cNvPr id="3" name="Subtitle 2">
            <a:extLst>
              <a:ext uri="{FF2B5EF4-FFF2-40B4-BE49-F238E27FC236}">
                <a16:creationId xmlns:a16="http://schemas.microsoft.com/office/drawing/2014/main" id="{C3FF4729-D9B6-C5A3-095F-772367EFE41B}"/>
              </a:ext>
            </a:extLst>
          </p:cNvPr>
          <p:cNvSpPr>
            <a:spLocks noGrp="1"/>
          </p:cNvSpPr>
          <p:nvPr>
            <p:ph type="subTitle" idx="1"/>
          </p:nvPr>
        </p:nvSpPr>
        <p:spPr>
          <a:xfrm>
            <a:off x="5310130" y="5266951"/>
            <a:ext cx="6043670" cy="863685"/>
          </a:xfrm>
        </p:spPr>
        <p:txBody>
          <a:bodyPr vert="horz" lIns="91440" tIns="45720" rIns="91440" bIns="45720" rtlCol="0" anchor="t">
            <a:normAutofit fontScale="47500" lnSpcReduction="20000"/>
          </a:bodyPr>
          <a:lstStyle/>
          <a:p>
            <a:pPr algn="l" rtl="0">
              <a:lnSpc>
                <a:spcPct val="105000"/>
              </a:lnSpc>
            </a:pPr>
            <a:r>
              <a:rPr lang="x-es-XL" b="0" i="1" u="none" baseline="0" dirty="0"/>
              <a:t>Esta sesión tiene como objetivo familiarizar</a:t>
            </a:r>
            <a:r>
              <a:rPr lang="es-MX" b="0" i="1" u="none" baseline="0" dirty="0"/>
              <a:t>le</a:t>
            </a:r>
            <a:r>
              <a:rPr lang="x-es-XL" b="0" i="1" u="none" baseline="0" dirty="0"/>
              <a:t> con los requisitos de presentación del PMS y enseñar</a:t>
            </a:r>
            <a:r>
              <a:rPr lang="es-MX" i="1" dirty="0"/>
              <a:t>l</a:t>
            </a:r>
            <a:r>
              <a:rPr lang="x-es-XL" b="0" i="1" u="none" baseline="0" dirty="0"/>
              <a:t>e a buscar, realizar el seguimiento y c</a:t>
            </a:r>
            <a:r>
              <a:rPr lang="es-MX" b="0" i="1" u="none" baseline="0" dirty="0"/>
              <a:t>ompletar sus </a:t>
            </a:r>
            <a:r>
              <a:rPr lang="x-es-XL" b="0" i="1" u="none" baseline="0" dirty="0"/>
              <a:t>informes financieros federales trimestrales (FFR).</a:t>
            </a:r>
          </a:p>
        </p:txBody>
      </p:sp>
    </p:spTree>
    <p:extLst>
      <p:ext uri="{BB962C8B-B14F-4D97-AF65-F5344CB8AC3E}">
        <p14:creationId xmlns:p14="http://schemas.microsoft.com/office/powerpoint/2010/main" val="2848525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367886"/>
            <a:ext cx="9905082" cy="1325563"/>
          </a:xfrm>
        </p:spPr>
        <p:txBody>
          <a:bodyPr>
            <a:normAutofit/>
          </a:bodyPr>
          <a:lstStyle/>
          <a:p>
            <a:pPr algn="l" rtl="0"/>
            <a:r>
              <a:rPr lang="x-es-XL" sz="3600" b="0" i="0" u="none" baseline="0" dirty="0"/>
              <a:t>Funcionalidades del PMS para los beneficiarios de subvenciones</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p:txBody>
          <a:bodyPr>
            <a:normAutofit fontScale="85000" lnSpcReduction="20000"/>
          </a:bodyPr>
          <a:lstStyle/>
          <a:p>
            <a:pPr algn="l" rtl="0">
              <a:lnSpc>
                <a:spcPct val="95000"/>
              </a:lnSpc>
            </a:pPr>
            <a:r>
              <a:rPr lang="x-es-XL" sz="2400" b="0" i="0" u="none" baseline="0" dirty="0"/>
              <a:t>Funcionalidades del sistema</a:t>
            </a:r>
          </a:p>
          <a:p>
            <a:pPr lvl="1" algn="l" rtl="0">
              <a:lnSpc>
                <a:spcPct val="95000"/>
              </a:lnSpc>
            </a:pPr>
            <a:r>
              <a:rPr lang="x-es-XL" sz="2100" b="0" i="0" u="none" baseline="0" dirty="0"/>
              <a:t>Buscar FFR mediante el número de cuenta del beneficiario (PAN) o el identificador de subvención federal</a:t>
            </a:r>
          </a:p>
          <a:p>
            <a:pPr lvl="2" algn="l" rtl="0">
              <a:lnSpc>
                <a:spcPct val="95000"/>
              </a:lnSpc>
            </a:pPr>
            <a:r>
              <a:rPr lang="x-es-XL" sz="2100" b="0" i="0" u="none" baseline="0" dirty="0"/>
              <a:t>Lo mejor es buscar por número PAN si tiene más de una subvención activa.</a:t>
            </a:r>
          </a:p>
          <a:p>
            <a:pPr lvl="1" algn="l" rtl="0">
              <a:lnSpc>
                <a:spcPct val="95000"/>
              </a:lnSpc>
            </a:pPr>
            <a:r>
              <a:rPr lang="x-es-XL" sz="2100" b="0" i="0" u="none" baseline="0" dirty="0"/>
              <a:t>Preparar y certificar varios FFR a la vez  </a:t>
            </a:r>
          </a:p>
          <a:p>
            <a:pPr lvl="2" algn="l" rtl="0">
              <a:lnSpc>
                <a:spcPct val="95000"/>
              </a:lnSpc>
            </a:pPr>
            <a:r>
              <a:rPr lang="x-es-XL" sz="1900" b="0" i="0" u="none" baseline="0" dirty="0">
                <a:solidFill>
                  <a:srgbClr val="FF0000"/>
                </a:solidFill>
              </a:rPr>
              <a:t>Esto entrará en juego durante e</a:t>
            </a:r>
            <a:r>
              <a:rPr lang="es-MX" sz="1900" dirty="0">
                <a:solidFill>
                  <a:srgbClr val="FF0000"/>
                </a:solidFill>
              </a:rPr>
              <a:t>l 2</a:t>
            </a:r>
            <a:r>
              <a:rPr lang="x-es-XL" sz="1900" b="0" i="0" u="none" baseline="30000" dirty="0">
                <a:solidFill>
                  <a:srgbClr val="FF0000"/>
                </a:solidFill>
              </a:rPr>
              <a:t>do</a:t>
            </a:r>
            <a:r>
              <a:rPr lang="x-es-XL" sz="1900" b="0" i="0" u="none" baseline="0" dirty="0">
                <a:solidFill>
                  <a:srgbClr val="FF0000"/>
                </a:solidFill>
              </a:rPr>
              <a:t> y</a:t>
            </a:r>
            <a:r>
              <a:rPr lang="es-MX" sz="1900" b="0" i="0" u="none" baseline="0" dirty="0">
                <a:solidFill>
                  <a:srgbClr val="FF0000"/>
                </a:solidFill>
              </a:rPr>
              <a:t> 3</a:t>
            </a:r>
            <a:r>
              <a:rPr lang="x-es-XL" sz="1900" b="0" i="0" u="none" baseline="30000" dirty="0">
                <a:solidFill>
                  <a:srgbClr val="FF0000"/>
                </a:solidFill>
              </a:rPr>
              <a:t>er</a:t>
            </a:r>
            <a:r>
              <a:rPr lang="x-es-XL" sz="1900" b="0" i="0" u="none" baseline="0" dirty="0">
                <a:solidFill>
                  <a:srgbClr val="FF0000"/>
                </a:solidFill>
              </a:rPr>
              <a:t> año de </a:t>
            </a:r>
            <a:r>
              <a:rPr lang="es-MX" sz="1900" b="0" i="0" u="none" baseline="0" dirty="0">
                <a:solidFill>
                  <a:srgbClr val="FF0000"/>
                </a:solidFill>
              </a:rPr>
              <a:t>su subvención</a:t>
            </a:r>
            <a:r>
              <a:rPr lang="x-es-XL" sz="1900" b="0" i="0" u="none" baseline="0" dirty="0">
                <a:solidFill>
                  <a:srgbClr val="FF0000"/>
                </a:solidFill>
              </a:rPr>
              <a:t>.</a:t>
            </a:r>
          </a:p>
          <a:p>
            <a:pPr lvl="1" algn="l" rtl="0">
              <a:lnSpc>
                <a:spcPct val="95000"/>
              </a:lnSpc>
            </a:pPr>
            <a:r>
              <a:rPr lang="x-es-XL" sz="2100" b="0" i="0" u="none" baseline="0" dirty="0"/>
              <a:t>Subir la documentación justificativa</a:t>
            </a:r>
          </a:p>
          <a:p>
            <a:pPr lvl="1" algn="l" rtl="0">
              <a:lnSpc>
                <a:spcPct val="95000"/>
              </a:lnSpc>
            </a:pPr>
            <a:r>
              <a:rPr lang="x-es-XL" sz="2100" b="1" i="0" u="none" baseline="0" dirty="0">
                <a:solidFill>
                  <a:srgbClr val="FF0000"/>
                </a:solidFill>
              </a:rPr>
              <a:t>Enviar solicitudes de pago</a:t>
            </a:r>
          </a:p>
          <a:p>
            <a:pPr algn="l" rtl="0">
              <a:lnSpc>
                <a:spcPct val="95000"/>
              </a:lnSpc>
            </a:pPr>
            <a:r>
              <a:rPr lang="x-es-XL" sz="2400" b="0" i="0" u="none" baseline="0" dirty="0"/>
              <a:t>Los beneficiarios de las subvenciones pueden</a:t>
            </a:r>
          </a:p>
          <a:p>
            <a:pPr lvl="1" algn="l" rtl="0">
              <a:lnSpc>
                <a:spcPct val="95000"/>
              </a:lnSpc>
            </a:pPr>
            <a:r>
              <a:rPr lang="x-es-XL" sz="2100" b="0" i="0" u="none" baseline="0" dirty="0"/>
              <a:t>Consultar los FFR anteriores</a:t>
            </a:r>
          </a:p>
          <a:p>
            <a:pPr lvl="1" algn="l" rtl="0">
              <a:lnSpc>
                <a:spcPct val="95000"/>
              </a:lnSpc>
            </a:pPr>
            <a:r>
              <a:rPr lang="x-es-XL" sz="2100" b="0" i="0" u="none" baseline="0" dirty="0"/>
              <a:t>Consultar, preparar, revisar o certificar los informes FFR (en </a:t>
            </a:r>
            <a:r>
              <a:rPr lang="es-MX" sz="2100" b="0" i="0" u="none" baseline="0" dirty="0"/>
              <a:t>base a </a:t>
            </a:r>
            <a:r>
              <a:rPr lang="x-es-XL" sz="2100" b="0" i="0" u="none" baseline="0" dirty="0"/>
              <a:t>las funciones asignadas)</a:t>
            </a:r>
          </a:p>
          <a:p>
            <a:pPr lvl="2" algn="l" rtl="0">
              <a:lnSpc>
                <a:spcPct val="95000"/>
              </a:lnSpc>
            </a:pPr>
            <a:r>
              <a:rPr lang="x-es-XL" sz="1900" b="0" i="0" u="none" baseline="0" dirty="0">
                <a:solidFill>
                  <a:srgbClr val="FF0000"/>
                </a:solidFill>
              </a:rPr>
              <a:t>Si modifica un FFR, inform</a:t>
            </a:r>
            <a:r>
              <a:rPr lang="es-MX" sz="1900" b="0" i="0" u="none" baseline="0" dirty="0">
                <a:solidFill>
                  <a:srgbClr val="FF0000"/>
                </a:solidFill>
              </a:rPr>
              <a:t>e</a:t>
            </a:r>
            <a:r>
              <a:rPr lang="x-es-XL" sz="1900" b="0" i="0" u="none" baseline="0" dirty="0">
                <a:solidFill>
                  <a:srgbClr val="FF0000"/>
                </a:solidFill>
              </a:rPr>
              <a:t> a </a:t>
            </a:r>
            <a:r>
              <a:rPr lang="es-MX" sz="1900" b="0" i="0" u="none" baseline="0" dirty="0">
                <a:solidFill>
                  <a:srgbClr val="FF0000"/>
                </a:solidFill>
              </a:rPr>
              <a:t>s</a:t>
            </a:r>
            <a:r>
              <a:rPr lang="x-es-XL" sz="1900" b="0" i="0" u="none" baseline="0" dirty="0">
                <a:solidFill>
                  <a:srgbClr val="FF0000"/>
                </a:solidFill>
              </a:rPr>
              <a:t>u GOTR lo </a:t>
            </a:r>
            <a:r>
              <a:rPr lang="es-MX" sz="1900" b="0" i="0" u="none" baseline="0" dirty="0">
                <a:solidFill>
                  <a:srgbClr val="FF0000"/>
                </a:solidFill>
              </a:rPr>
              <a:t>que hizo</a:t>
            </a:r>
            <a:r>
              <a:rPr lang="x-es-XL" sz="1900" b="0" i="0" u="none" baseline="0" dirty="0">
                <a:solidFill>
                  <a:srgbClr val="FF0000"/>
                </a:solidFill>
              </a:rPr>
              <a:t>, ya que el sistema no les notificará los cambios realizados.</a:t>
            </a:r>
          </a:p>
          <a:p>
            <a:pPr lvl="1" algn="l" rtl="0">
              <a:lnSpc>
                <a:spcPct val="95000"/>
              </a:lnSpc>
            </a:pPr>
            <a:r>
              <a:rPr lang="x-es-XL" sz="2100" b="0" i="0" u="none" baseline="0" dirty="0"/>
              <a:t>Ver historial de envíos</a:t>
            </a:r>
            <a:r>
              <a:rPr lang="es-MX" sz="2100" b="0" i="0" u="none" baseline="0" dirty="0"/>
              <a:t>/</a:t>
            </a:r>
            <a:r>
              <a:rPr lang="x-es-XL" sz="2100" b="0" i="0" u="none" baseline="0" dirty="0">
                <a:solidFill>
                  <a:srgbClr val="FF0000"/>
                </a:solidFill>
              </a:rPr>
              <a:t>pagos</a:t>
            </a:r>
            <a:r>
              <a:rPr lang="x-es-XL" sz="2100" b="0" i="0" u="none" baseline="0" dirty="0"/>
              <a:t> </a:t>
            </a:r>
          </a:p>
          <a:p>
            <a:pPr lvl="1" algn="l" rtl="0">
              <a:lnSpc>
                <a:spcPct val="95000"/>
              </a:lnSpc>
            </a:pPr>
            <a:r>
              <a:rPr lang="x-es-XL" sz="2100" b="0" i="0" u="none" baseline="0" dirty="0"/>
              <a:t>Subir la documentación </a:t>
            </a:r>
            <a:r>
              <a:rPr lang="es-MX" sz="2100" b="0" i="0" u="none" baseline="0" dirty="0"/>
              <a:t>de respaldo</a:t>
            </a:r>
            <a:endParaRPr lang="x-es-XL" b="0" i="0" u="none" baseline="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a:t>
            </a:fld>
            <a:endParaRPr lang="x-es-XL" dirty="0"/>
          </a:p>
        </p:txBody>
      </p:sp>
    </p:spTree>
    <p:extLst>
      <p:ext uri="{BB962C8B-B14F-4D97-AF65-F5344CB8AC3E}">
        <p14:creationId xmlns:p14="http://schemas.microsoft.com/office/powerpoint/2010/main" val="2279472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9822873" cy="1556924"/>
          </a:xfrm>
        </p:spPr>
        <p:txBody>
          <a:bodyPr/>
          <a:lstStyle/>
          <a:p>
            <a:pPr algn="l" rtl="0"/>
            <a:r>
              <a:rPr lang="x-es-XL" b="0" i="0" u="none" baseline="0"/>
              <a:t>Justificación de la solicitud de</a:t>
            </a:r>
            <a:r>
              <a:rPr lang="x-es-XL" b="0" i="0" u="none" spc="-40" baseline="0"/>
              <a:t> pago obligatorio </a:t>
            </a:r>
            <a:r>
              <a:rPr lang="x-es-XL" b="0" i="0" u="none" baseline="0"/>
              <a:t>del PMS (1 de 3)</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28386"/>
            <a:ext cx="10515600" cy="4527964"/>
          </a:xfrm>
        </p:spPr>
        <p:txBody>
          <a:bodyPr>
            <a:noAutofit/>
          </a:bodyPr>
          <a:lstStyle/>
          <a:p>
            <a:pPr marL="0" indent="0" algn="l" rtl="0">
              <a:lnSpc>
                <a:spcPct val="95000"/>
              </a:lnSpc>
              <a:buNone/>
            </a:pPr>
            <a:r>
              <a:rPr lang="x-es-XL" sz="1800" b="0" i="0" u="none" baseline="0" dirty="0"/>
              <a:t>Nota del responsable de subvenciones (GO) n.º 02-26: Justificación obligatoria de las solicitudes en el sistema de gestión de pagos  </a:t>
            </a:r>
          </a:p>
          <a:p>
            <a:pPr marL="457200" algn="l" rtl="0">
              <a:lnSpc>
                <a:spcPct val="100000"/>
              </a:lnSpc>
            </a:pPr>
            <a:r>
              <a:rPr lang="x-es-XL" sz="1800" b="0" i="0" u="none" baseline="0" dirty="0"/>
              <a:t>Todos los beneficiarios deben adjuntar una justificación a cada solicitud de pago que presenten al PMS.</a:t>
            </a:r>
          </a:p>
          <a:p>
            <a:pPr marL="457200" algn="l" rtl="0">
              <a:lnSpc>
                <a:spcPct val="100000"/>
              </a:lnSpc>
              <a:spcBef>
                <a:spcPts val="600"/>
              </a:spcBef>
            </a:pPr>
            <a:r>
              <a:rPr lang="x-es-XL" sz="1800" b="0" i="0" u="none" baseline="0" dirty="0"/>
              <a:t>Un campo obligatorio en la pantalla de solicitud de pago del PMS exige a los destinatarios que proporcionen una breve justificación para cada solicitud de pago enviada para su aprobación.</a:t>
            </a:r>
          </a:p>
          <a:p>
            <a:pPr marL="914400" lvl="1" algn="l" rtl="0">
              <a:lnSpc>
                <a:spcPct val="100000"/>
              </a:lnSpc>
            </a:pPr>
            <a:r>
              <a:rPr lang="x-es-XL" sz="1600" b="0" i="0" u="none" baseline="0" dirty="0"/>
              <a:t>La justificación debe ser lo suficientemente detallada como para que el representante técnico del responsable de subvenciones de VETS (GOTR), u otro miembro del personal de VETS al que se le haya delegado esta función, pueda tomar una decisión sobre la aprobación.  </a:t>
            </a:r>
          </a:p>
          <a:p>
            <a:pPr marL="914400" lvl="1" algn="l" rtl="0">
              <a:lnSpc>
                <a:spcPct val="100000"/>
              </a:lnSpc>
            </a:pPr>
            <a:r>
              <a:rPr lang="x-es-XL" sz="1600" b="0" i="0" u="none" baseline="0" dirty="0"/>
              <a:t>La justificación de la solicitud de pago al beneficiario debe incluir:</a:t>
            </a:r>
          </a:p>
          <a:p>
            <a:pPr marL="1371600" lvl="2" algn="l" rtl="0">
              <a:lnSpc>
                <a:spcPct val="100000"/>
              </a:lnSpc>
            </a:pPr>
            <a:r>
              <a:rPr lang="x-es-XL" sz="1600" b="0" i="0" u="none" baseline="0" dirty="0"/>
              <a:t>El programa de subvenciones VETS para el que se solicita el pago;</a:t>
            </a:r>
          </a:p>
          <a:p>
            <a:pPr marL="1371600" lvl="2" algn="l" rtl="0">
              <a:lnSpc>
                <a:spcPct val="100000"/>
              </a:lnSpc>
            </a:pPr>
            <a:r>
              <a:rPr lang="x-es-XL" sz="1600" b="0" i="0" u="none" baseline="0" dirty="0"/>
              <a:t>Una lista de las partidas presupuestarias o categorías de gastos, junto con el importe correspondiente a cada una de ellas, cuyo total equivalga al importe solicitado; y</a:t>
            </a:r>
          </a:p>
          <a:p>
            <a:pPr marL="1371600" lvl="2" algn="l" rtl="0">
              <a:lnSpc>
                <a:spcPct val="100000"/>
              </a:lnSpc>
            </a:pPr>
            <a:r>
              <a:rPr lang="x-es-XL" sz="1600" b="0" i="0" u="none" baseline="0" dirty="0"/>
              <a:t>Un intervalo de fechas asociado a los cost</a:t>
            </a:r>
            <a:r>
              <a:rPr lang="es-MX" sz="1600" b="0" i="0" u="none" baseline="0" dirty="0"/>
              <a:t>o</a:t>
            </a:r>
            <a:r>
              <a:rPr lang="x-es-XL" sz="1600" b="0" i="0" u="none" baseline="0" dirty="0"/>
              <a:t>s incluidos en la solicitud de pago.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3</a:t>
            </a:fld>
            <a:endParaRPr lang="x-es-XL" dirty="0"/>
          </a:p>
        </p:txBody>
      </p:sp>
    </p:spTree>
    <p:extLst>
      <p:ext uri="{BB962C8B-B14F-4D97-AF65-F5344CB8AC3E}">
        <p14:creationId xmlns:p14="http://schemas.microsoft.com/office/powerpoint/2010/main" val="2507014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9822873" cy="1556924"/>
          </a:xfrm>
        </p:spPr>
        <p:txBody>
          <a:bodyPr/>
          <a:lstStyle/>
          <a:p>
            <a:pPr algn="l" rtl="0"/>
            <a:r>
              <a:rPr lang="x-es-XL" b="0" i="0" u="none" baseline="0"/>
              <a:t>Justificación de la solicitud de</a:t>
            </a:r>
            <a:r>
              <a:rPr lang="x-es-XL" b="0" i="0" u="none" spc="-40" baseline="0"/>
              <a:t> pago obligatorio </a:t>
            </a:r>
            <a:r>
              <a:rPr lang="x-es-XL" b="0" i="0" u="none" baseline="0"/>
              <a:t>del PMS (2 de 3)</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28386"/>
            <a:ext cx="10515600" cy="4527964"/>
          </a:xfrm>
        </p:spPr>
        <p:txBody>
          <a:bodyPr>
            <a:noAutofit/>
          </a:bodyPr>
          <a:lstStyle/>
          <a:p>
            <a:pPr algn="l" rtl="0">
              <a:lnSpc>
                <a:spcPct val="95000"/>
              </a:lnSpc>
            </a:pPr>
            <a:r>
              <a:rPr lang="x-es-XL" sz="2000" b="0" i="0" u="none" baseline="0" dirty="0"/>
              <a:t>Ejemplo de justificación de una solicitud de pago por un importe de 25.805,55 dólares que cumple los requisitos de justificación exigidos: </a:t>
            </a:r>
          </a:p>
          <a:p>
            <a:pPr lvl="1" algn="l" rtl="0">
              <a:lnSpc>
                <a:spcPct val="95000"/>
              </a:lnSpc>
              <a:spcBef>
                <a:spcPts val="1200"/>
              </a:spcBef>
            </a:pPr>
            <a:r>
              <a:rPr lang="x-es-XL" sz="1800" b="0" i="0" u="none" baseline="0" dirty="0"/>
              <a:t>Estos fondos se destinan a los gastos correspondientes al (nombre del programa de subvenciones), para el periodo comprendido entre el 15 y el 30 de junio de 2026, en concepto de salarios (18</a:t>
            </a:r>
            <a:r>
              <a:rPr lang="es-MX" sz="1800" b="0" i="0" u="none" baseline="0" dirty="0"/>
              <a:t>.</a:t>
            </a:r>
            <a:r>
              <a:rPr lang="x-es-XL" sz="1800" b="0" i="0" u="none" baseline="0" dirty="0"/>
              <a:t>790,30 </a:t>
            </a:r>
            <a:r>
              <a:rPr lang="es-MX" sz="1800" b="0" i="0" u="none" baseline="0" dirty="0"/>
              <a:t>dólares</a:t>
            </a:r>
            <a:r>
              <a:rPr lang="x-es-XL" sz="1800" b="0" i="0" u="none" baseline="0" dirty="0"/>
              <a:t>), prestaciones sociales asociadas (5</a:t>
            </a:r>
            <a:r>
              <a:rPr lang="es-MX" sz="1800" b="0" i="0" u="none" baseline="0" dirty="0"/>
              <a:t>.</a:t>
            </a:r>
            <a:r>
              <a:rPr lang="x-es-XL" sz="1800" b="0" i="0" u="none" baseline="0" dirty="0"/>
              <a:t>400,55 </a:t>
            </a:r>
            <a:r>
              <a:rPr lang="es-MX" sz="1800" b="0" i="0" u="none" baseline="0" dirty="0"/>
              <a:t>dólares</a:t>
            </a:r>
            <a:r>
              <a:rPr lang="x-es-XL" sz="1800" b="0" i="0" u="none" baseline="0" dirty="0"/>
              <a:t>), materiales relacionados con el programa (54,00 dólares) y cost</a:t>
            </a:r>
            <a:r>
              <a:rPr lang="es-MX" sz="1800" b="0" i="0" u="none" baseline="0" dirty="0"/>
              <a:t>o</a:t>
            </a:r>
            <a:r>
              <a:rPr lang="x-es-XL" sz="1800" b="0" i="0" u="none" baseline="0" dirty="0"/>
              <a:t>s indirectos (1.560,70 dólares), tal y como se detalla en la resolución de </a:t>
            </a:r>
            <a:r>
              <a:rPr lang="es-MX" sz="1800" b="0" i="0" u="none" baseline="0" dirty="0"/>
              <a:t>adjudicación </a:t>
            </a:r>
            <a:r>
              <a:rPr lang="x-es-XL" sz="1800" b="0" i="0" u="none" baseline="0" dirty="0"/>
              <a:t>de la subvención.</a:t>
            </a:r>
          </a:p>
          <a:p>
            <a:pPr lvl="2" algn="l" rtl="0">
              <a:lnSpc>
                <a:spcPct val="95000"/>
              </a:lnSpc>
              <a:spcBef>
                <a:spcPts val="1200"/>
              </a:spcBef>
            </a:pPr>
            <a:r>
              <a:rPr lang="x-es-XL" sz="1800" b="0" i="0" u="none" baseline="0" dirty="0"/>
              <a:t>El importe indicado en cada categoría de </a:t>
            </a:r>
            <a:r>
              <a:rPr lang="es-MX" sz="1800" b="0" i="0" u="none" baseline="0" dirty="0"/>
              <a:t>costos </a:t>
            </a:r>
            <a:r>
              <a:rPr lang="x-es-XL" sz="1800" b="0" i="0" u="none" baseline="0" dirty="0"/>
              <a:t>debe sumar el importe total solicitado.  </a:t>
            </a:r>
            <a:r>
              <a:rPr lang="x-es-XL" sz="1800" b="0" i="0" u="none" baseline="0" dirty="0">
                <a:solidFill>
                  <a:srgbClr val="FF0000"/>
                </a:solidFill>
              </a:rPr>
              <a:t>No hemos incluido el total general… Estas aprobaciones implican algunos cálculos de GOTR.  </a:t>
            </a:r>
          </a:p>
          <a:p>
            <a:pPr lvl="2" algn="l" rtl="0">
              <a:lnSpc>
                <a:spcPct val="95000"/>
              </a:lnSpc>
              <a:spcBef>
                <a:spcPts val="1200"/>
              </a:spcBef>
            </a:pPr>
            <a:r>
              <a:rPr lang="x-es-XL" sz="1800" b="0" i="0" u="none" baseline="0" dirty="0"/>
              <a:t>Nota: el campo actual tiene un límite de 1.000 caracteres.</a:t>
            </a:r>
          </a:p>
          <a:p>
            <a:pPr lvl="2" algn="l" rtl="0">
              <a:lnSpc>
                <a:spcPct val="95000"/>
              </a:lnSpc>
              <a:spcBef>
                <a:spcPts val="1200"/>
              </a:spcBef>
            </a:pPr>
            <a:r>
              <a:rPr lang="x-es-XL" sz="1800" b="0" i="0" u="none" baseline="0" dirty="0"/>
              <a:t>No se debe incluir ninguna información de carácter personal ni otra información sensible en la justificación de la solicitud de pago.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4</a:t>
            </a:fld>
            <a:endParaRPr lang="x-es-XL" dirty="0"/>
          </a:p>
        </p:txBody>
      </p:sp>
    </p:spTree>
    <p:extLst>
      <p:ext uri="{BB962C8B-B14F-4D97-AF65-F5344CB8AC3E}">
        <p14:creationId xmlns:p14="http://schemas.microsoft.com/office/powerpoint/2010/main" val="1436602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9822873" cy="1556924"/>
          </a:xfrm>
        </p:spPr>
        <p:txBody>
          <a:bodyPr/>
          <a:lstStyle/>
          <a:p>
            <a:pPr algn="l" rtl="0"/>
            <a:r>
              <a:rPr lang="x-es-XL" b="0" i="0" u="none" baseline="0"/>
              <a:t>Justificación de la solicitud de</a:t>
            </a:r>
            <a:r>
              <a:rPr lang="x-es-XL" b="0" i="0" u="none" spc="-40" baseline="0"/>
              <a:t> pago obligatorio </a:t>
            </a:r>
            <a:r>
              <a:rPr lang="x-es-XL" b="0" i="0" u="none" baseline="0"/>
              <a:t>del PMS (3 de 3)</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28386"/>
            <a:ext cx="10515600" cy="4527964"/>
          </a:xfrm>
        </p:spPr>
        <p:txBody>
          <a:bodyPr>
            <a:noAutofit/>
          </a:bodyPr>
          <a:lstStyle/>
          <a:p>
            <a:pPr algn="l" rtl="0">
              <a:lnSpc>
                <a:spcPct val="95000"/>
              </a:lnSpc>
            </a:pPr>
            <a:r>
              <a:rPr lang="x-es-XL" sz="2400" b="0" i="0" u="none" baseline="0" dirty="0"/>
              <a:t>Si un destinatario deja en blanco el campo obligatorio de justificación de la solicitud de pago, el PMS no permitirá que la solicitud siga adelante y aparecerá un mensaje de error.</a:t>
            </a:r>
          </a:p>
          <a:p>
            <a:pPr algn="l" rtl="0">
              <a:lnSpc>
                <a:spcPct val="95000"/>
              </a:lnSpc>
            </a:pPr>
            <a:r>
              <a:rPr lang="x-es-XL" sz="2400" b="0" i="0" u="none" baseline="0" dirty="0"/>
              <a:t>Se recomienda que cada propuesta sea independiente.</a:t>
            </a:r>
          </a:p>
          <a:p>
            <a:pPr lvl="1" algn="l" rtl="0">
              <a:lnSpc>
                <a:spcPct val="95000"/>
              </a:lnSpc>
            </a:pPr>
            <a:r>
              <a:rPr lang="x-es-XL" sz="2000" b="0" i="0" u="none" baseline="0" dirty="0">
                <a:solidFill>
                  <a:srgbClr val="FF0000"/>
                </a:solidFill>
              </a:rPr>
              <a:t>Esto es así si tienes más de una subvención activa.</a:t>
            </a:r>
          </a:p>
          <a:p>
            <a:pPr algn="l" rtl="0">
              <a:lnSpc>
                <a:spcPct val="95000"/>
              </a:lnSpc>
            </a:pPr>
            <a:r>
              <a:rPr lang="x-es-XL" sz="2400" b="0" i="0" u="none" baseline="0" dirty="0"/>
              <a:t>Cuando se exija a un beneficiario de una subvención que realice un ajuste en la financiación o que devuelva fondos en el PMS, la justificación que presente deberá describir de forma suficiente la naturaleza y el motivo del ajuste o la devolución.</a:t>
            </a:r>
          </a:p>
          <a:p>
            <a:pPr algn="l" rtl="0">
              <a:lnSpc>
                <a:spcPct val="95000"/>
              </a:lnSpc>
            </a:pPr>
            <a:r>
              <a:rPr lang="x-es-XL" sz="2400" b="0" i="0" u="none" baseline="0" dirty="0"/>
              <a:t>Si surge algún problema a la hora de c</a:t>
            </a:r>
            <a:r>
              <a:rPr lang="es-MX" sz="2400" b="0" i="0" u="none" baseline="0" dirty="0"/>
              <a:t>ompletar </a:t>
            </a:r>
            <a:r>
              <a:rPr lang="x-es-XL" sz="2400" b="0" i="0" u="none" baseline="0" dirty="0"/>
              <a:t>la justificación de una solicitud de pago, p</a:t>
            </a:r>
            <a:r>
              <a:rPr lang="es-MX" sz="2400" b="0" i="0" u="none" baseline="0" dirty="0"/>
              <a:t>óngase</a:t>
            </a:r>
            <a:r>
              <a:rPr lang="x-es-XL" sz="2400" b="0" i="0" u="none" baseline="0" dirty="0"/>
              <a:t> en contacto con </a:t>
            </a:r>
            <a:r>
              <a:rPr lang="es-MX" sz="2400" b="0" i="0" u="none" baseline="0" dirty="0"/>
              <a:t>s</a:t>
            </a:r>
            <a:r>
              <a:rPr lang="x-es-XL" sz="2400" b="0" i="0" u="none" baseline="0" dirty="0"/>
              <a:t>u GOTR para comentarlo.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5</a:t>
            </a:fld>
            <a:endParaRPr lang="x-es-XL" dirty="0"/>
          </a:p>
        </p:txBody>
      </p:sp>
    </p:spTree>
    <p:extLst>
      <p:ext uri="{BB962C8B-B14F-4D97-AF65-F5344CB8AC3E}">
        <p14:creationId xmlns:p14="http://schemas.microsoft.com/office/powerpoint/2010/main" val="1625141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367886"/>
            <a:ext cx="9905082" cy="1325563"/>
          </a:xfrm>
        </p:spPr>
        <p:txBody>
          <a:bodyPr/>
          <a:lstStyle/>
          <a:p>
            <a:pPr algn="l" rtl="0"/>
            <a:r>
              <a:rPr lang="x-es-XL" b="0" i="0" u="none" baseline="0"/>
              <a:t>Generación de informes del PMS</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93449"/>
            <a:ext cx="10602191" cy="4662901"/>
          </a:xfrm>
        </p:spPr>
        <p:txBody>
          <a:bodyPr>
            <a:noAutofit/>
          </a:bodyPr>
          <a:lstStyle/>
          <a:p>
            <a:pPr marL="0" indent="0" algn="l" rtl="0">
              <a:lnSpc>
                <a:spcPct val="95000"/>
              </a:lnSpc>
              <a:buNone/>
            </a:pPr>
            <a:r>
              <a:rPr lang="x-es-XL" sz="1600" b="0" i="0" u="none" baseline="0" dirty="0"/>
              <a:t>FFR</a:t>
            </a:r>
            <a:endParaRPr lang="x-es-XL" sz="2000" dirty="0"/>
          </a:p>
          <a:p>
            <a:pPr lvl="1" algn="l" rtl="0">
              <a:lnSpc>
                <a:spcPct val="105000"/>
              </a:lnSpc>
              <a:spcBef>
                <a:spcPts val="600"/>
              </a:spcBef>
            </a:pPr>
            <a:r>
              <a:rPr lang="x-es-XL" sz="1600" b="0" i="0" u="none" baseline="0" dirty="0"/>
              <a:t>El informe lo genera el sistema de almacenamiento de datos que actualmente se denomina GrantSolutions.</a:t>
            </a:r>
          </a:p>
          <a:p>
            <a:pPr lvl="2" algn="l" rtl="0">
              <a:lnSpc>
                <a:spcPct val="110000"/>
              </a:lnSpc>
              <a:spcBef>
                <a:spcPts val="600"/>
              </a:spcBef>
            </a:pPr>
            <a:r>
              <a:rPr lang="x-es-XL" sz="1400" b="0" i="0" u="none" baseline="0" dirty="0"/>
              <a:t>GrantSolutions utiliza la información sobre la organización y específica de la subvención que figura en </a:t>
            </a:r>
            <a:r>
              <a:rPr lang="es-MX" sz="1400" b="0" i="0" u="none" baseline="0" dirty="0"/>
              <a:t>s</a:t>
            </a:r>
            <a:r>
              <a:rPr lang="x-es-XL" sz="1400" b="0" i="0" u="none" baseline="0" dirty="0"/>
              <a:t>u solicitud, así como la información sobre el organismo adjudicador in</a:t>
            </a:r>
            <a:r>
              <a:rPr lang="es-MX" sz="1400" b="0" i="0" u="none" baseline="0" dirty="0"/>
              <a:t>gresada </a:t>
            </a:r>
            <a:r>
              <a:rPr lang="x-es-XL" sz="1400" b="0" i="0" u="none" baseline="0" dirty="0"/>
              <a:t>en el sistema.</a:t>
            </a:r>
          </a:p>
          <a:p>
            <a:pPr lvl="2" algn="l" rtl="0">
              <a:lnSpc>
                <a:spcPct val="110000"/>
              </a:lnSpc>
              <a:spcBef>
                <a:spcPts val="600"/>
              </a:spcBef>
            </a:pPr>
            <a:r>
              <a:rPr lang="x-es-XL" sz="1400" b="0" i="0" u="none" baseline="0" dirty="0"/>
              <a:t>Una vez generado, el informe se envía al PMS para que lo complete trimestralmente </a:t>
            </a:r>
            <a:r>
              <a:rPr lang="x-es-XL" sz="1400" b="0" i="0" u="none" baseline="0" dirty="0">
                <a:solidFill>
                  <a:srgbClr val="FF0000"/>
                </a:solidFill>
              </a:rPr>
              <a:t>para cada subvención activa de la que </a:t>
            </a:r>
            <a:r>
              <a:rPr lang="es-MX" sz="1400" b="0" i="0" u="none" baseline="0" dirty="0">
                <a:solidFill>
                  <a:srgbClr val="FF0000"/>
                </a:solidFill>
              </a:rPr>
              <a:t>usted </a:t>
            </a:r>
            <a:r>
              <a:rPr lang="x-es-XL" sz="1400" b="0" i="0" u="none" baseline="0" dirty="0">
                <a:solidFill>
                  <a:srgbClr val="FF0000"/>
                </a:solidFill>
              </a:rPr>
              <a:t>sea responsable, a lo largo de todo el PoP</a:t>
            </a:r>
            <a:r>
              <a:rPr lang="x-es-XL" sz="1400" b="0" i="0" u="none" baseline="0" dirty="0"/>
              <a:t>.</a:t>
            </a:r>
            <a:endParaRPr lang="x-es-XL" sz="1400" dirty="0"/>
          </a:p>
          <a:p>
            <a:pPr lvl="2" algn="l" rtl="0">
              <a:lnSpc>
                <a:spcPct val="110000"/>
              </a:lnSpc>
              <a:spcBef>
                <a:spcPts val="600"/>
              </a:spcBef>
            </a:pPr>
            <a:r>
              <a:rPr lang="x-es-XL" sz="1400" b="0" i="0" u="none" baseline="0" dirty="0"/>
              <a:t>Si, por cualquier motivo, se produce un error en </a:t>
            </a:r>
            <a:r>
              <a:rPr lang="es-MX" sz="1400" b="0" i="0" u="none" baseline="0" dirty="0"/>
              <a:t>s</a:t>
            </a:r>
            <a:r>
              <a:rPr lang="x-es-XL" sz="1400" b="0" i="0" u="none" baseline="0" dirty="0"/>
              <a:t>us datos administrativos o en el importe de la subvención, 	</a:t>
            </a:r>
            <a:br>
              <a:rPr lang="x-es-XL" sz="1400" dirty="0"/>
            </a:br>
            <a:r>
              <a:rPr lang="x-es-XL" sz="1400" b="0" i="0" u="none" baseline="0" dirty="0"/>
              <a:t>puede comunicárselo al representante técnico de </a:t>
            </a:r>
            <a:r>
              <a:rPr lang="es-MX" sz="1400" b="0" i="0" u="none" baseline="0" dirty="0"/>
              <a:t>s</a:t>
            </a:r>
            <a:r>
              <a:rPr lang="x-es-XL" sz="1400" b="0" i="0" u="none" baseline="0" dirty="0"/>
              <a:t>u responsable de subvenciones (GOTR) a través de la sección Observaciones del formulario.</a:t>
            </a:r>
          </a:p>
          <a:p>
            <a:pPr lvl="1" algn="l" rtl="0">
              <a:lnSpc>
                <a:spcPct val="105000"/>
              </a:lnSpc>
              <a:spcBef>
                <a:spcPts val="600"/>
              </a:spcBef>
            </a:pPr>
            <a:r>
              <a:rPr lang="x-es-XL" sz="1600" b="0" i="0" u="none" baseline="0" dirty="0"/>
              <a:t>El PMS introduce la información financiera en </a:t>
            </a:r>
            <a:r>
              <a:rPr lang="es-MX" sz="1600" b="0" i="0" u="none" baseline="0" dirty="0"/>
              <a:t>s</a:t>
            </a:r>
            <a:r>
              <a:rPr lang="x-es-XL" sz="1600" b="0" i="0" u="none" baseline="0" dirty="0"/>
              <a:t>us FFR.</a:t>
            </a:r>
          </a:p>
          <a:p>
            <a:pPr lvl="2" algn="l" rtl="0">
              <a:lnSpc>
                <a:spcPct val="110000"/>
              </a:lnSpc>
              <a:spcBef>
                <a:spcPts val="600"/>
              </a:spcBef>
            </a:pPr>
            <a:r>
              <a:rPr lang="x-es-XL" sz="1400" b="0" i="0" u="none" baseline="0" dirty="0"/>
              <a:t>Aunque hay campos editables, el PMS in</a:t>
            </a:r>
            <a:r>
              <a:rPr lang="es-MX" sz="1400" b="0" i="0" u="none" baseline="0" dirty="0"/>
              <a:t>gresará </a:t>
            </a:r>
            <a:r>
              <a:rPr lang="x-es-XL" sz="1400" b="0" i="0" u="none" baseline="0" dirty="0"/>
              <a:t>el importe acumulado de los fondos que </a:t>
            </a:r>
            <a:r>
              <a:rPr lang="es-MX" sz="1400" b="0" i="0" u="none" baseline="0" dirty="0"/>
              <a:t>usted </a:t>
            </a:r>
            <a:r>
              <a:rPr lang="x-es-XL" sz="1400" b="0" i="0" u="none" baseline="0" dirty="0"/>
              <a:t>haya retirado de </a:t>
            </a:r>
            <a:r>
              <a:rPr lang="es-MX" sz="1400" b="0" i="0" u="none" baseline="0" dirty="0"/>
              <a:t>s</a:t>
            </a:r>
            <a:r>
              <a:rPr lang="x-es-XL" sz="1400" b="0" i="0" u="none" baseline="0" dirty="0"/>
              <a:t>u cuenta hasta el final del periodo d</a:t>
            </a:r>
            <a:r>
              <a:rPr lang="es-MX" sz="1400" b="0" i="0" u="none" baseline="0" dirty="0"/>
              <a:t>el informe</a:t>
            </a:r>
            <a:r>
              <a:rPr lang="x-es-XL" sz="1400" b="0" i="0" u="none" baseline="0" dirty="0"/>
              <a:t>. </a:t>
            </a:r>
            <a:r>
              <a:rPr lang="x-es-XL" sz="1400" b="0" i="0" u="none" baseline="0" dirty="0">
                <a:solidFill>
                  <a:srgbClr val="FF0000"/>
                </a:solidFill>
              </a:rPr>
              <a:t>Nunca debe modificar la línea 10d: Fondos federales autorizados. </a:t>
            </a:r>
            <a:endParaRPr lang="x-es-XL" sz="1400" dirty="0"/>
          </a:p>
          <a:p>
            <a:pPr lvl="2" algn="l" rtl="0">
              <a:lnSpc>
                <a:spcPct val="110000"/>
              </a:lnSpc>
              <a:spcBef>
                <a:spcPts val="600"/>
              </a:spcBef>
            </a:pPr>
            <a:r>
              <a:rPr lang="x-es-XL" sz="1400" b="0" i="0" u="none" baseline="0" dirty="0"/>
              <a:t>Además, el formulario mostrará varios totales calculados automáticamente.</a:t>
            </a:r>
          </a:p>
          <a:p>
            <a:pPr lvl="2" algn="l" rtl="0">
              <a:lnSpc>
                <a:spcPct val="110000"/>
              </a:lnSpc>
              <a:spcBef>
                <a:spcPts val="600"/>
              </a:spcBef>
            </a:pPr>
            <a:r>
              <a:rPr lang="x-es-XL" sz="1400" b="0" i="0" u="none" baseline="0" dirty="0"/>
              <a:t>Si, por cualquier motivo, se produce un error en </a:t>
            </a:r>
            <a:r>
              <a:rPr lang="es-MX" sz="1400" b="0" i="0" u="none" baseline="0" dirty="0"/>
              <a:t>s</a:t>
            </a:r>
            <a:r>
              <a:rPr lang="x-es-XL" sz="1400" b="0" i="0" u="none" baseline="0" dirty="0"/>
              <a:t>us datos financieros, en un campo que no pueda modificar, pued</a:t>
            </a:r>
            <a:r>
              <a:rPr lang="es-MX" sz="1400" b="0" i="0" u="none" baseline="0" dirty="0"/>
              <a:t>e</a:t>
            </a:r>
            <a:r>
              <a:rPr lang="x-es-XL" sz="1400" b="0" i="0" u="none" baseline="0" dirty="0"/>
              <a:t> comunicárselo a </a:t>
            </a:r>
            <a:r>
              <a:rPr lang="es-MX" sz="1400" b="0" i="0" u="none" baseline="0" dirty="0"/>
              <a:t>s</a:t>
            </a:r>
            <a:r>
              <a:rPr lang="x-es-XL" sz="1400" b="0" i="0" u="none" baseline="0" dirty="0"/>
              <a:t>u GOTR a través de la sección Observaciones del formulario.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6</a:t>
            </a:fld>
            <a:endParaRPr lang="x-es-XL" dirty="0"/>
          </a:p>
        </p:txBody>
      </p:sp>
    </p:spTree>
    <p:extLst>
      <p:ext uri="{BB962C8B-B14F-4D97-AF65-F5344CB8AC3E}">
        <p14:creationId xmlns:p14="http://schemas.microsoft.com/office/powerpoint/2010/main" val="3219992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367886"/>
            <a:ext cx="9905082" cy="1325563"/>
          </a:xfrm>
        </p:spPr>
        <p:txBody>
          <a:bodyPr/>
          <a:lstStyle/>
          <a:p>
            <a:pPr algn="l" rtl="0"/>
            <a:r>
              <a:rPr lang="x-es-XL" b="0" i="0" u="none" baseline="0"/>
              <a:t>Acceder al FFR en el PMS</a:t>
            </a:r>
          </a:p>
        </p:txBody>
      </p:sp>
      <p:sp>
        <p:nvSpPr>
          <p:cNvPr id="3" name="Content Placeholder 2">
            <a:extLst>
              <a:ext uri="{FF2B5EF4-FFF2-40B4-BE49-F238E27FC236}">
                <a16:creationId xmlns:a16="http://schemas.microsoft.com/office/drawing/2014/main" id="{217BD462-9122-3ADF-8D32-61B56EC56409}"/>
              </a:ext>
              <a:ext uri="{C183D7F6-B498-43B3-948B-1728B52AA6E4}">
                <adec:decorative xmlns:adec="http://schemas.microsoft.com/office/drawing/2017/decorative" val="1"/>
              </a:ext>
            </a:extLst>
          </p:cNvPr>
          <p:cNvSpPr>
            <a:spLocks noGrp="1"/>
          </p:cNvSpPr>
          <p:nvPr>
            <p:ph idx="1"/>
          </p:nvPr>
        </p:nvSpPr>
        <p:spPr>
          <a:xfrm>
            <a:off x="838199" y="1693449"/>
            <a:ext cx="10602191" cy="4662901"/>
          </a:xfrm>
        </p:spPr>
        <p:txBody>
          <a:bodyPr>
            <a:normAutofit/>
          </a:bodyPr>
          <a:lstStyle/>
          <a:p>
            <a:pPr marL="0" indent="0" algn="l" rtl="0">
              <a:lnSpc>
                <a:spcPct val="95000"/>
              </a:lnSpc>
              <a:buNone/>
            </a:pPr>
            <a:endParaRPr lang="x-es-XL" sz="2200" dirty="0"/>
          </a:p>
        </p:txBody>
      </p:sp>
      <p:grpSp>
        <p:nvGrpSpPr>
          <p:cNvPr id="6" name="object 3" descr="Captura de pantalla del botón del menú desplegable de PMS">
            <a:extLst>
              <a:ext uri="{FF2B5EF4-FFF2-40B4-BE49-F238E27FC236}">
                <a16:creationId xmlns:a16="http://schemas.microsoft.com/office/drawing/2014/main" id="{617F25DA-0929-E303-AC73-C2A3E7B6ED91}"/>
              </a:ext>
            </a:extLst>
          </p:cNvPr>
          <p:cNvGrpSpPr/>
          <p:nvPr/>
        </p:nvGrpSpPr>
        <p:grpSpPr>
          <a:xfrm>
            <a:off x="268327" y="1637303"/>
            <a:ext cx="5990831" cy="1724544"/>
            <a:chOff x="248411" y="1197102"/>
            <a:chExt cx="5990831" cy="1724544"/>
          </a:xfrm>
        </p:grpSpPr>
        <p:pic>
          <p:nvPicPr>
            <p:cNvPr id="7" name="object 6" descr="Captura de pantalla del botón del menú desplegable de PMS">
              <a:extLst>
                <a:ext uri="{FF2B5EF4-FFF2-40B4-BE49-F238E27FC236}">
                  <a16:creationId xmlns:a16="http://schemas.microsoft.com/office/drawing/2014/main" id="{4CF53678-0953-3273-9204-B1992928EC0B}"/>
                </a:ext>
              </a:extLst>
            </p:cNvPr>
            <p:cNvPicPr/>
            <p:nvPr/>
          </p:nvPicPr>
          <p:blipFill>
            <a:blip r:embed="rId2" cstate="print"/>
            <a:stretch>
              <a:fillRect/>
            </a:stretch>
          </p:blipFill>
          <p:spPr>
            <a:xfrm>
              <a:off x="248411" y="1197102"/>
              <a:ext cx="5990831" cy="990599"/>
            </a:xfrm>
            <a:prstGeom prst="rect">
              <a:avLst/>
            </a:prstGeom>
          </p:spPr>
        </p:pic>
        <p:sp>
          <p:nvSpPr>
            <p:cNvPr id="8" name="object 4">
              <a:extLst>
                <a:ext uri="{FF2B5EF4-FFF2-40B4-BE49-F238E27FC236}">
                  <a16:creationId xmlns:a16="http://schemas.microsoft.com/office/drawing/2014/main" id="{47588701-3EA2-B883-5B4E-E2FBBD58F2F6}"/>
                </a:ext>
                <a:ext uri="{C183D7F6-B498-43B3-948B-1728B52AA6E4}">
                  <adec:decorative xmlns:adec="http://schemas.microsoft.com/office/drawing/2017/decorative" val="1"/>
                </a:ext>
              </a:extLst>
            </p:cNvPr>
            <p:cNvSpPr/>
            <p:nvPr/>
          </p:nvSpPr>
          <p:spPr>
            <a:xfrm rot="10800000">
              <a:off x="471572" y="2273946"/>
              <a:ext cx="346710" cy="647700"/>
            </a:xfrm>
            <a:custGeom>
              <a:avLst/>
              <a:gdLst/>
              <a:ahLst/>
              <a:cxnLst/>
              <a:rect l="l" t="t" r="r" b="b"/>
              <a:pathLst>
                <a:path w="346709" h="647700">
                  <a:moveTo>
                    <a:pt x="260032" y="0"/>
                  </a:moveTo>
                  <a:lnTo>
                    <a:pt x="86677" y="0"/>
                  </a:lnTo>
                  <a:lnTo>
                    <a:pt x="86677" y="474345"/>
                  </a:lnTo>
                  <a:lnTo>
                    <a:pt x="0" y="474345"/>
                  </a:lnTo>
                  <a:lnTo>
                    <a:pt x="173354" y="647700"/>
                  </a:lnTo>
                  <a:lnTo>
                    <a:pt x="346709" y="474345"/>
                  </a:lnTo>
                  <a:lnTo>
                    <a:pt x="260032" y="474345"/>
                  </a:lnTo>
                  <a:lnTo>
                    <a:pt x="260032" y="0"/>
                  </a:lnTo>
                  <a:close/>
                </a:path>
              </a:pathLst>
            </a:custGeom>
            <a:solidFill>
              <a:srgbClr val="0053A6"/>
            </a:solidFill>
            <a:ln>
              <a:solidFill>
                <a:schemeClr val="bg1"/>
              </a:solidFill>
            </a:ln>
          </p:spPr>
          <p:txBody>
            <a:bodyPr wrap="square" lIns="0" tIns="0" rIns="0" bIns="0" rtlCol="0"/>
            <a:lstStyle/>
            <a:p>
              <a:endParaRPr dirty="0"/>
            </a:p>
          </p:txBody>
        </p:sp>
      </p:grpSp>
      <p:sp>
        <p:nvSpPr>
          <p:cNvPr id="9" name="Text Placeholder 19">
            <a:extLst>
              <a:ext uri="{FF2B5EF4-FFF2-40B4-BE49-F238E27FC236}">
                <a16:creationId xmlns:a16="http://schemas.microsoft.com/office/drawing/2014/main" id="{C3DFA03C-D224-3192-4194-F7037921FB5E}"/>
              </a:ext>
            </a:extLst>
          </p:cNvPr>
          <p:cNvSpPr txBox="1">
            <a:spLocks/>
          </p:cNvSpPr>
          <p:nvPr/>
        </p:nvSpPr>
        <p:spPr>
          <a:xfrm>
            <a:off x="6497349" y="1771650"/>
            <a:ext cx="3293312" cy="1003352"/>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5080" indent="0" algn="l" rtl="0">
              <a:lnSpc>
                <a:spcPts val="1939"/>
              </a:lnSpc>
              <a:spcBef>
                <a:spcPts val="345"/>
              </a:spcBef>
              <a:buNone/>
              <a:defRPr/>
            </a:pPr>
            <a:r>
              <a:rPr lang="x-es-XL" sz="1800" b="0" i="0" u="none" kern="0" baseline="0" dirty="0">
                <a:solidFill>
                  <a:sysClr val="windowText" lastClr="000000"/>
                </a:solidFill>
                <a:latin typeface="Franklin Gothic Book"/>
                <a:ea typeface="Franklin Gothic Book"/>
                <a:cs typeface="Franklin Gothic Book"/>
              </a:rPr>
              <a:t>Ha</a:t>
            </a:r>
            <a:r>
              <a:rPr lang="es-MX" sz="1800" b="0" i="0" u="none" kern="0" baseline="0" dirty="0">
                <a:solidFill>
                  <a:sysClr val="windowText" lastClr="000000"/>
                </a:solidFill>
                <a:latin typeface="Franklin Gothic Book"/>
                <a:ea typeface="Franklin Gothic Book"/>
                <a:cs typeface="Franklin Gothic Book"/>
              </a:rPr>
              <a:t>ga</a:t>
            </a:r>
            <a:r>
              <a:rPr lang="x-es-XL" sz="1800" b="0" i="0" u="none" kern="0" baseline="0" dirty="0">
                <a:solidFill>
                  <a:sysClr val="windowText" lastClr="000000"/>
                </a:solidFill>
                <a:latin typeface="Franklin Gothic Book"/>
                <a:ea typeface="Franklin Gothic Book"/>
                <a:cs typeface="Franklin Gothic Book"/>
              </a:rPr>
              <a:t> clic en</a:t>
            </a:r>
            <a:r>
              <a:rPr lang="es-MX" sz="1800" i="0" u="none" kern="0" baseline="0" dirty="0">
                <a:solidFill>
                  <a:sysClr val="windowText" lastClr="000000"/>
                </a:solidFill>
                <a:latin typeface="Franklin Gothic Book"/>
                <a:ea typeface="Franklin Gothic Book"/>
                <a:cs typeface="Franklin Gothic Book"/>
              </a:rPr>
              <a:t> </a:t>
            </a:r>
            <a:r>
              <a:rPr lang="x-es-XL" sz="1800" i="0" u="none" kern="0" baseline="0" dirty="0">
                <a:solidFill>
                  <a:sysClr val="windowText" lastClr="000000"/>
                </a:solidFill>
                <a:latin typeface="Franklin Gothic Book"/>
                <a:ea typeface="Franklin Gothic Book"/>
                <a:cs typeface="Franklin Gothic Book"/>
              </a:rPr>
              <a:t>el </a:t>
            </a:r>
            <a:r>
              <a:rPr lang="es-MX" sz="1800" b="1" i="0" u="none" kern="0" baseline="0" dirty="0">
                <a:solidFill>
                  <a:sysClr val="windowText" lastClr="000000"/>
                </a:solidFill>
                <a:latin typeface="Franklin Gothic Book"/>
                <a:ea typeface="Franklin Gothic Book"/>
                <a:cs typeface="Franklin Gothic Book"/>
              </a:rPr>
              <a:t>M</a:t>
            </a:r>
            <a:r>
              <a:rPr lang="x-es-XL" sz="1800" b="1" i="0" u="none" kern="0" baseline="0" dirty="0">
                <a:solidFill>
                  <a:sysClr val="windowText" lastClr="000000"/>
                </a:solidFill>
                <a:latin typeface="Franklin Gothic Book"/>
                <a:ea typeface="Franklin Gothic Book"/>
                <a:cs typeface="Franklin Gothic Book"/>
              </a:rPr>
              <a:t>enú </a:t>
            </a:r>
            <a:r>
              <a:rPr lang="x-es-XL" sz="1800" b="0" i="0" u="none" kern="0" baseline="0" dirty="0">
                <a:solidFill>
                  <a:sysClr val="windowText" lastClr="000000"/>
                </a:solidFill>
                <a:latin typeface="Franklin Gothic Book"/>
                <a:ea typeface="Franklin Gothic Book"/>
                <a:cs typeface="Franklin Gothic Book"/>
              </a:rPr>
              <a:t>para abrir </a:t>
            </a:r>
            <a:r>
              <a:rPr lang="es-MX" sz="1800" b="0" i="0" u="none" kern="0" baseline="0" dirty="0">
                <a:solidFill>
                  <a:sysClr val="windowText" lastClr="000000"/>
                </a:solidFill>
                <a:latin typeface="Franklin Gothic Book"/>
                <a:ea typeface="Franklin Gothic Book"/>
                <a:cs typeface="Franklin Gothic Book"/>
              </a:rPr>
              <a:t>el </a:t>
            </a:r>
            <a:r>
              <a:rPr lang="x-es-XL" sz="1800" b="0" i="0" u="none" kern="0" spc="-20" baseline="0" dirty="0">
                <a:solidFill>
                  <a:sysClr val="windowText" lastClr="000000"/>
                </a:solidFill>
                <a:latin typeface="Franklin Gothic Book"/>
                <a:ea typeface="Franklin Gothic Book"/>
                <a:cs typeface="Franklin Gothic Book"/>
              </a:rPr>
              <a:t>menú </a:t>
            </a:r>
            <a:r>
              <a:rPr lang="es-MX" sz="1800" kern="0" spc="-30" dirty="0">
                <a:solidFill>
                  <a:sysClr val="windowText" lastClr="000000"/>
                </a:solidFill>
                <a:latin typeface="Franklin Gothic Book"/>
                <a:ea typeface="Franklin Gothic Book"/>
                <a:cs typeface="Franklin Gothic Book"/>
              </a:rPr>
              <a:t>avanzado</a:t>
            </a:r>
            <a:endParaRPr lang="x-es-XL" sz="1800" kern="0" dirty="0">
              <a:solidFill>
                <a:sysClr val="windowText" lastClr="000000"/>
              </a:solidFill>
              <a:latin typeface="Franklin Gothic Book"/>
              <a:cs typeface="Franklin Gothic Book"/>
            </a:endParaRPr>
          </a:p>
          <a:p>
            <a:endParaRPr lang="x-es-XL" dirty="0"/>
          </a:p>
        </p:txBody>
      </p:sp>
      <p:pic>
        <p:nvPicPr>
          <p:cNvPr id="10" name="Picture 9" descr="Captura de pantalla del menú avanzado">
            <a:extLst>
              <a:ext uri="{FF2B5EF4-FFF2-40B4-BE49-F238E27FC236}">
                <a16:creationId xmlns:a16="http://schemas.microsoft.com/office/drawing/2014/main" id="{6AE0FA0D-2089-BD88-8E14-DEA9B1765828}"/>
              </a:ext>
            </a:extLst>
          </p:cNvPr>
          <p:cNvPicPr>
            <a:picLocks noChangeAspect="1"/>
          </p:cNvPicPr>
          <p:nvPr/>
        </p:nvPicPr>
        <p:blipFill>
          <a:blip r:embed="rId3"/>
          <a:stretch>
            <a:fillRect/>
          </a:stretch>
        </p:blipFill>
        <p:spPr>
          <a:xfrm>
            <a:off x="3959407" y="2760092"/>
            <a:ext cx="2060575" cy="1964266"/>
          </a:xfrm>
          <a:prstGeom prst="rect">
            <a:avLst/>
          </a:prstGeom>
        </p:spPr>
      </p:pic>
      <p:sp>
        <p:nvSpPr>
          <p:cNvPr id="12" name="Text Placeholder 20">
            <a:extLst>
              <a:ext uri="{FF2B5EF4-FFF2-40B4-BE49-F238E27FC236}">
                <a16:creationId xmlns:a16="http://schemas.microsoft.com/office/drawing/2014/main" id="{805814AC-6A3A-802E-8AFB-5B34DFF54461}"/>
              </a:ext>
            </a:extLst>
          </p:cNvPr>
          <p:cNvSpPr>
            <a:spLocks noGrp="1"/>
          </p:cNvSpPr>
          <p:nvPr/>
        </p:nvSpPr>
        <p:spPr>
          <a:xfrm>
            <a:off x="7324696" y="3355441"/>
            <a:ext cx="3632987" cy="984885"/>
          </a:xfrm>
          <a:prstGeom prst="rect">
            <a:avLst/>
          </a:prstGeom>
        </p:spPr>
        <p:txBody>
          <a:bodyPr wrap="square" lIns="0" tIns="0" rIns="0" bIns="0" anchor="t">
            <a:spAutoFit/>
          </a:bodyPr>
          <a:lstStyle>
            <a:lvl1pPr marL="0">
              <a:defRPr sz="2800" b="0" i="0">
                <a:solidFill>
                  <a:srgbClr val="002853"/>
                </a:solidFill>
                <a:latin typeface="Franklin Gothic Book"/>
                <a:ea typeface="+mn-ea"/>
                <a:cs typeface="Franklin Gothic Book"/>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5080" algn="l" rtl="0">
              <a:spcBef>
                <a:spcPts val="100"/>
              </a:spcBef>
              <a:defRPr/>
            </a:pPr>
            <a:r>
              <a:rPr kumimoji="0" lang="x-es-XL"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Ha</a:t>
            </a:r>
            <a:r>
              <a:rPr kumimoji="0" lang="es-MX"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ga</a:t>
            </a:r>
            <a:r>
              <a:rPr kumimoji="0" lang="x-es-XL"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 clic en </a:t>
            </a:r>
            <a:r>
              <a:rPr kumimoji="0" lang="x-es-XL" sz="1800" b="1"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Informes financieros</a:t>
            </a:r>
            <a:r>
              <a:rPr kumimoji="0" lang="x-es-XL" sz="1800" b="1" i="0" u="none" strike="noStrike" kern="0" cap="none" spc="-35" normalizeH="0" baseline="0" dirty="0">
                <a:ln>
                  <a:noFill/>
                </a:ln>
                <a:solidFill>
                  <a:sysClr val="windowText" lastClr="000000"/>
                </a:solidFill>
                <a:effectLst/>
                <a:uLnTx/>
                <a:uFillTx/>
                <a:latin typeface="Franklin Gothic Book"/>
                <a:ea typeface="Franklin Gothic Book"/>
                <a:cs typeface="Franklin Gothic Book"/>
              </a:rPr>
              <a:t> </a:t>
            </a:r>
            <a:r>
              <a:rPr kumimoji="0" lang="es-MX" sz="1800" b="1" i="0" u="none" strike="noStrike" kern="0" cap="none" spc="-35" normalizeH="0" baseline="0" dirty="0">
                <a:ln>
                  <a:noFill/>
                </a:ln>
                <a:solidFill>
                  <a:sysClr val="windowText" lastClr="000000"/>
                </a:solidFill>
                <a:effectLst/>
                <a:uLnTx/>
                <a:uFillTx/>
                <a:latin typeface="Franklin Gothic Book"/>
                <a:ea typeface="Franklin Gothic Book"/>
                <a:cs typeface="Franklin Gothic Book"/>
              </a:rPr>
              <a:t>Federales </a:t>
            </a:r>
            <a:r>
              <a:rPr kumimoji="0" lang="x-es-XL"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de</a:t>
            </a:r>
            <a:r>
              <a:rPr kumimoji="0" lang="es-MX"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l menú avanzado</a:t>
            </a:r>
            <a:endParaRPr lang="x-es-XL" sz="1800" b="0" i="0" u="none" strike="noStrike" kern="0" cap="none" spc="0" normalizeH="0" baseline="0" noProof="0" dirty="0">
              <a:ln>
                <a:noFill/>
              </a:ln>
              <a:solidFill>
                <a:sysClr val="windowText" lastClr="000000"/>
              </a:solidFill>
              <a:effectLst/>
              <a:uLnTx/>
              <a:uFillTx/>
              <a:latin typeface="Franklin Gothic Book"/>
              <a:cs typeface="Franklin Gothic Book"/>
            </a:endParaRPr>
          </a:p>
          <a:p>
            <a:endParaRPr lang="x-es-XL" dirty="0"/>
          </a:p>
        </p:txBody>
      </p:sp>
      <p:pic>
        <p:nvPicPr>
          <p:cNvPr id="11" name="Picture 10" descr="Captura de pantalla del menú «Informes financieros federales»">
            <a:extLst>
              <a:ext uri="{FF2B5EF4-FFF2-40B4-BE49-F238E27FC236}">
                <a16:creationId xmlns:a16="http://schemas.microsoft.com/office/drawing/2014/main" id="{A289FD80-45F9-7B00-0B7F-2CA65D622CDF}"/>
              </a:ext>
            </a:extLst>
          </p:cNvPr>
          <p:cNvPicPr>
            <a:picLocks noChangeAspect="1"/>
          </p:cNvPicPr>
          <p:nvPr/>
        </p:nvPicPr>
        <p:blipFill>
          <a:blip r:embed="rId4"/>
          <a:stretch>
            <a:fillRect/>
          </a:stretch>
        </p:blipFill>
        <p:spPr>
          <a:xfrm>
            <a:off x="5467061" y="4860841"/>
            <a:ext cx="2060575" cy="1788583"/>
          </a:xfrm>
          <a:prstGeom prst="rect">
            <a:avLst/>
          </a:prstGeom>
        </p:spPr>
      </p:pic>
      <p:sp>
        <p:nvSpPr>
          <p:cNvPr id="13" name="Text Placeholder 21">
            <a:extLst>
              <a:ext uri="{FF2B5EF4-FFF2-40B4-BE49-F238E27FC236}">
                <a16:creationId xmlns:a16="http://schemas.microsoft.com/office/drawing/2014/main" id="{FEF077ED-37B5-87D6-41DA-8A0242451262}"/>
              </a:ext>
            </a:extLst>
          </p:cNvPr>
          <p:cNvSpPr>
            <a:spLocks noGrp="1"/>
          </p:cNvSpPr>
          <p:nvPr/>
        </p:nvSpPr>
        <p:spPr>
          <a:xfrm>
            <a:off x="7677727" y="5331597"/>
            <a:ext cx="3612572" cy="553998"/>
          </a:xfrm>
          <a:prstGeom prst="rect">
            <a:avLst/>
          </a:prstGeom>
        </p:spPr>
        <p:txBody>
          <a:bodyPr wrap="square" lIns="0" tIns="0" rIns="0" bIns="0" anchor="t">
            <a:spAutoFit/>
          </a:bodyPr>
          <a:lstStyle>
            <a:lvl1pPr marL="0">
              <a:defRPr sz="2800" b="0" i="0">
                <a:solidFill>
                  <a:srgbClr val="002853"/>
                </a:solidFill>
                <a:latin typeface="Franklin Gothic Book"/>
                <a:ea typeface="+mn-ea"/>
                <a:cs typeface="Franklin Gothic Book"/>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5080" algn="l" rtl="0">
              <a:spcBef>
                <a:spcPts val="100"/>
              </a:spcBef>
              <a:defRPr/>
            </a:pPr>
            <a:r>
              <a:rPr kumimoji="0" lang="x-es-XL"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Ha</a:t>
            </a:r>
            <a:r>
              <a:rPr kumimoji="0" lang="es-MX"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ga</a:t>
            </a:r>
            <a:r>
              <a:rPr kumimoji="0" lang="x-es-XL"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 clic</a:t>
            </a:r>
            <a:r>
              <a:rPr kumimoji="0" lang="x-es-XL" sz="1800" b="0" i="0" u="none" strike="noStrike" kern="0" cap="none" spc="-40" normalizeH="0" baseline="0" dirty="0">
                <a:ln>
                  <a:noFill/>
                </a:ln>
                <a:solidFill>
                  <a:sysClr val="windowText" lastClr="000000"/>
                </a:solidFill>
                <a:effectLst/>
                <a:uLnTx/>
                <a:uFillTx/>
                <a:latin typeface="Franklin Gothic Book"/>
                <a:ea typeface="Franklin Gothic Book"/>
                <a:cs typeface="Franklin Gothic Book"/>
              </a:rPr>
              <a:t> </a:t>
            </a:r>
            <a:r>
              <a:rPr kumimoji="0" lang="es-MX" sz="1800" b="0" i="0" u="none" strike="noStrike" kern="0" cap="none" spc="-40" normalizeH="0" baseline="0" dirty="0">
                <a:ln>
                  <a:noFill/>
                </a:ln>
                <a:solidFill>
                  <a:sysClr val="windowText" lastClr="000000"/>
                </a:solidFill>
                <a:effectLst/>
                <a:uLnTx/>
                <a:uFillTx/>
                <a:latin typeface="Franklin Gothic Book"/>
                <a:ea typeface="Franklin Gothic Book"/>
                <a:cs typeface="Franklin Gothic Book"/>
              </a:rPr>
              <a:t>en el </a:t>
            </a:r>
            <a:r>
              <a:rPr kumimoji="0" lang="x-es-XL" sz="1800" b="1" i="0" u="none" strike="noStrike" kern="0" cap="none" spc="-10" normalizeH="0" baseline="0" dirty="0">
                <a:ln>
                  <a:noFill/>
                </a:ln>
                <a:solidFill>
                  <a:sysClr val="windowText" lastClr="000000"/>
                </a:solidFill>
                <a:effectLst/>
                <a:uLnTx/>
                <a:uFillTx/>
                <a:latin typeface="Franklin Gothic Book"/>
                <a:ea typeface="Franklin Gothic Book"/>
                <a:cs typeface="Franklin Gothic Book"/>
              </a:rPr>
              <a:t>Inform</a:t>
            </a:r>
            <a:r>
              <a:rPr kumimoji="0" lang="es-MX" sz="1800" b="1" i="0" u="none" strike="noStrike" kern="0" cap="none" spc="-10" normalizeH="0" baseline="0" dirty="0">
                <a:ln>
                  <a:noFill/>
                </a:ln>
                <a:solidFill>
                  <a:sysClr val="windowText" lastClr="000000"/>
                </a:solidFill>
                <a:effectLst/>
                <a:uLnTx/>
                <a:uFillTx/>
                <a:latin typeface="Franklin Gothic Book"/>
                <a:ea typeface="Franklin Gothic Book"/>
                <a:cs typeface="Franklin Gothic Book"/>
              </a:rPr>
              <a:t>e financiero federal</a:t>
            </a:r>
            <a:r>
              <a:rPr kumimoji="0" lang="x-es-XL" sz="1800" b="1" i="0" u="none" strike="noStrike" kern="0" cap="none" spc="-10" normalizeH="0" baseline="0" dirty="0">
                <a:ln>
                  <a:noFill/>
                </a:ln>
                <a:solidFill>
                  <a:sysClr val="windowText" lastClr="000000"/>
                </a:solidFill>
                <a:effectLst/>
                <a:uLnTx/>
                <a:uFillTx/>
                <a:latin typeface="Franklin Gothic Book"/>
                <a:ea typeface="Franklin Gothic Book"/>
                <a:cs typeface="Franklin Gothic Book"/>
              </a:rPr>
              <a:t> </a:t>
            </a:r>
            <a:r>
              <a:rPr kumimoji="0" lang="x-es-XL" sz="1800" b="0" i="0" u="none" strike="noStrike" kern="0" cap="none" spc="0" normalizeH="0" baseline="0" dirty="0">
                <a:ln>
                  <a:noFill/>
                </a:ln>
                <a:solidFill>
                  <a:sysClr val="windowText" lastClr="000000"/>
                </a:solidFill>
                <a:effectLst/>
                <a:uLnTx/>
                <a:uFillTx/>
                <a:latin typeface="Franklin Gothic Book"/>
                <a:ea typeface="Franklin Gothic Book"/>
                <a:cs typeface="Franklin Gothic Book"/>
              </a:rPr>
              <a:t>de</a:t>
            </a:r>
            <a:r>
              <a:rPr lang="es-MX" sz="1800" kern="0" spc="-50" dirty="0">
                <a:solidFill>
                  <a:sysClr val="windowText" lastClr="000000"/>
                </a:solidFill>
                <a:ea typeface="Franklin Gothic Book"/>
              </a:rPr>
              <a:t>l menú avanzado</a:t>
            </a:r>
            <a:endParaRPr lang="x-es-XL" sz="1800" b="0" i="0" u="none" strike="noStrike" kern="0" cap="none" spc="0" normalizeH="0" baseline="0" noProof="0" dirty="0">
              <a:ln>
                <a:noFill/>
              </a:ln>
              <a:solidFill>
                <a:sysClr val="windowText" lastClr="000000"/>
              </a:solidFill>
              <a:effectLst/>
              <a:uLnTx/>
              <a:uFillTx/>
              <a:latin typeface="Franklin Gothic Book"/>
              <a:cs typeface="Franklin Gothic Book"/>
            </a:endParaRPr>
          </a:p>
        </p:txBody>
      </p:sp>
      <p:sp>
        <p:nvSpPr>
          <p:cNvPr id="14" name="Arrow: Right 13">
            <a:extLst>
              <a:ext uri="{FF2B5EF4-FFF2-40B4-BE49-F238E27FC236}">
                <a16:creationId xmlns:a16="http://schemas.microsoft.com/office/drawing/2014/main" id="{78D25EA8-7DE8-A8B8-D86C-1D9803B7EBC5}"/>
              </a:ext>
              <a:ext uri="{C183D7F6-B498-43B3-948B-1728B52AA6E4}">
                <adec:decorative xmlns:adec="http://schemas.microsoft.com/office/drawing/2017/decorative" val="1"/>
              </a:ext>
            </a:extLst>
          </p:cNvPr>
          <p:cNvSpPr/>
          <p:nvPr/>
        </p:nvSpPr>
        <p:spPr>
          <a:xfrm>
            <a:off x="2928081" y="3448093"/>
            <a:ext cx="1031325" cy="2941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5" name="Arrow: Right 14">
            <a:extLst>
              <a:ext uri="{FF2B5EF4-FFF2-40B4-BE49-F238E27FC236}">
                <a16:creationId xmlns:a16="http://schemas.microsoft.com/office/drawing/2014/main" id="{79E946E3-4CF1-7081-8C6E-BDA81699318A}"/>
              </a:ext>
              <a:ext uri="{C183D7F6-B498-43B3-948B-1728B52AA6E4}">
                <adec:decorative xmlns:adec="http://schemas.microsoft.com/office/drawing/2017/decorative" val="1"/>
              </a:ext>
            </a:extLst>
          </p:cNvPr>
          <p:cNvSpPr/>
          <p:nvPr/>
        </p:nvSpPr>
        <p:spPr>
          <a:xfrm>
            <a:off x="4456902" y="5264247"/>
            <a:ext cx="1010158" cy="315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7</a:t>
            </a:fld>
            <a:endParaRPr lang="x-es-XL" dirty="0"/>
          </a:p>
        </p:txBody>
      </p:sp>
    </p:spTree>
    <p:extLst>
      <p:ext uri="{BB962C8B-B14F-4D97-AF65-F5344CB8AC3E}">
        <p14:creationId xmlns:p14="http://schemas.microsoft.com/office/powerpoint/2010/main" val="2052908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367886"/>
            <a:ext cx="9905082" cy="1325563"/>
          </a:xfrm>
        </p:spPr>
        <p:txBody>
          <a:bodyPr>
            <a:normAutofit/>
          </a:bodyPr>
          <a:lstStyle/>
          <a:p>
            <a:pPr algn="l" rtl="0"/>
            <a:r>
              <a:rPr lang="x-es-XL" sz="4000" b="0" i="0" u="none" baseline="0" dirty="0"/>
              <a:t>Búsqueda de informes financieros federales</a:t>
            </a:r>
          </a:p>
        </p:txBody>
      </p:sp>
      <p:sp>
        <p:nvSpPr>
          <p:cNvPr id="3" name="Content Placeholder 2">
            <a:extLst>
              <a:ext uri="{FF2B5EF4-FFF2-40B4-BE49-F238E27FC236}">
                <a16:creationId xmlns:a16="http://schemas.microsoft.com/office/drawing/2014/main" id="{217BD462-9122-3ADF-8D32-61B56EC56409}"/>
              </a:ext>
              <a:ext uri="{C183D7F6-B498-43B3-948B-1728B52AA6E4}">
                <adec:decorative xmlns:adec="http://schemas.microsoft.com/office/drawing/2017/decorative" val="1"/>
              </a:ext>
            </a:extLst>
          </p:cNvPr>
          <p:cNvSpPr>
            <a:spLocks noGrp="1"/>
          </p:cNvSpPr>
          <p:nvPr>
            <p:ph idx="1"/>
          </p:nvPr>
        </p:nvSpPr>
        <p:spPr>
          <a:xfrm>
            <a:off x="838199" y="1693449"/>
            <a:ext cx="10602191" cy="4662901"/>
          </a:xfrm>
        </p:spPr>
        <p:txBody>
          <a:bodyPr>
            <a:normAutofit/>
          </a:bodyPr>
          <a:lstStyle/>
          <a:p>
            <a:pPr marL="0" indent="0" algn="l" rtl="0">
              <a:lnSpc>
                <a:spcPct val="95000"/>
              </a:lnSpc>
              <a:buNone/>
            </a:pPr>
            <a:endParaRPr lang="x-es-XL" sz="2200" dirty="0"/>
          </a:p>
        </p:txBody>
      </p:sp>
      <p:grpSp>
        <p:nvGrpSpPr>
          <p:cNvPr id="16" name="object 3" descr="Captura de pantalla de la pantalla de búsqueda del PMS FFR, con flechas que señalan los campos «PAN» e «Identificación de subvención federal»">
            <a:extLst>
              <a:ext uri="{FF2B5EF4-FFF2-40B4-BE49-F238E27FC236}">
                <a16:creationId xmlns:a16="http://schemas.microsoft.com/office/drawing/2014/main" id="{BCCA05C4-779C-4BEE-0BBE-FDAE39EAA32C}"/>
              </a:ext>
            </a:extLst>
          </p:cNvPr>
          <p:cNvGrpSpPr/>
          <p:nvPr/>
        </p:nvGrpSpPr>
        <p:grpSpPr>
          <a:xfrm>
            <a:off x="838198" y="1715220"/>
            <a:ext cx="7633453" cy="2015878"/>
            <a:chOff x="314846" y="1322143"/>
            <a:chExt cx="7633453" cy="2015878"/>
          </a:xfrm>
        </p:grpSpPr>
        <p:pic>
          <p:nvPicPr>
            <p:cNvPr id="17" name="object 4">
              <a:extLst>
                <a:ext uri="{FF2B5EF4-FFF2-40B4-BE49-F238E27FC236}">
                  <a16:creationId xmlns:a16="http://schemas.microsoft.com/office/drawing/2014/main" id="{BA1C657E-5EFB-9BB7-4963-8E350DFCB3C4}"/>
                </a:ext>
              </a:extLst>
            </p:cNvPr>
            <p:cNvPicPr/>
            <p:nvPr/>
          </p:nvPicPr>
          <p:blipFill>
            <a:blip r:embed="rId2" cstate="print"/>
            <a:stretch>
              <a:fillRect/>
            </a:stretch>
          </p:blipFill>
          <p:spPr>
            <a:xfrm>
              <a:off x="314846" y="1322143"/>
              <a:ext cx="7633453" cy="2015878"/>
            </a:xfrm>
            <a:prstGeom prst="rect">
              <a:avLst/>
            </a:prstGeom>
          </p:spPr>
        </p:pic>
        <p:sp>
          <p:nvSpPr>
            <p:cNvPr id="18" name="object 5">
              <a:extLst>
                <a:ext uri="{FF2B5EF4-FFF2-40B4-BE49-F238E27FC236}">
                  <a16:creationId xmlns:a16="http://schemas.microsoft.com/office/drawing/2014/main" id="{35039E5F-ABDB-76B6-F446-6A53455F6C97}"/>
                </a:ext>
              </a:extLst>
            </p:cNvPr>
            <p:cNvSpPr/>
            <p:nvPr/>
          </p:nvSpPr>
          <p:spPr>
            <a:xfrm>
              <a:off x="2119960" y="1615669"/>
              <a:ext cx="873760" cy="377190"/>
            </a:xfrm>
            <a:custGeom>
              <a:avLst/>
              <a:gdLst/>
              <a:ahLst/>
              <a:cxnLst/>
              <a:rect l="l" t="t" r="r" b="b"/>
              <a:pathLst>
                <a:path w="873760" h="377189">
                  <a:moveTo>
                    <a:pt x="853566" y="0"/>
                  </a:moveTo>
                  <a:lnTo>
                    <a:pt x="152971" y="173583"/>
                  </a:lnTo>
                  <a:lnTo>
                    <a:pt x="122605" y="51028"/>
                  </a:lnTo>
                  <a:lnTo>
                    <a:pt x="0" y="254406"/>
                  </a:lnTo>
                  <a:lnTo>
                    <a:pt x="203377" y="377012"/>
                  </a:lnTo>
                  <a:lnTo>
                    <a:pt x="173012" y="254444"/>
                  </a:lnTo>
                  <a:lnTo>
                    <a:pt x="873607" y="80860"/>
                  </a:lnTo>
                  <a:lnTo>
                    <a:pt x="853566" y="0"/>
                  </a:lnTo>
                  <a:close/>
                </a:path>
              </a:pathLst>
            </a:custGeom>
            <a:solidFill>
              <a:srgbClr val="0053A6"/>
            </a:solidFill>
          </p:spPr>
          <p:txBody>
            <a:bodyPr wrap="square" lIns="0" tIns="0" rIns="0" bIns="0" rtlCol="0"/>
            <a:lstStyle/>
            <a:p>
              <a:endParaRPr dirty="0"/>
            </a:p>
          </p:txBody>
        </p:sp>
        <p:sp>
          <p:nvSpPr>
            <p:cNvPr id="19" name="object 6">
              <a:extLst>
                <a:ext uri="{FF2B5EF4-FFF2-40B4-BE49-F238E27FC236}">
                  <a16:creationId xmlns:a16="http://schemas.microsoft.com/office/drawing/2014/main" id="{7F45C248-5206-CE6E-A2B6-49E47FF24B31}"/>
                </a:ext>
              </a:extLst>
            </p:cNvPr>
            <p:cNvSpPr/>
            <p:nvPr/>
          </p:nvSpPr>
          <p:spPr>
            <a:xfrm>
              <a:off x="2119960" y="1615669"/>
              <a:ext cx="873760" cy="377190"/>
            </a:xfrm>
            <a:custGeom>
              <a:avLst/>
              <a:gdLst/>
              <a:ahLst/>
              <a:cxnLst/>
              <a:rect l="l" t="t" r="r" b="b"/>
              <a:pathLst>
                <a:path w="873760" h="377189">
                  <a:moveTo>
                    <a:pt x="0" y="254406"/>
                  </a:moveTo>
                  <a:lnTo>
                    <a:pt x="122605" y="51028"/>
                  </a:lnTo>
                  <a:lnTo>
                    <a:pt x="152971" y="173583"/>
                  </a:lnTo>
                  <a:lnTo>
                    <a:pt x="853566" y="0"/>
                  </a:lnTo>
                  <a:lnTo>
                    <a:pt x="873607" y="80860"/>
                  </a:lnTo>
                  <a:lnTo>
                    <a:pt x="173012" y="254444"/>
                  </a:lnTo>
                  <a:lnTo>
                    <a:pt x="203377" y="377012"/>
                  </a:lnTo>
                  <a:lnTo>
                    <a:pt x="0" y="254406"/>
                  </a:lnTo>
                  <a:close/>
                </a:path>
              </a:pathLst>
            </a:custGeom>
            <a:ln w="12700">
              <a:solidFill>
                <a:srgbClr val="003A79"/>
              </a:solidFill>
            </a:ln>
          </p:spPr>
          <p:txBody>
            <a:bodyPr wrap="square" lIns="0" tIns="0" rIns="0" bIns="0" rtlCol="0"/>
            <a:lstStyle/>
            <a:p>
              <a:endParaRPr dirty="0"/>
            </a:p>
          </p:txBody>
        </p:sp>
        <p:sp>
          <p:nvSpPr>
            <p:cNvPr id="20" name="object 7">
              <a:extLst>
                <a:ext uri="{FF2B5EF4-FFF2-40B4-BE49-F238E27FC236}">
                  <a16:creationId xmlns:a16="http://schemas.microsoft.com/office/drawing/2014/main" id="{73E69953-0A06-8656-A475-DFF107D26874}"/>
                </a:ext>
              </a:extLst>
            </p:cNvPr>
            <p:cNvSpPr/>
            <p:nvPr/>
          </p:nvSpPr>
          <p:spPr>
            <a:xfrm>
              <a:off x="5236580" y="1604545"/>
              <a:ext cx="960755" cy="410209"/>
            </a:xfrm>
            <a:custGeom>
              <a:avLst/>
              <a:gdLst/>
              <a:ahLst/>
              <a:cxnLst/>
              <a:rect l="l" t="t" r="r" b="b"/>
              <a:pathLst>
                <a:path w="960754" h="410210">
                  <a:moveTo>
                    <a:pt x="938949" y="0"/>
                  </a:moveTo>
                  <a:lnTo>
                    <a:pt x="163969" y="192023"/>
                  </a:lnTo>
                  <a:lnTo>
                    <a:pt x="131419" y="60642"/>
                  </a:lnTo>
                  <a:lnTo>
                    <a:pt x="0" y="278650"/>
                  </a:lnTo>
                  <a:lnTo>
                    <a:pt x="218008" y="410070"/>
                  </a:lnTo>
                  <a:lnTo>
                    <a:pt x="185458" y="278701"/>
                  </a:lnTo>
                  <a:lnTo>
                    <a:pt x="960424" y="86677"/>
                  </a:lnTo>
                  <a:lnTo>
                    <a:pt x="938949" y="0"/>
                  </a:lnTo>
                  <a:close/>
                </a:path>
              </a:pathLst>
            </a:custGeom>
            <a:solidFill>
              <a:srgbClr val="0053A6"/>
            </a:solidFill>
          </p:spPr>
          <p:txBody>
            <a:bodyPr wrap="square" lIns="0" tIns="0" rIns="0" bIns="0" rtlCol="0"/>
            <a:lstStyle/>
            <a:p>
              <a:endParaRPr dirty="0"/>
            </a:p>
          </p:txBody>
        </p:sp>
        <p:sp>
          <p:nvSpPr>
            <p:cNvPr id="21" name="object 8">
              <a:extLst>
                <a:ext uri="{FF2B5EF4-FFF2-40B4-BE49-F238E27FC236}">
                  <a16:creationId xmlns:a16="http://schemas.microsoft.com/office/drawing/2014/main" id="{BADBFDCA-D3E2-51DB-A204-8D6C15A31866}"/>
                </a:ext>
              </a:extLst>
            </p:cNvPr>
            <p:cNvSpPr/>
            <p:nvPr/>
          </p:nvSpPr>
          <p:spPr>
            <a:xfrm>
              <a:off x="5236580" y="1604545"/>
              <a:ext cx="960755" cy="410209"/>
            </a:xfrm>
            <a:custGeom>
              <a:avLst/>
              <a:gdLst/>
              <a:ahLst/>
              <a:cxnLst/>
              <a:rect l="l" t="t" r="r" b="b"/>
              <a:pathLst>
                <a:path w="960754" h="410210">
                  <a:moveTo>
                    <a:pt x="0" y="278650"/>
                  </a:moveTo>
                  <a:lnTo>
                    <a:pt x="131419" y="60642"/>
                  </a:lnTo>
                  <a:lnTo>
                    <a:pt x="163969" y="192023"/>
                  </a:lnTo>
                  <a:lnTo>
                    <a:pt x="938949" y="0"/>
                  </a:lnTo>
                  <a:lnTo>
                    <a:pt x="960424" y="86677"/>
                  </a:lnTo>
                  <a:lnTo>
                    <a:pt x="185458" y="278701"/>
                  </a:lnTo>
                  <a:lnTo>
                    <a:pt x="218008" y="410070"/>
                  </a:lnTo>
                  <a:lnTo>
                    <a:pt x="0" y="278650"/>
                  </a:lnTo>
                  <a:close/>
                </a:path>
              </a:pathLst>
            </a:custGeom>
            <a:ln w="12700">
              <a:solidFill>
                <a:srgbClr val="003A79"/>
              </a:solidFill>
            </a:ln>
          </p:spPr>
          <p:txBody>
            <a:bodyPr wrap="square" lIns="0" tIns="0" rIns="0" bIns="0" rtlCol="0"/>
            <a:lstStyle/>
            <a:p>
              <a:endParaRPr dirty="0"/>
            </a:p>
          </p:txBody>
        </p:sp>
      </p:grpSp>
      <p:sp>
        <p:nvSpPr>
          <p:cNvPr id="22" name="Text Placeholder 29">
            <a:extLst>
              <a:ext uri="{FF2B5EF4-FFF2-40B4-BE49-F238E27FC236}">
                <a16:creationId xmlns:a16="http://schemas.microsoft.com/office/drawing/2014/main" id="{6AF6F036-676A-8B96-E1A9-AA17BD941E36}"/>
              </a:ext>
            </a:extLst>
          </p:cNvPr>
          <p:cNvSpPr txBox="1">
            <a:spLocks/>
          </p:cNvSpPr>
          <p:nvPr/>
        </p:nvSpPr>
        <p:spPr>
          <a:xfrm>
            <a:off x="8477182" y="2250455"/>
            <a:ext cx="2723092" cy="720302"/>
          </a:xfrm>
          <a:prstGeom prst="rect">
            <a:avLst/>
          </a:prstGeom>
        </p:spPr>
        <p:txBody>
          <a:bodyPr/>
          <a:lst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marR="5080" indent="0" algn="l" rtl="0">
              <a:lnSpc>
                <a:spcPct val="100000"/>
              </a:lnSpc>
              <a:spcBef>
                <a:spcPts val="100"/>
              </a:spcBef>
              <a:buClrTx/>
              <a:buSzTx/>
              <a:buFontTx/>
              <a:buNone/>
              <a:tabLst>
                <a:tab pos="2080260" algn="l"/>
              </a:tabLst>
              <a:defRPr/>
            </a:pPr>
            <a:r>
              <a:rPr lang="x-es-XL" sz="1400" b="0" i="0" u="none" kern="0" baseline="0" dirty="0">
                <a:solidFill>
                  <a:sysClr val="windowText" lastClr="000000"/>
                </a:solidFill>
                <a:latin typeface="Franklin Gothic Book"/>
                <a:ea typeface="Franklin Gothic Book"/>
                <a:cs typeface="Franklin Gothic Book"/>
              </a:rPr>
              <a:t>Los FFR</a:t>
            </a:r>
            <a:r>
              <a:rPr lang="x-es-XL" sz="1400" b="0" i="0" u="none" kern="0" spc="-25" baseline="0" dirty="0">
                <a:solidFill>
                  <a:sysClr val="windowText" lastClr="000000"/>
                </a:solidFill>
                <a:latin typeface="Franklin Gothic Book"/>
                <a:ea typeface="Franklin Gothic Book"/>
                <a:cs typeface="Franklin Gothic Book"/>
              </a:rPr>
              <a:t> </a:t>
            </a:r>
            <a:r>
              <a:rPr lang="x-es-XL" sz="1400" b="0" i="0" u="none" kern="0" baseline="0" dirty="0">
                <a:solidFill>
                  <a:sysClr val="windowText" lastClr="000000"/>
                </a:solidFill>
                <a:latin typeface="Franklin Gothic Book"/>
                <a:ea typeface="Franklin Gothic Book"/>
                <a:cs typeface="Franklin Gothic Book"/>
              </a:rPr>
              <a:t>pueden</a:t>
            </a:r>
            <a:r>
              <a:rPr lang="x-es-XL" sz="1400" b="0" i="0" u="none" kern="0" spc="-25" baseline="0" dirty="0">
                <a:solidFill>
                  <a:sysClr val="windowText" lastClr="000000"/>
                </a:solidFill>
                <a:latin typeface="Franklin Gothic Book"/>
                <a:ea typeface="Franklin Gothic Book"/>
                <a:cs typeface="Franklin Gothic Book"/>
              </a:rPr>
              <a:t> </a:t>
            </a:r>
            <a:r>
              <a:rPr lang="x-es-XL" sz="1400" b="0" i="0" u="none" kern="0" baseline="0" dirty="0">
                <a:solidFill>
                  <a:sysClr val="windowText" lastClr="000000"/>
                </a:solidFill>
                <a:latin typeface="Franklin Gothic Book"/>
                <a:ea typeface="Franklin Gothic Book"/>
                <a:cs typeface="Franklin Gothic Book"/>
              </a:rPr>
              <a:t>consultarse</a:t>
            </a:r>
            <a:r>
              <a:rPr lang="x-es-XL" sz="1400" b="0" i="0" u="none" kern="0" spc="-20" baseline="0" dirty="0">
                <a:solidFill>
                  <a:sysClr val="windowText" lastClr="000000"/>
                </a:solidFill>
                <a:latin typeface="Franklin Gothic Book"/>
                <a:ea typeface="Franklin Gothic Book"/>
                <a:cs typeface="Franklin Gothic Book"/>
              </a:rPr>
              <a:t> </a:t>
            </a:r>
            <a:r>
              <a:rPr lang="x-es-XL" sz="1400" b="0" i="0" u="none" kern="0" spc="-25" baseline="0" dirty="0">
                <a:solidFill>
                  <a:sysClr val="windowText" lastClr="000000"/>
                </a:solidFill>
                <a:latin typeface="Franklin Gothic Book"/>
                <a:ea typeface="Franklin Gothic Book"/>
                <a:cs typeface="Franklin Gothic Book"/>
              </a:rPr>
              <a:t> según: </a:t>
            </a:r>
            <a:r>
              <a:rPr lang="x-es-XL" sz="1400" b="0" i="0" u="none" kern="0" spc="-35" baseline="0" dirty="0">
                <a:solidFill>
                  <a:sysClr val="windowText" lastClr="000000"/>
                </a:solidFill>
                <a:latin typeface="Franklin Gothic Book"/>
                <a:ea typeface="Franklin Gothic Book"/>
                <a:cs typeface="Franklin Gothic Book"/>
              </a:rPr>
              <a:t>PAN</a:t>
            </a:r>
            <a:r>
              <a:rPr lang="x-es-XL" sz="1400" b="0" i="0" u="none" kern="0" spc="-70" baseline="0" dirty="0">
                <a:solidFill>
                  <a:sysClr val="windowText" lastClr="000000"/>
                </a:solidFill>
                <a:latin typeface="Franklin Gothic Book"/>
                <a:ea typeface="Franklin Gothic Book"/>
                <a:cs typeface="Franklin Gothic Book"/>
              </a:rPr>
              <a:t> </a:t>
            </a:r>
            <a:r>
              <a:rPr lang="x-es-XL" sz="1400" b="0" i="0" u="none" kern="0" spc="-30" baseline="0" dirty="0">
                <a:solidFill>
                  <a:sysClr val="windowText" lastClr="000000"/>
                </a:solidFill>
                <a:latin typeface="Franklin Gothic Book"/>
                <a:ea typeface="Franklin Gothic Book"/>
                <a:cs typeface="Franklin Gothic Book"/>
              </a:rPr>
              <a:t>o</a:t>
            </a:r>
            <a:r>
              <a:rPr lang="x-es-XL" sz="1400" b="0" i="0" u="none" kern="0" spc="-70" baseline="0" dirty="0">
                <a:solidFill>
                  <a:sysClr val="windowText" lastClr="000000"/>
                </a:solidFill>
                <a:latin typeface="Franklin Gothic Book"/>
                <a:ea typeface="Franklin Gothic Book"/>
                <a:cs typeface="Franklin Gothic Book"/>
              </a:rPr>
              <a:t> </a:t>
            </a:r>
            <a:r>
              <a:rPr lang="es-MX" sz="1400" b="0" i="0" u="none" kern="0" spc="-70" baseline="0" dirty="0">
                <a:solidFill>
                  <a:sysClr val="windowText" lastClr="000000"/>
                </a:solidFill>
                <a:latin typeface="Franklin Gothic Book"/>
                <a:ea typeface="Franklin Gothic Book"/>
                <a:cs typeface="Franklin Gothic Book"/>
              </a:rPr>
              <a:t>Identific</a:t>
            </a:r>
            <a:r>
              <a:rPr lang="es-MX" sz="1400" kern="0" spc="-70" dirty="0">
                <a:solidFill>
                  <a:sysClr val="windowText" lastClr="000000"/>
                </a:solidFill>
                <a:latin typeface="Franklin Gothic Book"/>
                <a:ea typeface="Franklin Gothic Book"/>
                <a:cs typeface="Franklin Gothic Book"/>
              </a:rPr>
              <a:t>ación de la subvención federal</a:t>
            </a:r>
            <a:endParaRPr lang="x-es-XL" sz="1400" kern="0" spc="-25" dirty="0">
              <a:solidFill>
                <a:srgbClr val="FF0000"/>
              </a:solidFill>
              <a:latin typeface="Franklin Gothic Book"/>
              <a:cs typeface="Franklin Gothic Book"/>
            </a:endParaRPr>
          </a:p>
          <a:p>
            <a:pPr marL="12700" marR="5080" indent="0" algn="l" rtl="0">
              <a:lnSpc>
                <a:spcPct val="100000"/>
              </a:lnSpc>
              <a:spcBef>
                <a:spcPts val="100"/>
              </a:spcBef>
              <a:buClrTx/>
              <a:buSzTx/>
              <a:buFontTx/>
              <a:buNone/>
              <a:tabLst>
                <a:tab pos="2080260" algn="l"/>
              </a:tabLst>
              <a:defRPr/>
            </a:pPr>
            <a:r>
              <a:rPr lang="x-es-XL" sz="1400" b="0" i="0" u="none" kern="0" spc="-25" baseline="0" dirty="0">
                <a:solidFill>
                  <a:srgbClr val="FF0000"/>
                </a:solidFill>
                <a:latin typeface="Franklin Gothic Book"/>
                <a:ea typeface="Franklin Gothic Book"/>
                <a:cs typeface="Franklin Gothic Book"/>
              </a:rPr>
              <a:t>Como se ha indicado anteriormente, en el caso de varias subvenciones, lo mejor es utilizar el PAN</a:t>
            </a:r>
            <a:endParaRPr lang="x-es-XL" sz="1400" kern="0" dirty="0">
              <a:solidFill>
                <a:sysClr val="windowText" lastClr="000000"/>
              </a:solidFill>
              <a:latin typeface="Franklin Gothic Book"/>
              <a:cs typeface="Franklin Gothic Book"/>
            </a:endParaRPr>
          </a:p>
          <a:p>
            <a:endParaRPr lang="x-es-XL" sz="2000" dirty="0"/>
          </a:p>
        </p:txBody>
      </p:sp>
      <p:pic>
        <p:nvPicPr>
          <p:cNvPr id="33" name="Picture 32" descr="Captura de pantalla de los resultados de búsqueda con una flecha que señala a la última columna de la derecha, «Acciones».">
            <a:extLst>
              <a:ext uri="{FF2B5EF4-FFF2-40B4-BE49-F238E27FC236}">
                <a16:creationId xmlns:a16="http://schemas.microsoft.com/office/drawing/2014/main" id="{FF4E68CB-2091-1A99-74FE-08E8189EBC02}"/>
              </a:ext>
            </a:extLst>
          </p:cNvPr>
          <p:cNvPicPr>
            <a:picLocks noChangeAspect="1"/>
          </p:cNvPicPr>
          <p:nvPr/>
        </p:nvPicPr>
        <p:blipFill>
          <a:blip r:embed="rId3"/>
          <a:stretch>
            <a:fillRect/>
          </a:stretch>
        </p:blipFill>
        <p:spPr>
          <a:xfrm>
            <a:off x="838196" y="4082464"/>
            <a:ext cx="9705135" cy="1417710"/>
          </a:xfrm>
          <a:prstGeom prst="rect">
            <a:avLst/>
          </a:prstGeom>
        </p:spPr>
      </p:pic>
      <p:sp>
        <p:nvSpPr>
          <p:cNvPr id="23" name="Text Placeholder 30">
            <a:extLst>
              <a:ext uri="{FF2B5EF4-FFF2-40B4-BE49-F238E27FC236}">
                <a16:creationId xmlns:a16="http://schemas.microsoft.com/office/drawing/2014/main" id="{33E492DE-C27E-0999-F8B3-4BE876A1E76A}"/>
              </a:ext>
            </a:extLst>
          </p:cNvPr>
          <p:cNvSpPr txBox="1">
            <a:spLocks/>
          </p:cNvSpPr>
          <p:nvPr/>
        </p:nvSpPr>
        <p:spPr>
          <a:xfrm>
            <a:off x="5759933" y="5551660"/>
            <a:ext cx="5809442" cy="751488"/>
          </a:xfrm>
          <a:prstGeom prst="rect">
            <a:avLst/>
          </a:prstGeom>
        </p:spPr>
        <p:txBody>
          <a:bodyPr vert="horz" wrap="square" lIns="0" tIns="0" rIns="0" bIns="0" rtlCol="0" anchor="t">
            <a:spAutoFit/>
          </a:bodyPr>
          <a:lstStyle>
            <a:defPPr>
              <a:defRPr lang="x-es-XL"/>
            </a:defPPr>
            <a:lvl1pPr marL="0" algn="l" defTabSz="914400" rtl="0" eaLnBrk="1" latinLnBrk="0" hangingPunct="1">
              <a:defRPr sz="1200" kern="1200">
                <a:solidFill>
                  <a:schemeClr val="tx2"/>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5080" algn="l" rtl="0">
              <a:spcBef>
                <a:spcPts val="100"/>
              </a:spcBef>
              <a:defRPr/>
            </a:pPr>
            <a:r>
              <a:rPr lang="x-es-XL" sz="1600" b="0" i="0" u="none" kern="0" baseline="0" dirty="0">
                <a:solidFill>
                  <a:sysClr val="windowText" lastClr="000000"/>
                </a:solidFill>
                <a:latin typeface="Franklin Gothic Book"/>
                <a:ea typeface="Franklin Gothic Book"/>
                <a:cs typeface="Franklin Gothic Book"/>
              </a:rPr>
              <a:t>De</a:t>
            </a:r>
            <a:r>
              <a:rPr lang="x-es-XL" sz="1600" b="0" i="0" u="none" kern="0" spc="-10" baseline="0" dirty="0">
                <a:solidFill>
                  <a:sysClr val="windowText" lastClr="000000"/>
                </a:solidFill>
                <a:latin typeface="Franklin Gothic Book"/>
                <a:ea typeface="Franklin Gothic Book"/>
                <a:cs typeface="Franklin Gothic Book"/>
              </a:rPr>
              <a:t>l resultado de </a:t>
            </a:r>
            <a:r>
              <a:rPr lang="es-MX" sz="1600" b="0" i="0" u="none" kern="0" spc="-10" baseline="0" dirty="0">
                <a:solidFill>
                  <a:sysClr val="windowText" lastClr="000000"/>
                </a:solidFill>
                <a:latin typeface="Franklin Gothic Book"/>
                <a:ea typeface="Franklin Gothic Book"/>
                <a:cs typeface="Franklin Gothic Book"/>
              </a:rPr>
              <a:t>la </a:t>
            </a:r>
            <a:r>
              <a:rPr lang="x-es-XL" sz="1600" b="0" i="0" u="none" kern="0" spc="-10" baseline="0" dirty="0">
                <a:solidFill>
                  <a:sysClr val="windowText" lastClr="000000"/>
                </a:solidFill>
                <a:latin typeface="Franklin Gothic Book"/>
                <a:ea typeface="Franklin Gothic Book"/>
                <a:cs typeface="Franklin Gothic Book"/>
              </a:rPr>
              <a:t>búsqueda</a:t>
            </a:r>
            <a:r>
              <a:rPr lang="es-MX" sz="1600" b="0" i="0" u="none" kern="0" spc="-10" baseline="0" dirty="0">
                <a:solidFill>
                  <a:sysClr val="windowText" lastClr="000000"/>
                </a:solidFill>
                <a:latin typeface="Franklin Gothic Book"/>
                <a:ea typeface="Franklin Gothic Book"/>
                <a:cs typeface="Franklin Gothic Book"/>
              </a:rPr>
              <a:t>, bajo la columna Acciones, seleccione </a:t>
            </a:r>
            <a:r>
              <a:rPr lang="x-es-XL" sz="1600" b="1" i="0" u="none" kern="0" spc="-35" baseline="0" dirty="0">
                <a:solidFill>
                  <a:sysClr val="windowText" lastClr="000000"/>
                </a:solidFill>
                <a:latin typeface="Franklin Gothic Book"/>
                <a:ea typeface="Franklin Gothic Book"/>
                <a:cs typeface="Franklin Gothic Book"/>
              </a:rPr>
              <a:t>Revisar</a:t>
            </a:r>
            <a:r>
              <a:rPr lang="x-es-XL" sz="1600" b="0" i="0" u="none" kern="0" spc="-50" baseline="0" dirty="0">
                <a:solidFill>
                  <a:sysClr val="windowText" lastClr="000000"/>
                </a:solidFill>
                <a:latin typeface="Franklin Gothic Book"/>
                <a:ea typeface="Franklin Gothic Book"/>
                <a:cs typeface="Franklin Gothic Book"/>
              </a:rPr>
              <a:t> </a:t>
            </a:r>
            <a:r>
              <a:rPr lang="x-es-XL" sz="1600" b="0" i="0" u="none" kern="0" spc="-25" baseline="0" dirty="0">
                <a:solidFill>
                  <a:sysClr val="windowText" lastClr="000000"/>
                </a:solidFill>
                <a:latin typeface="Franklin Gothic Book"/>
                <a:ea typeface="Franklin Gothic Book"/>
                <a:cs typeface="Franklin Gothic Book"/>
              </a:rPr>
              <a:t>para mostrar </a:t>
            </a:r>
            <a:r>
              <a:rPr lang="x-es-XL" sz="1600" b="0" i="0" u="none" kern="0" spc="-80" baseline="0" dirty="0">
                <a:solidFill>
                  <a:sysClr val="windowText" lastClr="000000"/>
                </a:solidFill>
                <a:latin typeface="Franklin Gothic Book"/>
                <a:ea typeface="Franklin Gothic Book"/>
                <a:cs typeface="Franklin Gothic Book"/>
              </a:rPr>
              <a:t> la </a:t>
            </a:r>
            <a:r>
              <a:rPr lang="x-es-XL" sz="1600" b="0" i="0" u="none" kern="0" spc="-65" baseline="0" dirty="0">
                <a:solidFill>
                  <a:sysClr val="windowText" lastClr="000000"/>
                </a:solidFill>
                <a:latin typeface="Franklin Gothic Book"/>
                <a:ea typeface="Franklin Gothic Book"/>
                <a:cs typeface="Franklin Gothic Book"/>
              </a:rPr>
              <a:t> FFR pendiente </a:t>
            </a:r>
            <a:r>
              <a:rPr lang="x-es-XL" sz="1600" b="0" i="0" u="none" kern="0" spc="-80" baseline="0" dirty="0">
                <a:solidFill>
                  <a:sysClr val="windowText" lastClr="000000"/>
                </a:solidFill>
                <a:latin typeface="Franklin Gothic Book"/>
                <a:ea typeface="Franklin Gothic Book"/>
                <a:cs typeface="Franklin Gothic Book"/>
              </a:rPr>
              <a:t> de </a:t>
            </a:r>
            <a:r>
              <a:rPr lang="x-es-XL" sz="1600" b="0" i="0" u="none" kern="0" spc="-10" baseline="0" dirty="0">
                <a:solidFill>
                  <a:sysClr val="windowText" lastClr="000000"/>
                </a:solidFill>
                <a:latin typeface="Franklin Gothic Book"/>
                <a:ea typeface="Franklin Gothic Book"/>
                <a:cs typeface="Franklin Gothic Book"/>
              </a:rPr>
              <a:t>una acci</a:t>
            </a:r>
            <a:r>
              <a:rPr lang="es-MX" sz="1600" kern="0" spc="-100" dirty="0">
                <a:solidFill>
                  <a:sysClr val="windowText" lastClr="000000"/>
                </a:solidFill>
                <a:latin typeface="Franklin Gothic Book"/>
                <a:ea typeface="Franklin Gothic Book"/>
                <a:cs typeface="Franklin Gothic Book"/>
              </a:rPr>
              <a:t>ón</a:t>
            </a:r>
            <a:endParaRPr lang="x-es-XL" sz="1600" kern="0" spc="-10" dirty="0">
              <a:solidFill>
                <a:srgbClr val="FF0000"/>
              </a:solidFill>
              <a:latin typeface="Franklin Gothic Book"/>
              <a:cs typeface="Franklin Gothic Book"/>
            </a:endParaRPr>
          </a:p>
          <a:p>
            <a:pPr marL="12700" marR="5080" algn="l" rtl="0">
              <a:spcBef>
                <a:spcPts val="100"/>
              </a:spcBef>
              <a:defRPr/>
            </a:pPr>
            <a:r>
              <a:rPr lang="x-es-XL" sz="1600" b="0" i="0" u="none" kern="0" spc="-10" baseline="0" dirty="0">
                <a:solidFill>
                  <a:srgbClr val="FF0000"/>
                </a:solidFill>
                <a:latin typeface="Franklin Gothic Book"/>
                <a:ea typeface="Franklin Gothic Book"/>
                <a:cs typeface="Franklin Gothic Book"/>
              </a:rPr>
              <a:t>El icono del bolígrafo </a:t>
            </a:r>
            <a:r>
              <a:rPr lang="es-MX" sz="1600" b="0" i="0" u="none" kern="0" spc="-10" baseline="0" dirty="0">
                <a:solidFill>
                  <a:srgbClr val="FF0000"/>
                </a:solidFill>
                <a:latin typeface="Franklin Gothic Book"/>
                <a:ea typeface="Franklin Gothic Book"/>
                <a:cs typeface="Franklin Gothic Book"/>
              </a:rPr>
              <a:t>y</a:t>
            </a:r>
            <a:r>
              <a:rPr lang="x-es-XL" sz="1600" b="0" i="0" u="none" kern="0" spc="-10" baseline="0" dirty="0">
                <a:solidFill>
                  <a:srgbClr val="FF0000"/>
                </a:solidFill>
                <a:latin typeface="Franklin Gothic Book"/>
                <a:ea typeface="Franklin Gothic Book"/>
                <a:cs typeface="Franklin Gothic Book"/>
              </a:rPr>
              <a:t> papel</a:t>
            </a:r>
            <a:endParaRPr lang="x-es-XL" sz="1600" kern="0" dirty="0">
              <a:solidFill>
                <a:sysClr val="windowText" lastClr="000000"/>
              </a:solidFill>
              <a:latin typeface="Franklin Gothic Book"/>
              <a:cs typeface="Franklin Gothic Book"/>
            </a:endParaRPr>
          </a:p>
        </p:txBody>
      </p:sp>
      <p:sp>
        <p:nvSpPr>
          <p:cNvPr id="31" name="Arrow: Left 30">
            <a:extLst>
              <a:ext uri="{FF2B5EF4-FFF2-40B4-BE49-F238E27FC236}">
                <a16:creationId xmlns:a16="http://schemas.microsoft.com/office/drawing/2014/main" id="{1950E0A5-815C-5EA0-66E9-95CFF573755A}"/>
              </a:ext>
              <a:ext uri="{C183D7F6-B498-43B3-948B-1728B52AA6E4}">
                <adec:decorative xmlns:adec="http://schemas.microsoft.com/office/drawing/2017/decorative" val="1"/>
              </a:ext>
            </a:extLst>
          </p:cNvPr>
          <p:cNvSpPr/>
          <p:nvPr/>
        </p:nvSpPr>
        <p:spPr>
          <a:xfrm>
            <a:off x="10543331" y="4236587"/>
            <a:ext cx="1000179" cy="22337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8</a:t>
            </a:fld>
            <a:endParaRPr lang="x-es-XL" dirty="0"/>
          </a:p>
        </p:txBody>
      </p:sp>
    </p:spTree>
    <p:extLst>
      <p:ext uri="{BB962C8B-B14F-4D97-AF65-F5344CB8AC3E}">
        <p14:creationId xmlns:p14="http://schemas.microsoft.com/office/powerpoint/2010/main" val="4251807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9905082" cy="1556924"/>
          </a:xfrm>
        </p:spPr>
        <p:txBody>
          <a:bodyPr>
            <a:noAutofit/>
          </a:bodyPr>
          <a:lstStyle/>
          <a:p>
            <a:r>
              <a:rPr lang="x-es-XL" sz="3200" spc="-75" dirty="0"/>
              <a:t>Seguimiento </a:t>
            </a:r>
            <a:r>
              <a:rPr lang="x-es-XL" sz="3200" dirty="0"/>
              <a:t>de informes</a:t>
            </a:r>
            <a:r>
              <a:rPr lang="x-es-XL" sz="3200" spc="-70" dirty="0"/>
              <a:t> </a:t>
            </a:r>
            <a:r>
              <a:rPr lang="es-MX" sz="3200" spc="-70" dirty="0"/>
              <a:t>del </a:t>
            </a:r>
            <a:r>
              <a:rPr lang="x-es-XL" sz="3200" b="0" i="0" u="none" spc="-10" baseline="0" dirty="0"/>
              <a:t>Servicio</a:t>
            </a:r>
            <a:r>
              <a:rPr lang="es-MX" sz="3200" b="0" i="0" u="none" spc="-10" baseline="0" dirty="0"/>
              <a:t> Empleo y Capacitación</a:t>
            </a:r>
            <a:r>
              <a:rPr lang="x-es-XL" sz="3200" b="0" i="0" u="none" spc="-10" baseline="0" dirty="0"/>
              <a:t> </a:t>
            </a:r>
            <a:r>
              <a:rPr lang="es-MX" sz="3200" b="0" i="0" u="none" spc="-10" baseline="0" dirty="0"/>
              <a:t>(</a:t>
            </a:r>
            <a:r>
              <a:rPr lang="x-es-XL" sz="3200" b="0" i="0" u="none" baseline="0" dirty="0"/>
              <a:t>VETS)</a:t>
            </a:r>
            <a:r>
              <a:rPr lang="x-es-XL" sz="3200" b="0" i="0" u="none" spc="-150" baseline="0" dirty="0"/>
              <a:t> </a:t>
            </a:r>
            <a:r>
              <a:rPr lang="x-es-XL" sz="3200" b="0" i="0" u="none" baseline="0" dirty="0"/>
              <a:t>(1de</a:t>
            </a:r>
            <a:r>
              <a:rPr lang="x-es-XL" sz="3200" b="0" i="0" u="none" spc="-70" baseline="0" dirty="0"/>
              <a:t> </a:t>
            </a:r>
            <a:r>
              <a:rPr lang="x-es-XL" sz="3200" b="0" i="0" u="none" spc="-25" baseline="0" dirty="0"/>
              <a:t>2)</a:t>
            </a:r>
            <a:endParaRPr lang="x-es-XL" sz="320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93449"/>
            <a:ext cx="10976265" cy="4662901"/>
          </a:xfrm>
        </p:spPr>
        <p:txBody>
          <a:bodyPr>
            <a:noAutofit/>
          </a:bodyPr>
          <a:lstStyle/>
          <a:p>
            <a:pPr marL="0" indent="0" algn="l" rtl="0">
              <a:lnSpc>
                <a:spcPct val="95000"/>
              </a:lnSpc>
              <a:buNone/>
            </a:pPr>
            <a:r>
              <a:rPr lang="x-es-XL" sz="1400" b="0" i="0" u="none" kern="0" baseline="0" dirty="0">
                <a:solidFill>
                  <a:prstClr val="black"/>
                </a:solidFill>
                <a:latin typeface="Franklin Gothic Book"/>
                <a:ea typeface="Franklin Gothic Book"/>
                <a:cs typeface="Franklin Gothic Book"/>
              </a:rPr>
              <a:t>Esta</a:t>
            </a:r>
            <a:r>
              <a:rPr lang="x-es-XL" sz="1400" b="0" i="0" u="none" kern="0" spc="-4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es</a:t>
            </a:r>
            <a:r>
              <a:rPr lang="x-es-XL" sz="1400" b="0" i="0" u="none" kern="0" spc="-3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una</a:t>
            </a:r>
            <a:r>
              <a:rPr lang="x-es-XL" sz="1400" b="0" i="0" u="none" kern="0" spc="-2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vista parcial</a:t>
            </a:r>
            <a:r>
              <a:rPr lang="x-es-XL" sz="1400" b="0" i="0" u="none" kern="0" spc="-4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(VETS)</a:t>
            </a:r>
            <a:r>
              <a:rPr lang="x-es-XL" sz="1400" b="0" i="0" u="none" kern="0" spc="-10" baseline="0" dirty="0">
                <a:solidFill>
                  <a:prstClr val="black"/>
                </a:solidFill>
                <a:latin typeface="Franklin Gothic Book"/>
                <a:ea typeface="Franklin Gothic Book"/>
                <a:cs typeface="Franklin Gothic Book"/>
              </a:rPr>
              <a:t> </a:t>
            </a:r>
            <a:r>
              <a:rPr lang="x-es-XL" sz="1400" b="0" i="0" u="none" kern="0" spc="-1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del</a:t>
            </a:r>
            <a:r>
              <a:rPr lang="x-es-XL" sz="1400" b="0" i="0" u="none" kern="0" spc="-20" baseline="0" dirty="0">
                <a:solidFill>
                  <a:prstClr val="black"/>
                </a:solidFill>
                <a:latin typeface="Franklin Gothic Book"/>
                <a:ea typeface="Franklin Gothic Book"/>
                <a:cs typeface="Franklin Gothic Book"/>
              </a:rPr>
              <a:t> </a:t>
            </a:r>
            <a:r>
              <a:rPr lang="x-es-XL" sz="1400" b="0" i="0" u="none" kern="0" spc="-30" baseline="0" dirty="0">
                <a:solidFill>
                  <a:prstClr val="black"/>
                </a:solidFill>
                <a:latin typeface="Franklin Gothic Book"/>
                <a:ea typeface="Franklin Gothic Book"/>
                <a:cs typeface="Franklin Gothic Book"/>
              </a:rPr>
              <a:t> panel de control en  </a:t>
            </a:r>
            <a:r>
              <a:rPr lang="x-es-XL" sz="1400" b="0" i="0" u="none" kern="0" baseline="0" dirty="0">
                <a:solidFill>
                  <a:prstClr val="black"/>
                </a:solidFill>
                <a:latin typeface="Franklin Gothic Book"/>
                <a:ea typeface="Franklin Gothic Book"/>
                <a:cs typeface="Franklin Gothic Book"/>
              </a:rPr>
              <a:t>el</a:t>
            </a:r>
            <a:r>
              <a:rPr lang="x-es-XL" sz="1400" b="0" i="0" u="none" kern="0" spc="-4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PMS</a:t>
            </a:r>
            <a:r>
              <a:rPr lang="x-es-XL" sz="1400" b="0" i="0" u="none" kern="0" spc="-2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para</a:t>
            </a:r>
            <a:r>
              <a:rPr lang="x-es-XL" sz="1400" b="0" i="0" u="none" kern="0" spc="-2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mostrar</a:t>
            </a:r>
            <a:r>
              <a:rPr lang="x-es-XL" sz="1400" b="0" i="0" u="none" kern="0" spc="-2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los</a:t>
            </a:r>
            <a:r>
              <a:rPr lang="x-es-XL" sz="1400" b="0" i="0" u="none" kern="0" spc="-2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morosos y</a:t>
            </a:r>
            <a:r>
              <a:rPr lang="x-es-XL" sz="1400" b="0" i="0" u="none" kern="0" spc="-3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los</a:t>
            </a:r>
            <a:r>
              <a:rPr lang="x-es-XL" sz="1400" b="0" i="0" u="none" kern="0" spc="-2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listos para</a:t>
            </a:r>
            <a:r>
              <a:rPr lang="x-es-XL" sz="1400" b="0" i="0" u="none" kern="0" spc="-2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aprobación</a:t>
            </a:r>
            <a:r>
              <a:rPr lang="x-es-XL" sz="1400" b="0" i="0" u="none" kern="0" spc="-20" baseline="0" dirty="0">
                <a:solidFill>
                  <a:prstClr val="black"/>
                </a:solidFill>
                <a:latin typeface="Franklin Gothic Book"/>
                <a:ea typeface="Franklin Gothic Book"/>
                <a:cs typeface="Franklin Gothic Book"/>
              </a:rPr>
              <a:t> </a:t>
            </a:r>
            <a:r>
              <a:rPr lang="x-es-XL" sz="1400" b="0" i="0" u="none" kern="0" spc="-10" baseline="0" dirty="0">
                <a:solidFill>
                  <a:prstClr val="black"/>
                </a:solidFill>
                <a:latin typeface="Franklin Gothic Book"/>
                <a:ea typeface="Franklin Gothic Book"/>
                <a:cs typeface="Franklin Gothic Book"/>
              </a:rPr>
              <a:t>FFR</a:t>
            </a:r>
            <a:endParaRPr lang="x-es-XL" sz="1400" dirty="0"/>
          </a:p>
          <a:p>
            <a:pPr marL="0" indent="0" algn="l" rtl="0">
              <a:lnSpc>
                <a:spcPct val="95000"/>
              </a:lnSpc>
              <a:buNone/>
            </a:pPr>
            <a:endParaRPr lang="x-es-XL" sz="1400" dirty="0"/>
          </a:p>
          <a:p>
            <a:pPr marL="0" indent="0" algn="l" rtl="0">
              <a:lnSpc>
                <a:spcPct val="95000"/>
              </a:lnSpc>
              <a:buNone/>
            </a:pPr>
            <a:endParaRPr lang="x-es-XL" sz="1400" dirty="0"/>
          </a:p>
          <a:p>
            <a:pPr marL="0" indent="0" algn="l" rtl="0">
              <a:lnSpc>
                <a:spcPct val="95000"/>
              </a:lnSpc>
              <a:buNone/>
            </a:pPr>
            <a:endParaRPr lang="x-es-XL" sz="1400" dirty="0"/>
          </a:p>
          <a:p>
            <a:pPr marL="0" indent="0" algn="l" rtl="0">
              <a:lnSpc>
                <a:spcPct val="95000"/>
              </a:lnSpc>
              <a:buNone/>
            </a:pPr>
            <a:endParaRPr lang="x-es-XL" sz="1400" dirty="0"/>
          </a:p>
          <a:p>
            <a:pPr marL="0" indent="0" algn="l" rtl="0">
              <a:lnSpc>
                <a:spcPct val="95000"/>
              </a:lnSpc>
              <a:buNone/>
            </a:pPr>
            <a:r>
              <a:rPr lang="x-es-XL" sz="1400" b="0" i="0" u="none" kern="0" baseline="0" dirty="0">
                <a:solidFill>
                  <a:prstClr val="black"/>
                </a:solidFill>
                <a:latin typeface="Franklin Gothic Book"/>
                <a:ea typeface="Franklin Gothic Book"/>
                <a:cs typeface="Franklin Gothic Book"/>
              </a:rPr>
              <a:t>Esta</a:t>
            </a:r>
            <a:r>
              <a:rPr lang="x-es-XL" sz="1400" b="0" i="0" u="none" kern="0" spc="-5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lista parcial</a:t>
            </a:r>
            <a:r>
              <a:rPr lang="x-es-XL" sz="1400" b="0" i="0" u="none" kern="0" spc="-5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(VETS)</a:t>
            </a:r>
            <a:r>
              <a:rPr lang="x-es-XL" sz="1400" b="0" i="0" u="none" kern="0" spc="-20" baseline="0" dirty="0">
                <a:solidFill>
                  <a:prstClr val="black"/>
                </a:solidFill>
                <a:latin typeface="Franklin Gothic Book"/>
                <a:ea typeface="Franklin Gothic Book"/>
                <a:cs typeface="Franklin Gothic Book"/>
              </a:rPr>
              <a:t> </a:t>
            </a:r>
            <a:r>
              <a:rPr lang="x-es-XL" sz="1400" b="0" i="0" u="none" kern="0" spc="-5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muestra</a:t>
            </a:r>
            <a:r>
              <a:rPr lang="x-es-XL" sz="1400" b="0" i="0" u="none" kern="0" spc="-4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los FFR</a:t>
            </a:r>
            <a:r>
              <a:rPr lang="x-es-XL" sz="1400" b="0" i="0" u="none" kern="0" spc="-5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atrasados al</a:t>
            </a:r>
            <a:r>
              <a:rPr lang="x-es-XL" sz="1400" b="0" i="0" u="none" kern="0" spc="-3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seleccionar</a:t>
            </a:r>
            <a:r>
              <a:rPr lang="x-es-XL" sz="1400" b="0" i="0" u="none" kern="0" spc="-5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el</a:t>
            </a:r>
            <a:r>
              <a:rPr lang="x-es-XL" sz="1400" b="0" i="0" u="none" kern="0" spc="-3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icono de «Acción»</a:t>
            </a:r>
            <a:r>
              <a:rPr lang="x-es-XL" sz="1400" b="0" i="0" u="none" kern="0" spc="-40" baseline="0" dirty="0">
                <a:solidFill>
                  <a:prstClr val="black"/>
                </a:solidFill>
                <a:latin typeface="Franklin Gothic Book"/>
                <a:ea typeface="Franklin Gothic Book"/>
                <a:cs typeface="Franklin Gothic Book"/>
              </a:rPr>
              <a:t> </a:t>
            </a:r>
            <a:r>
              <a:rPr lang="x-es-XL" sz="1400" b="0" i="0" u="none" kern="0" spc="-3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en</a:t>
            </a:r>
            <a:r>
              <a:rPr lang="x-es-XL" sz="1400" b="0" i="0" u="none" kern="0" spc="-3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el</a:t>
            </a:r>
            <a:r>
              <a:rPr lang="x-es-XL" sz="1400" b="0" i="0" u="none" kern="0" spc="-4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panel de control</a:t>
            </a:r>
            <a:r>
              <a:rPr lang="x-es-XL" sz="1400" b="0" i="0" u="none" kern="0" spc="-30"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situado encima de</a:t>
            </a:r>
            <a:r>
              <a:rPr lang="x-es-XL" sz="1400" b="0" i="0" u="none" kern="0" spc="-15" baseline="0" dirty="0">
                <a:solidFill>
                  <a:prstClr val="black"/>
                </a:solidFill>
                <a:latin typeface="Franklin Gothic Book"/>
                <a:ea typeface="Franklin Gothic Book"/>
                <a:cs typeface="Franklin Gothic Book"/>
              </a:rPr>
              <a:t> </a:t>
            </a:r>
            <a:r>
              <a:rPr lang="x-es-XL" sz="1400" b="0" i="0" u="none" kern="0" baseline="0" dirty="0">
                <a:solidFill>
                  <a:prstClr val="black"/>
                </a:solidFill>
                <a:latin typeface="Franklin Gothic Book"/>
                <a:ea typeface="Franklin Gothic Book"/>
                <a:cs typeface="Franklin Gothic Book"/>
              </a:rPr>
              <a:t>(línea</a:t>
            </a:r>
            <a:r>
              <a:rPr lang="x-es-XL" sz="1400" b="0" i="0" u="none" kern="0" spc="-35" baseline="0" dirty="0">
                <a:solidFill>
                  <a:prstClr val="black"/>
                </a:solidFill>
                <a:latin typeface="Franklin Gothic Book"/>
                <a:ea typeface="Franklin Gothic Book"/>
                <a:cs typeface="Franklin Gothic Book"/>
              </a:rPr>
              <a:t> </a:t>
            </a:r>
            <a:r>
              <a:rPr lang="x-es-XL" sz="1400" b="0" i="0" u="none" kern="0" spc="-25" baseline="0" dirty="0">
                <a:solidFill>
                  <a:prstClr val="black"/>
                </a:solidFill>
                <a:latin typeface="Franklin Gothic Book"/>
                <a:ea typeface="Franklin Gothic Book"/>
                <a:cs typeface="Franklin Gothic Book"/>
              </a:rPr>
              <a:t>1).</a:t>
            </a:r>
            <a:endParaRPr lang="x-es-XL" sz="1400" kern="0" dirty="0">
              <a:solidFill>
                <a:prstClr val="black"/>
              </a:solidFill>
              <a:latin typeface="Franklin Gothic Book"/>
              <a:cs typeface="Franklin Gothic Book"/>
            </a:endParaRPr>
          </a:p>
          <a:p>
            <a:pPr marL="0" indent="0" algn="l" rtl="0">
              <a:lnSpc>
                <a:spcPct val="95000"/>
              </a:lnSpc>
              <a:buNone/>
            </a:pPr>
            <a:endParaRPr lang="x-es-XL" sz="1400" dirty="0"/>
          </a:p>
          <a:p>
            <a:pPr marL="0" indent="0" algn="l" rtl="0">
              <a:lnSpc>
                <a:spcPct val="95000"/>
              </a:lnSpc>
              <a:buNone/>
            </a:pPr>
            <a:endParaRPr lang="x-es-XL" sz="1400" dirty="0"/>
          </a:p>
          <a:p>
            <a:pPr marL="0" indent="0" algn="l" rtl="0">
              <a:lnSpc>
                <a:spcPct val="95000"/>
              </a:lnSpc>
              <a:buNone/>
            </a:pPr>
            <a:endParaRPr lang="x-es-XL" sz="1400" dirty="0"/>
          </a:p>
          <a:p>
            <a:pPr marL="0" indent="0" algn="l" rtl="0">
              <a:lnSpc>
                <a:spcPct val="95000"/>
              </a:lnSpc>
              <a:spcBef>
                <a:spcPts val="1200"/>
              </a:spcBef>
              <a:buNone/>
            </a:pPr>
            <a:r>
              <a:rPr lang="x-es-XL" sz="1400" b="0" i="0" u="none" baseline="0" dirty="0"/>
              <a:t>Los VETS pueden consultar todos los informes y el estado de cada uno de ellos a lo largo de todo el ciclo de vida de la subvención. Tu GOTR también supervisa tus informes trimestrales a través del PMS para garantizar su puntualidad y exactitud.</a:t>
            </a:r>
          </a:p>
          <a:p>
            <a:pPr marL="0" indent="0" algn="l" rtl="0">
              <a:lnSpc>
                <a:spcPct val="95000"/>
              </a:lnSpc>
              <a:buNone/>
            </a:pPr>
            <a:r>
              <a:rPr lang="x-es-XL" sz="1400" b="0" i="0" u="none" baseline="0" dirty="0"/>
              <a:t>Los FFR se consideran morosos un día después de la fecha límite del periodo de presentación.</a:t>
            </a:r>
            <a:r>
              <a:rPr lang="es-MX" sz="1400" b="0" i="0" u="none" baseline="0" dirty="0"/>
              <a:t> </a:t>
            </a:r>
            <a:r>
              <a:rPr lang="x-es-XL" sz="1400" b="0" i="0" u="none" baseline="0" dirty="0">
                <a:solidFill>
                  <a:srgbClr val="FF0000"/>
                </a:solidFill>
              </a:rPr>
              <a:t>Esta vista corresponde al 1 de julio de 2026, por lo que los que vencen el 30 de junio de 2026 se consideran morosos</a:t>
            </a:r>
            <a:r>
              <a:rPr lang="x-es-XL" sz="1400" b="0" i="0" u="none" baseline="0" dirty="0"/>
              <a:t>.</a:t>
            </a:r>
            <a:endParaRPr lang="x-es-XL" sz="1400" dirty="0"/>
          </a:p>
        </p:txBody>
      </p:sp>
      <p:pic>
        <p:nvPicPr>
          <p:cNvPr id="7" name="Picture 6" descr="Captura de pantalla de la pantalla «Notificaciones de la cuenta de usuario del PMS», en la que aparecen 10 informes marcados con un círculo junto a los «Informes de morosidad del FFR»">
            <a:extLst>
              <a:ext uri="{FF2B5EF4-FFF2-40B4-BE49-F238E27FC236}">
                <a16:creationId xmlns:a16="http://schemas.microsoft.com/office/drawing/2014/main" id="{AC9E027E-36C5-F4BA-9E6C-150810624BD1}"/>
              </a:ext>
            </a:extLst>
          </p:cNvPr>
          <p:cNvPicPr>
            <a:picLocks noChangeAspect="1"/>
          </p:cNvPicPr>
          <p:nvPr/>
        </p:nvPicPr>
        <p:blipFill>
          <a:blip r:embed="rId3"/>
          <a:stretch>
            <a:fillRect/>
          </a:stretch>
        </p:blipFill>
        <p:spPr>
          <a:xfrm>
            <a:off x="1003612" y="2024619"/>
            <a:ext cx="9384475" cy="1260752"/>
          </a:xfrm>
          <a:prstGeom prst="rect">
            <a:avLst/>
          </a:prstGeom>
          <a:ln>
            <a:solidFill>
              <a:schemeClr val="bg2"/>
            </a:solidFill>
          </a:ln>
        </p:spPr>
      </p:pic>
      <p:sp>
        <p:nvSpPr>
          <p:cNvPr id="9" name="Arrow: Left 8">
            <a:extLst>
              <a:ext uri="{FF2B5EF4-FFF2-40B4-BE49-F238E27FC236}">
                <a16:creationId xmlns:a16="http://schemas.microsoft.com/office/drawing/2014/main" id="{8F9F5A62-C15C-02CC-2504-917B3AB61D68}"/>
              </a:ext>
              <a:ext uri="{C183D7F6-B498-43B3-948B-1728B52AA6E4}">
                <adec:decorative xmlns:adec="http://schemas.microsoft.com/office/drawing/2017/decorative" val="1"/>
              </a:ext>
            </a:extLst>
          </p:cNvPr>
          <p:cNvSpPr/>
          <p:nvPr/>
        </p:nvSpPr>
        <p:spPr>
          <a:xfrm>
            <a:off x="10482978" y="2930220"/>
            <a:ext cx="1115991" cy="27296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11" name="Picture 10" descr="Captura de pantalla de una lista parcial de los FFR morosos">
            <a:extLst>
              <a:ext uri="{FF2B5EF4-FFF2-40B4-BE49-F238E27FC236}">
                <a16:creationId xmlns:a16="http://schemas.microsoft.com/office/drawing/2014/main" id="{1CC135F8-BBAC-4785-2E8F-FDB959BC18C6}"/>
              </a:ext>
            </a:extLst>
          </p:cNvPr>
          <p:cNvPicPr>
            <a:picLocks noChangeAspect="1"/>
          </p:cNvPicPr>
          <p:nvPr/>
        </p:nvPicPr>
        <p:blipFill>
          <a:blip r:embed="rId4"/>
          <a:stretch>
            <a:fillRect/>
          </a:stretch>
        </p:blipFill>
        <p:spPr>
          <a:xfrm>
            <a:off x="1003613" y="3616541"/>
            <a:ext cx="9384475" cy="1011060"/>
          </a:xfrm>
          <a:prstGeom prst="rect">
            <a:avLst/>
          </a:prstGeom>
          <a:ln>
            <a:solidFill>
              <a:schemeClr val="bg2"/>
            </a:solidFill>
          </a:ln>
        </p:spPr>
      </p:pic>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9</a:t>
            </a:fld>
            <a:endParaRPr lang="x-es-XL" dirty="0"/>
          </a:p>
        </p:txBody>
      </p:sp>
    </p:spTree>
    <p:extLst>
      <p:ext uri="{BB962C8B-B14F-4D97-AF65-F5344CB8AC3E}">
        <p14:creationId xmlns:p14="http://schemas.microsoft.com/office/powerpoint/2010/main" val="3137112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81626"/>
            <a:ext cx="9905082" cy="1411824"/>
          </a:xfrm>
        </p:spPr>
        <p:txBody>
          <a:bodyPr>
            <a:normAutofit/>
          </a:bodyPr>
          <a:lstStyle/>
          <a:p>
            <a:pPr algn="l" rtl="0"/>
            <a:r>
              <a:rPr lang="x-es-XL" sz="4300" b="0" i="0" u="none" baseline="0" dirty="0"/>
              <a:t>Informe</a:t>
            </a:r>
            <a:r>
              <a:rPr lang="x-es-XL" sz="4300" b="0" i="0" u="none" spc="-65" baseline="0" dirty="0"/>
              <a:t> </a:t>
            </a:r>
            <a:r>
              <a:rPr lang="es-MX" sz="4300" spc="-10" dirty="0"/>
              <a:t>de seguimiento de VETS</a:t>
            </a:r>
            <a:r>
              <a:rPr lang="x-es-XL" sz="4300" b="0" i="0" u="none" spc="-10" baseline="0" dirty="0"/>
              <a:t> </a:t>
            </a:r>
            <a:r>
              <a:rPr lang="x-es-XL" sz="4300" b="0" i="0" u="none" baseline="0" dirty="0"/>
              <a:t>(2</a:t>
            </a:r>
            <a:r>
              <a:rPr lang="x-es-XL" sz="4300" b="0" i="0" u="none" spc="-40" baseline="0" dirty="0"/>
              <a:t> </a:t>
            </a:r>
            <a:r>
              <a:rPr lang="x-es-XL" sz="4300" b="0" i="0" u="none" baseline="0" dirty="0"/>
              <a:t>de</a:t>
            </a:r>
            <a:r>
              <a:rPr lang="x-es-XL" sz="4300" b="0" i="0" u="none" spc="-50" baseline="0" dirty="0"/>
              <a:t> </a:t>
            </a:r>
            <a:r>
              <a:rPr lang="x-es-XL" sz="4300" b="0" i="0" u="none" spc="-25" baseline="0" dirty="0"/>
              <a:t>2)</a:t>
            </a:r>
            <a:endParaRPr lang="x-es-XL" sz="430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10591"/>
            <a:ext cx="11111346" cy="4745759"/>
          </a:xfrm>
        </p:spPr>
        <p:txBody>
          <a:bodyPr>
            <a:normAutofit fontScale="85000" lnSpcReduction="20000"/>
          </a:bodyPr>
          <a:lstStyle/>
          <a:p>
            <a:pPr marL="12700" lvl="0" indent="0">
              <a:lnSpc>
                <a:spcPct val="100000"/>
              </a:lnSpc>
              <a:spcBef>
                <a:spcPts val="600"/>
              </a:spcBef>
              <a:buClrTx/>
              <a:buSzTx/>
              <a:buNone/>
              <a:defRPr/>
            </a:pPr>
            <a:r>
              <a:rPr lang="x-es-XL" sz="1800" b="0" i="0" u="none" kern="0" baseline="0" dirty="0">
                <a:solidFill>
                  <a:prstClr val="black"/>
                </a:solidFill>
                <a:latin typeface="Franklin Gothic Book"/>
                <a:ea typeface="Franklin Gothic Book"/>
                <a:cs typeface="Franklin Gothic Book"/>
              </a:rPr>
              <a:t>Esta página</a:t>
            </a:r>
            <a:r>
              <a:rPr lang="x-es-XL" sz="1800" b="0" i="0" u="none" kern="0" spc="-40"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es</a:t>
            </a:r>
            <a:r>
              <a:rPr lang="x-es-XL" sz="1800" b="0" i="0" u="none" kern="0" spc="-35"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una</a:t>
            </a:r>
            <a:r>
              <a:rPr lang="x-es-XL" sz="1800" b="0" i="0" u="none" kern="0" spc="-20"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vista parcial</a:t>
            </a:r>
            <a:r>
              <a:rPr lang="x-es-XL" sz="1800" b="0" i="0" u="none" kern="0" spc="-40"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(VETS)</a:t>
            </a:r>
            <a:r>
              <a:rPr lang="x-es-XL" sz="1800" b="0" i="0" u="none" kern="0" spc="-10"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del</a:t>
            </a:r>
            <a:r>
              <a:rPr lang="x-es-XL" sz="1800" b="0" i="0" u="none" kern="0" spc="-20" baseline="0" dirty="0">
                <a:solidFill>
                  <a:prstClr val="black"/>
                </a:solidFill>
                <a:latin typeface="Franklin Gothic Book"/>
                <a:ea typeface="Franklin Gothic Book"/>
                <a:cs typeface="Franklin Gothic Book"/>
              </a:rPr>
              <a:t> </a:t>
            </a:r>
            <a:r>
              <a:rPr lang="x-es-XL" sz="1800" b="0" i="0" u="none" kern="0" spc="-30" baseline="0" dirty="0">
                <a:solidFill>
                  <a:prstClr val="black"/>
                </a:solidFill>
                <a:latin typeface="Franklin Gothic Book"/>
                <a:ea typeface="Franklin Gothic Book"/>
                <a:cs typeface="Franklin Gothic Book"/>
              </a:rPr>
              <a:t>panel de control en </a:t>
            </a:r>
            <a:r>
              <a:rPr lang="x-es-XL" sz="1800" b="0" i="0" u="none" kern="0" baseline="0" dirty="0">
                <a:solidFill>
                  <a:prstClr val="black"/>
                </a:solidFill>
                <a:latin typeface="Franklin Gothic Book"/>
                <a:ea typeface="Franklin Gothic Book"/>
                <a:cs typeface="Franklin Gothic Book"/>
              </a:rPr>
              <a:t>el</a:t>
            </a:r>
            <a:r>
              <a:rPr lang="x-es-XL" sz="1800" b="0" i="0" u="none" kern="0" spc="-35"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PMS</a:t>
            </a:r>
            <a:r>
              <a:rPr lang="x-es-XL" sz="1800" b="0" i="0" u="none" kern="0" spc="-20"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para</a:t>
            </a:r>
            <a:r>
              <a:rPr lang="x-es-XL" sz="1800" b="0" i="0" u="none" kern="0" spc="-20"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mostrar</a:t>
            </a:r>
            <a:r>
              <a:rPr lang="x-es-XL" sz="1800" b="0" i="0" u="none" kern="0" spc="-25"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el historial</a:t>
            </a:r>
            <a:r>
              <a:rPr lang="x-es-XL" sz="1800" b="0" i="0" u="none" kern="0" spc="-20" baseline="0" dirty="0">
                <a:solidFill>
                  <a:prstClr val="black"/>
                </a:solidFill>
                <a:latin typeface="Franklin Gothic Book"/>
                <a:ea typeface="Franklin Gothic Book"/>
                <a:cs typeface="Franklin Gothic Book"/>
              </a:rPr>
              <a:t> </a:t>
            </a:r>
            <a:r>
              <a:rPr lang="x-es-XL" sz="1800" b="0" i="0" u="none" kern="0" baseline="0" dirty="0">
                <a:solidFill>
                  <a:prstClr val="black"/>
                </a:solidFill>
                <a:latin typeface="Franklin Gothic Book"/>
                <a:ea typeface="Franklin Gothic Book"/>
                <a:cs typeface="Franklin Gothic Book"/>
              </a:rPr>
              <a:t>y</a:t>
            </a:r>
            <a:r>
              <a:rPr lang="x-es-XL" sz="1800" b="0" i="0" u="none" kern="0" spc="-20" baseline="0" dirty="0">
                <a:solidFill>
                  <a:prstClr val="black"/>
                </a:solidFill>
                <a:latin typeface="Franklin Gothic Book"/>
                <a:ea typeface="Franklin Gothic Book"/>
                <a:cs typeface="Franklin Gothic Book"/>
              </a:rPr>
              <a:t> </a:t>
            </a:r>
            <a:r>
              <a:rPr lang="x-es-XL" sz="1800" b="0" i="0" u="none" kern="0" spc="-10" baseline="0" dirty="0">
                <a:solidFill>
                  <a:prstClr val="black"/>
                </a:solidFill>
                <a:latin typeface="Franklin Gothic Book"/>
                <a:ea typeface="Franklin Gothic Book"/>
                <a:cs typeface="Franklin Gothic Book"/>
              </a:rPr>
              <a:t>el estado</a:t>
            </a:r>
            <a:r>
              <a:rPr lang="es-MX" sz="1800" b="0" i="0" u="none" kern="0" spc="-10" baseline="0" dirty="0">
                <a:solidFill>
                  <a:prstClr val="black"/>
                </a:solidFill>
                <a:latin typeface="Franklin Gothic Book"/>
                <a:ea typeface="Franklin Gothic Book"/>
                <a:cs typeface="Franklin Gothic Book"/>
              </a:rPr>
              <a:t> del</a:t>
            </a:r>
            <a:r>
              <a:rPr lang="x-es-XL" sz="1800" kern="0" dirty="0">
                <a:solidFill>
                  <a:prstClr val="black"/>
                </a:solidFill>
                <a:latin typeface="Franklin Gothic Book"/>
                <a:ea typeface="Franklin Gothic Book"/>
                <a:cs typeface="Franklin Gothic Book"/>
              </a:rPr>
              <a:t> informe</a:t>
            </a:r>
            <a:r>
              <a:rPr lang="x-es-XL" sz="1800" b="0" i="0" u="none" kern="0" spc="-10" baseline="0" dirty="0">
                <a:solidFill>
                  <a:prstClr val="black"/>
                </a:solidFill>
                <a:latin typeface="Franklin Gothic Book"/>
                <a:ea typeface="Franklin Gothic Book"/>
                <a:cs typeface="Franklin Gothic Book"/>
              </a:rPr>
              <a:t>.</a:t>
            </a:r>
            <a:endParaRPr lang="x-es-XL" sz="1800" kern="0" dirty="0">
              <a:solidFill>
                <a:prstClr val="black"/>
              </a:solidFill>
              <a:latin typeface="Franklin Gothic Book"/>
              <a:cs typeface="Franklin Gothic Book"/>
            </a:endParaRPr>
          </a:p>
          <a:p>
            <a:pPr marL="0" indent="0" algn="l" rtl="0">
              <a:lnSpc>
                <a:spcPct val="95000"/>
              </a:lnSpc>
              <a:spcBef>
                <a:spcPts val="600"/>
              </a:spcBef>
              <a:buNone/>
            </a:pPr>
            <a:endParaRPr lang="x-es-XL" sz="1800" dirty="0"/>
          </a:p>
          <a:p>
            <a:pPr marL="0" indent="0" algn="l" rtl="0">
              <a:lnSpc>
                <a:spcPct val="95000"/>
              </a:lnSpc>
              <a:spcBef>
                <a:spcPts val="600"/>
              </a:spcBef>
              <a:buNone/>
            </a:pPr>
            <a:endParaRPr lang="x-es-XL" sz="1800" dirty="0"/>
          </a:p>
          <a:p>
            <a:pPr marL="0" indent="0" algn="l" rtl="0">
              <a:lnSpc>
                <a:spcPct val="95000"/>
              </a:lnSpc>
              <a:spcBef>
                <a:spcPts val="600"/>
              </a:spcBef>
              <a:buNone/>
            </a:pPr>
            <a:endParaRPr lang="x-es-XL" sz="1800" dirty="0"/>
          </a:p>
          <a:p>
            <a:pPr marL="0" indent="0" algn="l" rtl="0">
              <a:lnSpc>
                <a:spcPct val="95000"/>
              </a:lnSpc>
              <a:spcBef>
                <a:spcPts val="600"/>
              </a:spcBef>
              <a:buNone/>
            </a:pPr>
            <a:endParaRPr lang="x-es-XL" sz="1800" dirty="0"/>
          </a:p>
          <a:p>
            <a:pPr marL="0" indent="0" algn="l" rtl="0">
              <a:lnSpc>
                <a:spcPct val="95000"/>
              </a:lnSpc>
              <a:spcBef>
                <a:spcPts val="600"/>
              </a:spcBef>
              <a:buNone/>
            </a:pPr>
            <a:endParaRPr lang="x-es-XL" sz="1800" dirty="0"/>
          </a:p>
          <a:p>
            <a:pPr marL="0" indent="0" algn="l" rtl="0">
              <a:lnSpc>
                <a:spcPct val="95000"/>
              </a:lnSpc>
              <a:spcBef>
                <a:spcPts val="600"/>
              </a:spcBef>
              <a:buNone/>
            </a:pPr>
            <a:r>
              <a:rPr lang="x-es-XL" sz="1800" b="0" i="0" u="none" kern="0" baseline="0" dirty="0">
                <a:solidFill>
                  <a:prstClr val="black"/>
                </a:solidFill>
                <a:latin typeface="Franklin Gothic Book"/>
                <a:ea typeface="Franklin Gothic Book"/>
                <a:cs typeface="Franklin Gothic Book"/>
              </a:rPr>
              <a:t>Esta lista parcial (VETS) muestra los FFR que están listos para su aprobación por parte de la agencia al seleccionar el icono Acción en el panel de control de arriba (línea 2).</a:t>
            </a:r>
          </a:p>
          <a:p>
            <a:pPr marL="0" indent="0" algn="l" rtl="0">
              <a:lnSpc>
                <a:spcPct val="95000"/>
              </a:lnSpc>
              <a:spcBef>
                <a:spcPts val="600"/>
              </a:spcBef>
              <a:buNone/>
            </a:pPr>
            <a:endParaRPr lang="x-es-XL" sz="1800" dirty="0"/>
          </a:p>
          <a:p>
            <a:pPr marL="0" indent="0" algn="l" rtl="0">
              <a:lnSpc>
                <a:spcPct val="95000"/>
              </a:lnSpc>
              <a:spcBef>
                <a:spcPts val="600"/>
              </a:spcBef>
              <a:buNone/>
            </a:pPr>
            <a:endParaRPr lang="x-es-XL" sz="1800" dirty="0"/>
          </a:p>
          <a:p>
            <a:pPr marL="0" indent="0" algn="l" rtl="0">
              <a:lnSpc>
                <a:spcPct val="95000"/>
              </a:lnSpc>
              <a:spcBef>
                <a:spcPts val="600"/>
              </a:spcBef>
              <a:buNone/>
            </a:pPr>
            <a:endParaRPr lang="x-es-XL" sz="1800" dirty="0"/>
          </a:p>
          <a:p>
            <a:pPr marL="0" indent="0" algn="l" rtl="0">
              <a:lnSpc>
                <a:spcPct val="95000"/>
              </a:lnSpc>
              <a:spcBef>
                <a:spcPts val="600"/>
              </a:spcBef>
              <a:buNone/>
            </a:pPr>
            <a:endParaRPr lang="x-es-XL" sz="1800" dirty="0"/>
          </a:p>
          <a:p>
            <a:pPr marL="0" indent="0" algn="l" rtl="0">
              <a:lnSpc>
                <a:spcPct val="95000"/>
              </a:lnSpc>
              <a:spcBef>
                <a:spcPts val="0"/>
              </a:spcBef>
              <a:buNone/>
            </a:pPr>
            <a:endParaRPr lang="x-es-XL" sz="1800" dirty="0"/>
          </a:p>
          <a:p>
            <a:pPr marL="0" indent="0" algn="l" rtl="0">
              <a:lnSpc>
                <a:spcPct val="95000"/>
              </a:lnSpc>
              <a:spcBef>
                <a:spcPts val="1200"/>
              </a:spcBef>
              <a:buNone/>
            </a:pPr>
            <a:endParaRPr lang="en-US" sz="1700" b="0" i="0" u="none" baseline="0" dirty="0"/>
          </a:p>
          <a:p>
            <a:pPr marL="0" indent="0" algn="l" rtl="0">
              <a:lnSpc>
                <a:spcPct val="95000"/>
              </a:lnSpc>
              <a:spcBef>
                <a:spcPts val="1200"/>
              </a:spcBef>
              <a:buNone/>
            </a:pPr>
            <a:r>
              <a:rPr lang="x-es-XL" sz="1700" b="0" i="0" u="none" baseline="0" dirty="0"/>
              <a:t>La columna Estado del informe realiza un seguimiento de </a:t>
            </a:r>
            <a:r>
              <a:rPr lang="es-MX" sz="1700" b="0" i="0" u="none" baseline="0" dirty="0"/>
              <a:t>s</a:t>
            </a:r>
            <a:r>
              <a:rPr lang="x-es-XL" sz="1700" b="0" i="0" u="none" baseline="0" dirty="0"/>
              <a:t>u FFR desde su creación hasta su aprobación (</a:t>
            </a:r>
            <a:r>
              <a:rPr lang="x-es-XL" sz="1700" b="0" i="0" u="none" baseline="0" dirty="0">
                <a:solidFill>
                  <a:srgbClr val="FF0000"/>
                </a:solidFill>
              </a:rPr>
              <a:t>las opciones de estado se indican a continuación</a:t>
            </a:r>
            <a:r>
              <a:rPr lang="x-es-XL" sz="1700" b="0" i="0" u="none" baseline="0" dirty="0"/>
              <a:t>):</a:t>
            </a:r>
          </a:p>
          <a:p>
            <a:pPr algn="l" rtl="0">
              <a:lnSpc>
                <a:spcPct val="100000"/>
              </a:lnSpc>
              <a:spcBef>
                <a:spcPts val="400"/>
              </a:spcBef>
            </a:pPr>
            <a:r>
              <a:rPr lang="x-es-XL" sz="1500" b="0" i="0" u="none" baseline="0" dirty="0"/>
              <a:t>Informe listo para completar: GrantSolutions ha enviado la información a PMS para que genere </a:t>
            </a:r>
            <a:r>
              <a:rPr lang="es-MX" sz="1500" dirty="0"/>
              <a:t>su</a:t>
            </a:r>
            <a:r>
              <a:rPr lang="x-es-XL" sz="1500" b="0" i="0" u="none" baseline="0" dirty="0"/>
              <a:t> informe</a:t>
            </a:r>
          </a:p>
          <a:p>
            <a:pPr algn="l" rtl="0">
              <a:lnSpc>
                <a:spcPct val="100000"/>
              </a:lnSpc>
              <a:spcBef>
                <a:spcPts val="400"/>
              </a:spcBef>
            </a:pPr>
            <a:r>
              <a:rPr lang="x-es-XL" sz="1500" b="0" i="0" u="none" baseline="0" dirty="0"/>
              <a:t>Informe elaborado por el beneficiario: su representante ha completado la información financiera, pero el informe aún no ha sido certificado. </a:t>
            </a:r>
          </a:p>
          <a:p>
            <a:pPr algn="l" rtl="0">
              <a:lnSpc>
                <a:spcPct val="100000"/>
              </a:lnSpc>
              <a:spcBef>
                <a:spcPts val="400"/>
              </a:spcBef>
            </a:pPr>
            <a:r>
              <a:rPr lang="x-es-XL" sz="1500" b="0" i="0" u="none" baseline="0" dirty="0"/>
              <a:t>Informe certificado/pendiente de aprobación por parte de la agencia: </a:t>
            </a:r>
            <a:r>
              <a:rPr lang="es-MX" sz="1500" b="0" i="0" u="none" baseline="0" dirty="0"/>
              <a:t>s</a:t>
            </a:r>
            <a:r>
              <a:rPr lang="x-es-XL" sz="1500" b="0" i="0" u="none" baseline="0" dirty="0"/>
              <a:t>u representante ha certificado </a:t>
            </a:r>
            <a:r>
              <a:rPr lang="es-MX" sz="1500" b="0" i="0" u="none" baseline="0" dirty="0"/>
              <a:t>s</a:t>
            </a:r>
            <a:r>
              <a:rPr lang="x-es-XL" sz="1500" b="0" i="0" u="none" baseline="0" dirty="0"/>
              <a:t>u informe (como se muestra arriba)</a:t>
            </a:r>
          </a:p>
          <a:p>
            <a:pPr algn="l" rtl="0">
              <a:lnSpc>
                <a:spcPct val="100000"/>
              </a:lnSpc>
              <a:spcBef>
                <a:spcPts val="400"/>
              </a:spcBef>
            </a:pPr>
            <a:r>
              <a:rPr lang="x-es-XL" sz="1500" b="0" i="0" u="none" baseline="0" dirty="0"/>
              <a:t>Aprobación de la entidad adjudicadora: </a:t>
            </a:r>
            <a:r>
              <a:rPr lang="es-MX" sz="1500" b="0" i="0" u="none" baseline="0" dirty="0"/>
              <a:t>s</a:t>
            </a:r>
            <a:r>
              <a:rPr lang="x-es-XL" sz="1500" b="0" i="0" u="none" baseline="0" dirty="0"/>
              <a:t>u GOTR ha aceptado y aprobado </a:t>
            </a:r>
            <a:r>
              <a:rPr lang="es-MX" sz="1500" b="0" i="0" u="none" baseline="0" dirty="0"/>
              <a:t>s</a:t>
            </a:r>
            <a:r>
              <a:rPr lang="x-es-XL" sz="1500" b="0" i="0" u="none" baseline="0" dirty="0"/>
              <a:t>u informe</a:t>
            </a:r>
          </a:p>
        </p:txBody>
      </p:sp>
      <p:sp>
        <p:nvSpPr>
          <p:cNvPr id="9" name="Arrow: Left 8">
            <a:extLst>
              <a:ext uri="{FF2B5EF4-FFF2-40B4-BE49-F238E27FC236}">
                <a16:creationId xmlns:a16="http://schemas.microsoft.com/office/drawing/2014/main" id="{8F9F5A62-C15C-02CC-2504-917B3AB61D68}"/>
              </a:ext>
              <a:ext uri="{C183D7F6-B498-43B3-948B-1728B52AA6E4}">
                <adec:decorative xmlns:adec="http://schemas.microsoft.com/office/drawing/2017/decorative" val="1"/>
              </a:ext>
            </a:extLst>
          </p:cNvPr>
          <p:cNvSpPr/>
          <p:nvPr/>
        </p:nvSpPr>
        <p:spPr>
          <a:xfrm>
            <a:off x="9504191" y="2885932"/>
            <a:ext cx="1115991" cy="27296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14" name="Picture 13" descr="Captura de pantalla de la pantalla «Notificaciones de la cuenta de usuario del PMS», en la que se ven 112 informes marcados con un círculo junto a «FFR listo para la aprobación de la agencia».">
            <a:extLst>
              <a:ext uri="{FF2B5EF4-FFF2-40B4-BE49-F238E27FC236}">
                <a16:creationId xmlns:a16="http://schemas.microsoft.com/office/drawing/2014/main" id="{5CA54F7E-CE43-9105-54FD-5940916751B0}"/>
              </a:ext>
            </a:extLst>
          </p:cNvPr>
          <p:cNvPicPr>
            <a:picLocks noChangeAspect="1"/>
          </p:cNvPicPr>
          <p:nvPr/>
        </p:nvPicPr>
        <p:blipFill>
          <a:blip r:embed="rId2"/>
          <a:stretch>
            <a:fillRect/>
          </a:stretch>
        </p:blipFill>
        <p:spPr>
          <a:xfrm>
            <a:off x="1113589" y="1909798"/>
            <a:ext cx="8312312" cy="1111253"/>
          </a:xfrm>
          <a:prstGeom prst="rect">
            <a:avLst/>
          </a:prstGeom>
          <a:ln>
            <a:solidFill>
              <a:schemeClr val="bg2"/>
            </a:solidFill>
          </a:ln>
        </p:spPr>
      </p:pic>
      <p:pic>
        <p:nvPicPr>
          <p:cNvPr id="12" name="Picture 11" descr="Captura de pantalla de una lista parcial de los FFR listos para su aprobación por parte de la agencia">
            <a:extLst>
              <a:ext uri="{FF2B5EF4-FFF2-40B4-BE49-F238E27FC236}">
                <a16:creationId xmlns:a16="http://schemas.microsoft.com/office/drawing/2014/main" id="{81BA249A-8CCE-0F0C-BDD0-B76550E1F108}"/>
              </a:ext>
            </a:extLst>
          </p:cNvPr>
          <p:cNvPicPr>
            <a:picLocks noChangeAspect="1"/>
          </p:cNvPicPr>
          <p:nvPr/>
        </p:nvPicPr>
        <p:blipFill>
          <a:blip r:embed="rId3"/>
          <a:stretch>
            <a:fillRect/>
          </a:stretch>
        </p:blipFill>
        <p:spPr>
          <a:xfrm>
            <a:off x="1113590" y="3699105"/>
            <a:ext cx="8312312" cy="1329644"/>
          </a:xfrm>
          <a:prstGeom prst="rect">
            <a:avLst/>
          </a:prstGeom>
          <a:ln>
            <a:solidFill>
              <a:schemeClr val="bg2"/>
            </a:solidFill>
          </a:ln>
        </p:spPr>
      </p:pic>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10</a:t>
            </a:fld>
            <a:endParaRPr lang="x-es-XL" dirty="0"/>
          </a:p>
        </p:txBody>
      </p:sp>
    </p:spTree>
    <p:extLst>
      <p:ext uri="{BB962C8B-B14F-4D97-AF65-F5344CB8AC3E}">
        <p14:creationId xmlns:p14="http://schemas.microsoft.com/office/powerpoint/2010/main" val="1064572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200" y="365125"/>
            <a:ext cx="9905082" cy="1325563"/>
          </a:xfrm>
        </p:spPr>
        <p:txBody>
          <a:bodyPr>
            <a:normAutofit/>
          </a:bodyPr>
          <a:lstStyle/>
          <a:p>
            <a:pPr algn="l" rtl="0"/>
            <a:r>
              <a:rPr lang="x-es-XL" sz="3400" b="0" i="0" u="none" baseline="0" dirty="0"/>
              <a:t>Acciones</a:t>
            </a:r>
            <a:r>
              <a:rPr lang="x-es-XL" sz="3400" b="0" i="0" u="none" spc="-85" baseline="0" dirty="0"/>
              <a:t> </a:t>
            </a:r>
            <a:r>
              <a:rPr lang="es-MX" sz="3400" b="0" i="0" u="none" spc="-85" baseline="0" dirty="0"/>
              <a:t>para seguimiento de </a:t>
            </a:r>
            <a:r>
              <a:rPr lang="x-es-XL" sz="3400" b="0" i="0" u="none" baseline="0" dirty="0"/>
              <a:t>FFR</a:t>
            </a:r>
            <a:r>
              <a:rPr lang="x-es-XL" sz="3400" b="0" i="0" u="none" spc="-60" baseline="0" dirty="0"/>
              <a:t> </a:t>
            </a:r>
            <a:r>
              <a:rPr lang="x-es-XL" sz="3400" b="0" i="0" u="none" baseline="0" dirty="0"/>
              <a:t>en</a:t>
            </a:r>
            <a:r>
              <a:rPr lang="x-es-XL" sz="3400" b="0" i="0" u="none" spc="-65" baseline="0" dirty="0"/>
              <a:t> </a:t>
            </a:r>
            <a:r>
              <a:rPr lang="x-es-XL" sz="3400" b="0" i="0" u="none" baseline="0" dirty="0"/>
              <a:t>el</a:t>
            </a:r>
            <a:r>
              <a:rPr lang="x-es-XL" sz="3400" b="0" i="0" u="none" spc="-75" baseline="0" dirty="0"/>
              <a:t> </a:t>
            </a:r>
            <a:r>
              <a:rPr lang="x-es-XL" sz="3400" b="0" i="0" u="none" baseline="0" dirty="0"/>
              <a:t>PMS</a:t>
            </a:r>
            <a:r>
              <a:rPr lang="x-es-XL" sz="3400" b="0" i="0" u="none" spc="-70" baseline="0" dirty="0"/>
              <a:t> </a:t>
            </a:r>
            <a:r>
              <a:rPr lang="x-es-XL" sz="3400" b="0" i="0" u="none" baseline="0" dirty="0"/>
              <a:t>(1</a:t>
            </a:r>
            <a:r>
              <a:rPr lang="x-es-XL" sz="3400" b="0" i="0" u="none" spc="-60" baseline="0" dirty="0"/>
              <a:t> </a:t>
            </a:r>
            <a:r>
              <a:rPr lang="x-es-XL" sz="3400" b="0" i="0" u="none" baseline="0" dirty="0"/>
              <a:t>de</a:t>
            </a:r>
            <a:r>
              <a:rPr lang="x-es-XL" sz="3400" b="0" i="0" u="none" spc="-70" baseline="0" dirty="0"/>
              <a:t> </a:t>
            </a:r>
            <a:r>
              <a:rPr lang="x-es-XL" sz="3400" b="0" i="0" u="none" spc="-25" baseline="0" dirty="0"/>
              <a:t>2)</a:t>
            </a:r>
            <a:endParaRPr lang="x-es-XL" sz="3400" dirty="0"/>
          </a:p>
        </p:txBody>
      </p:sp>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199" y="1825624"/>
            <a:ext cx="10622974" cy="4530725"/>
          </a:xfrm>
        </p:spPr>
        <p:txBody>
          <a:bodyPr>
            <a:noAutofit/>
          </a:bodyPr>
          <a:lstStyle/>
          <a:p>
            <a:pPr marL="0" indent="0" algn="l" rtl="0">
              <a:buNone/>
            </a:pPr>
            <a:r>
              <a:rPr lang="x-es-XL" sz="2000" b="0" i="0" u="none" baseline="0" dirty="0"/>
              <a:t>Esta lista parcial (VETS) muestra los FFR del PMS al realizar una búsqueda por PAN.</a:t>
            </a:r>
          </a:p>
          <a:p>
            <a:pPr algn="l" rtl="0">
              <a:lnSpc>
                <a:spcPct val="100000"/>
              </a:lnSpc>
              <a:spcBef>
                <a:spcPts val="14000"/>
              </a:spcBef>
            </a:pPr>
            <a:r>
              <a:rPr lang="x-es-XL" sz="1800" b="0" i="0" u="none" baseline="0" dirty="0"/>
              <a:t>El usuario no está suscrito a los informes que aparecen en la imagen de arriba.</a:t>
            </a:r>
          </a:p>
          <a:p>
            <a:pPr algn="l" rtl="0">
              <a:lnSpc>
                <a:spcPct val="100000"/>
              </a:lnSpc>
              <a:spcBef>
                <a:spcPts val="600"/>
              </a:spcBef>
            </a:pPr>
            <a:r>
              <a:rPr lang="x-es-XL" sz="1800" b="0" i="0" u="none" baseline="0" dirty="0"/>
              <a:t>La</a:t>
            </a:r>
            <a:r>
              <a:rPr lang="x-es-XL" sz="1800" b="0" i="0" u="none" baseline="0" dirty="0">
                <a:solidFill>
                  <a:srgbClr val="C00000"/>
                </a:solidFill>
              </a:rPr>
              <a:t> X</a:t>
            </a:r>
            <a:r>
              <a:rPr lang="x-es-XL" sz="1800" b="0" i="0" u="none" baseline="0" dirty="0"/>
              <a:t> roja junto al icono del sobre indica que el usuario no está suscrito para recibir notificaciones sobre las acciones relacionadas con este informe. </a:t>
            </a:r>
          </a:p>
          <a:p>
            <a:pPr algn="l" rtl="0">
              <a:lnSpc>
                <a:spcPct val="100000"/>
              </a:lnSpc>
              <a:spcBef>
                <a:spcPts val="600"/>
              </a:spcBef>
            </a:pPr>
            <a:r>
              <a:rPr lang="x-es-XL" sz="1800" b="0" i="0" u="none" baseline="0" dirty="0"/>
              <a:t>Para asegurar</a:t>
            </a:r>
            <a:r>
              <a:rPr lang="es-MX" sz="1800" b="0" i="0" u="none" baseline="0" dirty="0"/>
              <a:t>se</a:t>
            </a:r>
            <a:r>
              <a:rPr lang="x-es-XL" sz="1800" b="0" i="0" u="none" baseline="0" dirty="0"/>
              <a:t> de que el PMS </a:t>
            </a:r>
            <a:r>
              <a:rPr lang="es-MX" sz="1800" b="0" i="0" u="none" baseline="0" dirty="0"/>
              <a:t>l</a:t>
            </a:r>
            <a:r>
              <a:rPr lang="x-es-XL" sz="1800" b="0" i="0" u="none" baseline="0" dirty="0"/>
              <a:t>e avise cuando </a:t>
            </a:r>
            <a:r>
              <a:rPr lang="x-es-XL" sz="1800" b="0" i="0" u="none" baseline="0" dirty="0">
                <a:solidFill>
                  <a:srgbClr val="FF0000"/>
                </a:solidFill>
              </a:rPr>
              <a:t>cambie el estado</a:t>
            </a:r>
            <a:r>
              <a:rPr lang="x-es-XL" sz="1800" b="0" i="0" u="none" baseline="0" dirty="0"/>
              <a:t> de los informes, puede suscribir</a:t>
            </a:r>
            <a:r>
              <a:rPr lang="es-MX" sz="1800" b="0" i="0" u="none" baseline="0" dirty="0"/>
              <a:t>s</a:t>
            </a:r>
            <a:r>
              <a:rPr lang="x-es-XL" sz="1800" b="0" i="0" u="none" baseline="0" dirty="0"/>
              <a:t>e para recibir notificaciones.</a:t>
            </a:r>
          </a:p>
          <a:p>
            <a:pPr algn="l" rtl="0">
              <a:lnSpc>
                <a:spcPct val="100000"/>
              </a:lnSpc>
              <a:spcBef>
                <a:spcPts val="600"/>
              </a:spcBef>
            </a:pPr>
            <a:r>
              <a:rPr lang="x-es-XL" sz="1800" b="0" i="0" u="none" baseline="0" dirty="0"/>
              <a:t>Ha</a:t>
            </a:r>
            <a:r>
              <a:rPr lang="es-MX" sz="1800" b="0" i="0" u="none" baseline="0" dirty="0"/>
              <a:t>ga</a:t>
            </a:r>
            <a:r>
              <a:rPr lang="x-es-XL" sz="1800" b="0" i="0" u="none" baseline="0" dirty="0"/>
              <a:t> clic en el icono del sobre y aparecerá una ventana emergente en la que podrá elegir el nivel de notificación que desea recibir.</a:t>
            </a:r>
          </a:p>
        </p:txBody>
      </p:sp>
      <p:pic>
        <p:nvPicPr>
          <p:cNvPr id="8" name="Content Placeholder 7" descr="Captura de pantalla de una lista parcial de los FFR al realizar una búsqueda por PAN">
            <a:extLst>
              <a:ext uri="{FF2B5EF4-FFF2-40B4-BE49-F238E27FC236}">
                <a16:creationId xmlns:a16="http://schemas.microsoft.com/office/drawing/2014/main" id="{83D9A5A3-6280-BDB4-101E-A7D0C4DDD5DB}"/>
              </a:ext>
            </a:extLst>
          </p:cNvPr>
          <p:cNvPicPr>
            <a:picLocks noGrp="1" noChangeAspect="1"/>
          </p:cNvPicPr>
          <p:nvPr>
            <p:ph sz="half" idx="2"/>
          </p:nvPr>
        </p:nvPicPr>
        <p:blipFill>
          <a:blip r:embed="rId2"/>
          <a:stretch>
            <a:fillRect/>
          </a:stretch>
        </p:blipFill>
        <p:spPr>
          <a:xfrm>
            <a:off x="1126072" y="2295867"/>
            <a:ext cx="9617210" cy="1538377"/>
          </a:xfrm>
          <a:prstGeom prst="rect">
            <a:avLst/>
          </a:prstGeom>
          <a:ln>
            <a:solidFill>
              <a:schemeClr val="bg2"/>
            </a:solidFill>
          </a:ln>
        </p:spPr>
      </p:pic>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11</a:t>
            </a:fld>
            <a:endParaRPr lang="x-es-XL"/>
          </a:p>
        </p:txBody>
      </p:sp>
      <p:sp>
        <p:nvSpPr>
          <p:cNvPr id="10" name="Arrow: Left 9">
            <a:extLst>
              <a:ext uri="{FF2B5EF4-FFF2-40B4-BE49-F238E27FC236}">
                <a16:creationId xmlns:a16="http://schemas.microsoft.com/office/drawing/2014/main" id="{8E56ED25-4A39-B178-6269-B738E9F9F750}"/>
              </a:ext>
              <a:ext uri="{C183D7F6-B498-43B3-948B-1728B52AA6E4}">
                <adec:decorative xmlns:adec="http://schemas.microsoft.com/office/drawing/2017/decorative" val="1"/>
              </a:ext>
            </a:extLst>
          </p:cNvPr>
          <p:cNvSpPr/>
          <p:nvPr/>
        </p:nvSpPr>
        <p:spPr>
          <a:xfrm>
            <a:off x="10795804" y="2657332"/>
            <a:ext cx="1115991" cy="27296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Tree>
    <p:extLst>
      <p:ext uri="{BB962C8B-B14F-4D97-AF65-F5344CB8AC3E}">
        <p14:creationId xmlns:p14="http://schemas.microsoft.com/office/powerpoint/2010/main" val="3874131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a:xfrm>
            <a:off x="838200" y="365125"/>
            <a:ext cx="9905082" cy="1325563"/>
          </a:xfrm>
        </p:spPr>
        <p:txBody>
          <a:bodyPr>
            <a:normAutofit/>
          </a:bodyPr>
          <a:lstStyle/>
          <a:p>
            <a:r>
              <a:rPr lang="x-es-XL" sz="3400" dirty="0"/>
              <a:t>Acciones</a:t>
            </a:r>
            <a:r>
              <a:rPr lang="x-es-XL" sz="3400" spc="-85" dirty="0"/>
              <a:t> </a:t>
            </a:r>
            <a:r>
              <a:rPr lang="es-MX" sz="3400" spc="-85" dirty="0"/>
              <a:t>para seguimiento de </a:t>
            </a:r>
            <a:r>
              <a:rPr lang="x-es-XL" sz="3400" dirty="0"/>
              <a:t>FFR</a:t>
            </a:r>
            <a:r>
              <a:rPr lang="x-es-XL" sz="3400" spc="-60" dirty="0"/>
              <a:t> </a:t>
            </a:r>
            <a:r>
              <a:rPr lang="x-es-XL" sz="3400" dirty="0"/>
              <a:t>en</a:t>
            </a:r>
            <a:r>
              <a:rPr lang="x-es-XL" sz="3400" spc="-65" dirty="0"/>
              <a:t> </a:t>
            </a:r>
            <a:r>
              <a:rPr lang="x-es-XL" sz="3400" dirty="0"/>
              <a:t>el</a:t>
            </a:r>
            <a:r>
              <a:rPr lang="x-es-XL" sz="3400" spc="-75" dirty="0"/>
              <a:t> </a:t>
            </a:r>
            <a:r>
              <a:rPr lang="x-es-XL" sz="3400" dirty="0"/>
              <a:t>PMS</a:t>
            </a:r>
            <a:r>
              <a:rPr lang="es-MX" sz="3400" dirty="0"/>
              <a:t> </a:t>
            </a:r>
            <a:r>
              <a:rPr lang="x-es-XL" sz="3400" b="0" i="0" u="none" baseline="0" dirty="0"/>
              <a:t>(2</a:t>
            </a:r>
            <a:r>
              <a:rPr lang="x-es-XL" sz="3400" b="0" i="0" u="none" spc="-60" baseline="0" dirty="0"/>
              <a:t> </a:t>
            </a:r>
            <a:r>
              <a:rPr lang="x-es-XL" sz="3400" b="0" i="0" u="none" baseline="0" dirty="0"/>
              <a:t>de</a:t>
            </a:r>
            <a:r>
              <a:rPr lang="x-es-XL" sz="3400" b="0" i="0" u="none" spc="-70" baseline="0" dirty="0"/>
              <a:t> </a:t>
            </a:r>
            <a:r>
              <a:rPr lang="x-es-XL" sz="3400" b="0" i="0" u="none" spc="-25" baseline="0" dirty="0"/>
              <a:t>2)</a:t>
            </a:r>
            <a:endParaRPr lang="x-es-XL" sz="3400" dirty="0"/>
          </a:p>
        </p:txBody>
      </p:sp>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199" y="1690688"/>
            <a:ext cx="10622974" cy="4665661"/>
          </a:xfrm>
        </p:spPr>
        <p:txBody>
          <a:bodyPr>
            <a:noAutofit/>
          </a:bodyPr>
          <a:lstStyle/>
          <a:p>
            <a:pPr marL="0" indent="0" algn="l" rtl="0">
              <a:buNone/>
            </a:pPr>
            <a:r>
              <a:rPr lang="x-es-XL" sz="1800" b="0" i="0" u="none" baseline="0" dirty="0"/>
              <a:t>Verá esta ventana emergente tras hacer clic en el sobre (columna Acciones):</a:t>
            </a:r>
          </a:p>
          <a:p>
            <a:pPr algn="l" rtl="0">
              <a:lnSpc>
                <a:spcPct val="100000"/>
              </a:lnSpc>
              <a:spcBef>
                <a:spcPts val="16200"/>
              </a:spcBef>
            </a:pPr>
            <a:r>
              <a:rPr lang="x-es-XL" sz="1600" b="0" i="0" u="none" baseline="0" dirty="0"/>
              <a:t>A la hora de elegir el nivel más adecuado para el seguimiento de los informes, seleccione el </a:t>
            </a:r>
            <a:r>
              <a:rPr lang="x-es-XL" sz="1600" b="1" i="0" u="none" baseline="0" dirty="0"/>
              <a:t>nivel Cuenta del beneficiario</a:t>
            </a:r>
            <a:r>
              <a:rPr lang="x-es-XL" sz="1600" b="0" i="0" u="none" baseline="0" dirty="0"/>
              <a:t>.</a:t>
            </a:r>
          </a:p>
          <a:p>
            <a:pPr algn="l" rtl="0">
              <a:lnSpc>
                <a:spcPct val="100000"/>
              </a:lnSpc>
              <a:spcBef>
                <a:spcPts val="600"/>
              </a:spcBef>
            </a:pPr>
            <a:r>
              <a:rPr lang="x-es-XL" sz="1600" b="0" i="0" u="none" baseline="0" dirty="0"/>
              <a:t>Al seleccionar el número de identificación de la subvención federal, solo se </a:t>
            </a:r>
            <a:r>
              <a:rPr lang="es-MX" sz="1600" b="0" i="0" u="none" baseline="0" dirty="0"/>
              <a:t>l</a:t>
            </a:r>
            <a:r>
              <a:rPr lang="x-es-XL" sz="1600" b="0" i="0" u="none" baseline="0" dirty="0"/>
              <a:t>e notificará el número de identificación específico que aparece en la lista. En el caso de las subvenciones del HVRP con financiación plurianual, el PMS no le notificará las demás subvenciones activas de las que es responsable.</a:t>
            </a:r>
          </a:p>
          <a:p>
            <a:pPr algn="l" rtl="0">
              <a:lnSpc>
                <a:spcPct val="100000"/>
              </a:lnSpc>
              <a:spcBef>
                <a:spcPts val="600"/>
              </a:spcBef>
            </a:pPr>
            <a:r>
              <a:rPr lang="x-es-XL" sz="1600" b="0" i="0" u="none" baseline="0" dirty="0"/>
              <a:t>Seleccionar el identificador de la entidad subvencionadora está bien si se trata de una organización pequeña, pero si </a:t>
            </a:r>
            <a:r>
              <a:rPr lang="es-MX" sz="1600" b="0" i="0" u="none" baseline="0" dirty="0"/>
              <a:t>usted </a:t>
            </a:r>
            <a:r>
              <a:rPr lang="x-es-XL" sz="1600" b="0" i="0" u="none" baseline="0" dirty="0"/>
              <a:t>forma parte de una organización más grande cuyas subvenciones se gestionan a través del PMS, recibirá notificaciones sobre todas las subvenciones activas de la organización, además de las </a:t>
            </a:r>
            <a:r>
              <a:rPr lang="es-MX" sz="1600" b="0" i="0" u="none" baseline="0" dirty="0"/>
              <a:t>s</a:t>
            </a:r>
            <a:r>
              <a:rPr lang="x-es-XL" sz="1600" b="0" i="0" u="none" baseline="0" dirty="0"/>
              <a:t>uyas propias.</a:t>
            </a:r>
          </a:p>
        </p:txBody>
      </p:sp>
      <p:pic>
        <p:nvPicPr>
          <p:cNvPr id="17" name="Content Placeholder 16" descr="Captura de pantalla de la pantalla «Seleccionar nivel de notificación», en la que aparece una «X» en el campo «Cuenta del beneficiario» en la sección «Cuando se certifique».">
            <a:extLst>
              <a:ext uri="{FF2B5EF4-FFF2-40B4-BE49-F238E27FC236}">
                <a16:creationId xmlns:a16="http://schemas.microsoft.com/office/drawing/2014/main" id="{2D780C38-2DD6-1574-8E3F-044598BF2B49}"/>
              </a:ext>
            </a:extLst>
          </p:cNvPr>
          <p:cNvPicPr>
            <a:picLocks noGrp="1" noChangeAspect="1"/>
          </p:cNvPicPr>
          <p:nvPr>
            <p:ph sz="half" idx="2"/>
          </p:nvPr>
        </p:nvPicPr>
        <p:blipFill>
          <a:blip r:embed="rId2"/>
          <a:stretch>
            <a:fillRect/>
          </a:stretch>
        </p:blipFill>
        <p:spPr>
          <a:xfrm>
            <a:off x="4197664" y="2035777"/>
            <a:ext cx="3169492" cy="2002512"/>
          </a:xfrm>
          <a:prstGeom prst="rect">
            <a:avLst/>
          </a:prstGeom>
        </p:spPr>
      </p:pic>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12</a:t>
            </a:fld>
            <a:endParaRPr lang="x-es-XL"/>
          </a:p>
        </p:txBody>
      </p:sp>
    </p:spTree>
    <p:extLst>
      <p:ext uri="{BB962C8B-B14F-4D97-AF65-F5344CB8AC3E}">
        <p14:creationId xmlns:p14="http://schemas.microsoft.com/office/powerpoint/2010/main" val="127849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dirty="0"/>
              <a:t>Información sobre </a:t>
            </a:r>
            <a:r>
              <a:rPr lang="es-MX" b="0" i="0" u="none" baseline="0" dirty="0"/>
              <a:t>el</a:t>
            </a:r>
            <a:r>
              <a:rPr lang="x-es-XL" b="0" i="0" u="none" baseline="0" dirty="0"/>
              <a:t> FFR (1 de 7)</a:t>
            </a:r>
          </a:p>
        </p:txBody>
      </p:sp>
      <p:pic>
        <p:nvPicPr>
          <p:cNvPr id="34" name="Content Placeholder 33" descr="Captura de pantalla de la pantalla «Detalles de FFR» en la pestaña «Vista previa del informe», con los campos que se describen a continuación (1-5)">
            <a:extLst>
              <a:ext uri="{FF2B5EF4-FFF2-40B4-BE49-F238E27FC236}">
                <a16:creationId xmlns:a16="http://schemas.microsoft.com/office/drawing/2014/main" id="{01DA17FA-4D93-7442-6185-85675F26E342}"/>
              </a:ext>
            </a:extLst>
          </p:cNvPr>
          <p:cNvPicPr>
            <a:picLocks noGrp="1" noChangeAspect="1"/>
          </p:cNvPicPr>
          <p:nvPr>
            <p:ph sz="half" idx="2"/>
          </p:nvPr>
        </p:nvPicPr>
        <p:blipFill>
          <a:blip r:embed="rId2"/>
          <a:stretch>
            <a:fillRect/>
          </a:stretch>
        </p:blipFill>
        <p:spPr>
          <a:xfrm>
            <a:off x="838200" y="1682750"/>
            <a:ext cx="7464136" cy="2294028"/>
          </a:xfrm>
          <a:prstGeom prst="rect">
            <a:avLst/>
          </a:prstGeom>
        </p:spPr>
      </p:pic>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200" y="4145971"/>
            <a:ext cx="10726882" cy="2210379"/>
          </a:xfrm>
        </p:spPr>
        <p:txBody>
          <a:bodyPr>
            <a:normAutofit fontScale="47500" lnSpcReduction="20000"/>
          </a:bodyPr>
          <a:lstStyle/>
          <a:p>
            <a:pPr algn="l" rtl="0">
              <a:spcBef>
                <a:spcPts val="500"/>
              </a:spcBef>
            </a:pPr>
            <a:r>
              <a:rPr lang="es-MX" sz="2200" b="0" i="0" u="none" baseline="0" dirty="0">
                <a:solidFill>
                  <a:srgbClr val="FF0000"/>
                </a:solidFill>
              </a:rPr>
              <a:t>Usted ya completó TODOS </a:t>
            </a:r>
            <a:r>
              <a:rPr lang="x-es-XL" sz="2200" b="0" i="0" u="none" baseline="0" dirty="0">
                <a:solidFill>
                  <a:srgbClr val="FF0000"/>
                </a:solidFill>
              </a:rPr>
              <a:t>los bloques.</a:t>
            </a:r>
          </a:p>
          <a:p>
            <a:pPr algn="l" rtl="0">
              <a:spcBef>
                <a:spcPts val="500"/>
              </a:spcBef>
            </a:pPr>
            <a:r>
              <a:rPr lang="x-es-XL" sz="2200" b="0" i="0" u="none" baseline="0" dirty="0"/>
              <a:t>Bloque 1: Agencia federal: Este campo se rellenará automáticamente con el nombre de VETS.</a:t>
            </a:r>
          </a:p>
          <a:p>
            <a:pPr algn="l" rtl="0">
              <a:spcBef>
                <a:spcPts val="500"/>
              </a:spcBef>
            </a:pPr>
            <a:r>
              <a:rPr lang="x-es-XL" sz="2200" b="0" i="0" u="none" baseline="0" dirty="0"/>
              <a:t>Bloque 2: Número de subvención federal: En este campo aparecerá automáticamente el número de subvención alfanumérico que figura en </a:t>
            </a:r>
            <a:r>
              <a:rPr lang="es-MX" sz="2200" b="0" i="0" u="none" baseline="0" dirty="0"/>
              <a:t>s</a:t>
            </a:r>
            <a:r>
              <a:rPr lang="x-es-XL" sz="2200" b="0" i="0" u="none" baseline="0" dirty="0"/>
              <a:t>u documento de </a:t>
            </a:r>
            <a:r>
              <a:rPr lang="es-MX" sz="2200" b="0" i="0" u="none" baseline="0" dirty="0"/>
              <a:t>adjudicación</a:t>
            </a:r>
            <a:r>
              <a:rPr lang="x-es-XL" sz="2200" b="0" i="0" u="none" baseline="0" dirty="0"/>
              <a:t>. </a:t>
            </a:r>
            <a:r>
              <a:rPr lang="x-es-XL" sz="2200" b="0" i="1" u="none" baseline="0" dirty="0"/>
              <a:t>Comprueb</a:t>
            </a:r>
            <a:r>
              <a:rPr lang="es-MX" sz="2200" b="0" i="1" u="none" baseline="0" dirty="0"/>
              <a:t>e</a:t>
            </a:r>
            <a:r>
              <a:rPr lang="x-es-XL" sz="2200" b="0" i="1" u="none" baseline="0" dirty="0"/>
              <a:t> que este número de subvención sea correcto</a:t>
            </a:r>
            <a:r>
              <a:rPr lang="x-es-XL" sz="2200" b="0" i="0" u="none" baseline="0" dirty="0"/>
              <a:t>. Los beneficiarios de las subvenciones deben c</a:t>
            </a:r>
            <a:r>
              <a:rPr lang="es-MX" sz="2200" b="0" i="0" u="none" baseline="0" dirty="0"/>
              <a:t>ompletar </a:t>
            </a:r>
            <a:r>
              <a:rPr lang="x-es-XL" sz="2200" b="0" i="0" u="none" baseline="0" dirty="0"/>
              <a:t>un formulario estándar (SF)-425 por cada número de subvención y por trimestre hasta el final del período de </a:t>
            </a:r>
            <a:r>
              <a:rPr lang="es-MX" sz="2200" b="0" i="0" u="none" baseline="0" dirty="0"/>
              <a:t>desempeño</a:t>
            </a:r>
            <a:r>
              <a:rPr lang="x-es-XL" sz="2200" b="0" i="0" u="none" baseline="0" dirty="0"/>
              <a:t> (PoP). </a:t>
            </a:r>
          </a:p>
          <a:p>
            <a:pPr algn="l" rtl="0">
              <a:spcBef>
                <a:spcPts val="500"/>
              </a:spcBef>
            </a:pPr>
            <a:r>
              <a:rPr lang="x-es-XL" sz="2200" b="0" i="0" u="none" baseline="0" dirty="0"/>
              <a:t>Bloque 3: Organización </a:t>
            </a:r>
            <a:r>
              <a:rPr lang="es-MX" sz="2200" b="0" i="0" u="none" baseline="0" dirty="0"/>
              <a:t>beneficiaria</a:t>
            </a:r>
            <a:r>
              <a:rPr lang="x-es-XL" sz="2200" b="0" i="0" u="none" baseline="0" dirty="0"/>
              <a:t>: En este campo aparecerá automáticamente el nombre legal y la dirección de su organización tal y como figuran en el formulario SF-424, y deben coincidir con el nombre y la dirección que figuran en el documento de adjudicación. </a:t>
            </a:r>
            <a:r>
              <a:rPr lang="x-es-XL" sz="2200" b="0" i="1" u="none" baseline="0" dirty="0"/>
              <a:t>Comprueb</a:t>
            </a:r>
            <a:r>
              <a:rPr lang="es-MX" sz="2200" b="0" i="1" u="none" baseline="0" dirty="0"/>
              <a:t>e</a:t>
            </a:r>
            <a:r>
              <a:rPr lang="x-es-XL" sz="2200" b="0" i="1" u="none" baseline="0" dirty="0"/>
              <a:t> que este nombre coincida con el que figura en el registro del Sistema de Gestión de Adjudicaciones (SAM) de la agencia</a:t>
            </a:r>
            <a:r>
              <a:rPr lang="x-es-XL" sz="2200" b="0" i="0" u="none" baseline="0" dirty="0"/>
              <a:t>.</a:t>
            </a:r>
          </a:p>
          <a:p>
            <a:pPr algn="l" rtl="0">
              <a:spcBef>
                <a:spcPts val="500"/>
              </a:spcBef>
            </a:pPr>
            <a:r>
              <a:rPr lang="x-es-XL" sz="2200" b="0" i="0" u="none" baseline="0" dirty="0"/>
              <a:t>Bloque 4a. Número UEI: En este campo aparecerá automáticamente el Identificador Único de Entidad (UEI) de </a:t>
            </a:r>
            <a:r>
              <a:rPr lang="es-MX" sz="2200" b="0" i="0" u="none" baseline="0" dirty="0"/>
              <a:t>s</a:t>
            </a:r>
            <a:r>
              <a:rPr lang="x-es-XL" sz="2200" b="0" i="0" u="none" baseline="0" dirty="0"/>
              <a:t>u organización, facilitado por </a:t>
            </a:r>
            <a:r>
              <a:rPr lang="es-MX" sz="2200" b="0" i="0" u="none" baseline="0" dirty="0"/>
              <a:t>s</a:t>
            </a:r>
            <a:r>
              <a:rPr lang="x-es-XL" sz="2200" b="0" i="0" u="none" baseline="0" dirty="0"/>
              <a:t>u registro en el SAM.</a:t>
            </a:r>
          </a:p>
          <a:p>
            <a:pPr algn="l" rtl="0">
              <a:spcBef>
                <a:spcPts val="500"/>
              </a:spcBef>
            </a:pPr>
            <a:r>
              <a:rPr lang="x-es-XL" sz="2200" b="0" i="0" u="none" baseline="0" dirty="0"/>
              <a:t>Bloque 4b. </a:t>
            </a:r>
            <a:r>
              <a:rPr lang="es-MX" sz="2200" b="0" i="0" u="none" baseline="0" dirty="0"/>
              <a:t>EIN</a:t>
            </a:r>
            <a:r>
              <a:rPr lang="x-es-XL" sz="2200" b="0" i="0" u="none" baseline="0" dirty="0"/>
              <a:t>: En este campo aparecerá prellenado el Número de Identificación del Empleador (EIN) de </a:t>
            </a:r>
            <a:r>
              <a:rPr lang="es-MX" sz="2200" b="0" i="0" u="none" baseline="0" dirty="0"/>
              <a:t>s</a:t>
            </a:r>
            <a:r>
              <a:rPr lang="x-es-XL" sz="2200" b="0" i="0" u="none" baseline="0" dirty="0"/>
              <a:t>u organización, facilitado por el Servicio de Impuestos Internos (IRS) al realizar el registro.</a:t>
            </a:r>
          </a:p>
          <a:p>
            <a:pPr algn="l" rtl="0">
              <a:spcBef>
                <a:spcPts val="500"/>
              </a:spcBef>
            </a:pPr>
            <a:r>
              <a:rPr lang="x-es-XL" sz="2200" b="0" i="0" u="none" baseline="0" dirty="0"/>
              <a:t>Bloque 5. Número de cuenta del destinatario: En este campo aparecerá automáticamente el número de cuenta u otro número identificativo asignado por el PMS. Esto no debe incluir datos de cuentas bancarias.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13</a:t>
            </a:fld>
            <a:endParaRPr lang="x-es-XL"/>
          </a:p>
        </p:txBody>
      </p:sp>
    </p:spTree>
    <p:extLst>
      <p:ext uri="{BB962C8B-B14F-4D97-AF65-F5344CB8AC3E}">
        <p14:creationId xmlns:p14="http://schemas.microsoft.com/office/powerpoint/2010/main" val="3662768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dirty="0"/>
              <a:t>Información sobre el FFR (2 de 7)</a:t>
            </a:r>
          </a:p>
        </p:txBody>
      </p:sp>
      <p:pic>
        <p:nvPicPr>
          <p:cNvPr id="13" name="object 3" descr="Captura de pantalla de la pantalla «Detalles de FFR» en la pestaña «Vista previa del informe», con los campos que se describen a continuación (6 - 9)">
            <a:extLst>
              <a:ext uri="{FF2B5EF4-FFF2-40B4-BE49-F238E27FC236}">
                <a16:creationId xmlns:a16="http://schemas.microsoft.com/office/drawing/2014/main" id="{E798D5ED-0AF5-529B-1AE8-C4218331CF24}"/>
              </a:ext>
            </a:extLst>
          </p:cNvPr>
          <p:cNvPicPr>
            <a:picLocks noGrp="1" noChangeAspect="1"/>
          </p:cNvPicPr>
          <p:nvPr>
            <p:ph sz="half" idx="2"/>
          </p:nvPr>
        </p:nvPicPr>
        <p:blipFill>
          <a:blip r:embed="rId3" cstate="print"/>
          <a:stretch>
            <a:fillRect/>
          </a:stretch>
        </p:blipFill>
        <p:spPr>
          <a:xfrm>
            <a:off x="838200" y="1597170"/>
            <a:ext cx="9577571" cy="1187594"/>
          </a:xfrm>
          <a:prstGeom prst="rect">
            <a:avLst/>
          </a:prstGeom>
        </p:spPr>
      </p:pic>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200" y="2922733"/>
            <a:ext cx="10622973" cy="3433618"/>
          </a:xfrm>
        </p:spPr>
        <p:txBody>
          <a:bodyPr>
            <a:noAutofit/>
          </a:bodyPr>
          <a:lstStyle/>
          <a:p>
            <a:pPr algn="l" rtl="0">
              <a:lnSpc>
                <a:spcPct val="100000"/>
              </a:lnSpc>
              <a:spcBef>
                <a:spcPts val="600"/>
              </a:spcBef>
            </a:pPr>
            <a:r>
              <a:rPr lang="x-es-XL" sz="1400" b="0" i="0" u="none" baseline="0" dirty="0"/>
              <a:t>Bloque 6: Tipo de informe: Este campo se </a:t>
            </a:r>
            <a:r>
              <a:rPr lang="es-MX" sz="1400" b="0" i="0" u="none" baseline="0" dirty="0">
                <a:solidFill>
                  <a:srgbClr val="FF0000"/>
                </a:solidFill>
              </a:rPr>
              <a:t>rellenará </a:t>
            </a:r>
            <a:r>
              <a:rPr lang="x-es-XL" sz="1400" b="0" i="0" u="none" baseline="0" dirty="0"/>
              <a:t>automáticamente en función de los requisitos recibidos de la entidad adjudicadora. </a:t>
            </a:r>
            <a:r>
              <a:rPr lang="x-es-XL" sz="1400" b="0" i="0" u="none" baseline="0" dirty="0">
                <a:solidFill>
                  <a:srgbClr val="FF0000"/>
                </a:solidFill>
              </a:rPr>
              <a:t>El formulario SF-425 definitivo debe presentarse a más tardar 120 días </a:t>
            </a:r>
            <a:r>
              <a:rPr lang="x-es-XL" sz="1400" b="0" i="0" u="none" baseline="0" dirty="0"/>
              <a:t>después de que el beneficiario de la subvención haya declarado todos los gastos federales correspondientes a todas las </a:t>
            </a:r>
            <a:r>
              <a:rPr lang="es-MX" sz="1400" b="0" i="0" u="none" baseline="0" dirty="0"/>
              <a:t>adjudicaciones emitidas </a:t>
            </a:r>
            <a:r>
              <a:rPr lang="x-es-XL" sz="1400" b="0" i="0" u="none" baseline="0" dirty="0"/>
              <a:t>en el marco de la misma </a:t>
            </a:r>
            <a:r>
              <a:rPr lang="es-MX" sz="1400" b="0" i="0" u="none" baseline="0" dirty="0"/>
              <a:t>adjudicación</a:t>
            </a:r>
            <a:r>
              <a:rPr lang="x-es-XL" sz="1400" b="0" i="0" u="none" baseline="0" dirty="0"/>
              <a:t>, o bien </a:t>
            </a:r>
            <a:r>
              <a:rPr lang="x-es-XL" sz="1400" b="0" i="0" u="none" baseline="0" dirty="0">
                <a:solidFill>
                  <a:srgbClr val="FF0000"/>
                </a:solidFill>
              </a:rPr>
              <a:t>tras la fecha de finalización del </a:t>
            </a:r>
            <a:r>
              <a:rPr lang="es-MX" sz="1400" b="0" i="0" u="none" baseline="0" dirty="0">
                <a:solidFill>
                  <a:srgbClr val="FF0000"/>
                </a:solidFill>
              </a:rPr>
              <a:t>PoP </a:t>
            </a:r>
            <a:r>
              <a:rPr lang="x-es-XL" sz="1400" b="0" i="0" u="none" baseline="0" dirty="0">
                <a:solidFill>
                  <a:srgbClr val="FF0000"/>
                </a:solidFill>
              </a:rPr>
              <a:t>de la subvención</a:t>
            </a:r>
            <a:r>
              <a:rPr lang="x-es-XL" sz="1400" b="0" i="0" u="none" baseline="0" dirty="0"/>
              <a:t>. El beneficiario de una subvención debe utilizar todos los fondos antes de presentar el FFR</a:t>
            </a:r>
            <a:r>
              <a:rPr lang="es-MX" sz="1400" dirty="0"/>
              <a:t> final</a:t>
            </a:r>
            <a:r>
              <a:rPr lang="x-es-XL" sz="1400" b="0" i="0" u="none" baseline="0" dirty="0"/>
              <a:t>. </a:t>
            </a:r>
            <a:r>
              <a:rPr lang="x-es-XL" sz="1400" b="0" i="0" u="none" baseline="0" dirty="0">
                <a:solidFill>
                  <a:srgbClr val="FF0000"/>
                </a:solidFill>
              </a:rPr>
              <a:t>Los beneficiarios de las subvenciones dejarán de tener derecho a retirar fondos 120 días después de la finalización del PoP</a:t>
            </a:r>
            <a:r>
              <a:rPr lang="x-es-XL" sz="1400" b="0" i="0" u="none" baseline="0" dirty="0"/>
              <a:t>.</a:t>
            </a:r>
          </a:p>
          <a:p>
            <a:pPr algn="l" rtl="0">
              <a:lnSpc>
                <a:spcPct val="100000"/>
              </a:lnSpc>
              <a:spcBef>
                <a:spcPts val="600"/>
              </a:spcBef>
            </a:pPr>
            <a:r>
              <a:rPr lang="x-es-XL" sz="1400" b="0" i="0" u="none" baseline="0" dirty="0"/>
              <a:t>Bloque 7: Principios contables: Marque la casilla correspondiente para indicar si se ha utilizado el método de caja o el de devengo para contabilizar las transacciones financieras relacionadas con la </a:t>
            </a:r>
            <a:r>
              <a:rPr lang="es-MX" sz="1400" b="0" i="0" u="none" baseline="0" dirty="0"/>
              <a:t>adjudicación</a:t>
            </a:r>
            <a:r>
              <a:rPr lang="x-es-XL" sz="1400" b="0" i="0" u="none" baseline="0" dirty="0"/>
              <a:t>. </a:t>
            </a:r>
            <a:r>
              <a:rPr lang="x-es-XL" sz="1400" b="0" i="0" u="none" baseline="0" dirty="0">
                <a:solidFill>
                  <a:srgbClr val="FF0000"/>
                </a:solidFill>
              </a:rPr>
              <a:t>T</a:t>
            </a:r>
            <a:r>
              <a:rPr lang="es-MX" sz="1400" b="0" i="0" u="none" baseline="0" dirty="0">
                <a:solidFill>
                  <a:srgbClr val="FF0000"/>
                </a:solidFill>
              </a:rPr>
              <a:t>ODAS </a:t>
            </a:r>
            <a:r>
              <a:rPr lang="x-es-XL" sz="1400" b="0" i="0" u="none" baseline="0" dirty="0">
                <a:solidFill>
                  <a:srgbClr val="FF0000"/>
                </a:solidFill>
              </a:rPr>
              <a:t>las subvenciones del HVRP deben rendir cuentas según el método contable de devengo, </a:t>
            </a:r>
            <a:r>
              <a:rPr lang="x-es-XL" sz="1400" b="0" i="0" u="none" baseline="0" dirty="0"/>
              <a:t>en el que los gastos se registran en el momento en que se producen.</a:t>
            </a:r>
          </a:p>
          <a:p>
            <a:pPr>
              <a:lnSpc>
                <a:spcPct val="100000"/>
              </a:lnSpc>
              <a:spcBef>
                <a:spcPts val="600"/>
              </a:spcBef>
            </a:pPr>
            <a:r>
              <a:rPr lang="x-es-XL" sz="1400" b="0" i="0" u="none" baseline="0" dirty="0"/>
              <a:t>Bloque 8. Duración del proyecto o de la subvención (desde/hasta): </a:t>
            </a:r>
            <a:r>
              <a:rPr lang="es-MX" sz="1400" b="0" i="0" u="none" baseline="0" dirty="0"/>
              <a:t>E</a:t>
            </a:r>
            <a:r>
              <a:rPr lang="x-es-XL" sz="1400" b="0" i="0" u="none" baseline="0" dirty="0"/>
              <a:t>ste campo </a:t>
            </a:r>
            <a:r>
              <a:rPr lang="x-es-XL" sz="1400" dirty="0"/>
              <a:t>se </a:t>
            </a:r>
            <a:r>
              <a:rPr lang="x-es-XL" sz="1400" dirty="0">
                <a:solidFill>
                  <a:srgbClr val="FF0000"/>
                </a:solidFill>
              </a:rPr>
              <a:t>rellenará</a:t>
            </a:r>
            <a:r>
              <a:rPr lang="x-es-XL" sz="1400" dirty="0"/>
              <a:t> </a:t>
            </a:r>
            <a:r>
              <a:rPr lang="x-es-XL" sz="1400" b="0" i="0" u="none" baseline="0" dirty="0"/>
              <a:t>automáticamente </a:t>
            </a:r>
            <a:r>
              <a:rPr lang="es-MX" sz="1400" b="0" i="0" u="none" baseline="0" dirty="0"/>
              <a:t>con </a:t>
            </a:r>
            <a:r>
              <a:rPr lang="x-es-XL" sz="1400" b="0" i="0" u="none" baseline="0" dirty="0"/>
              <a:t>el número de PoP completo de la adjudicación.</a:t>
            </a:r>
          </a:p>
          <a:p>
            <a:pPr algn="l" rtl="0">
              <a:lnSpc>
                <a:spcPct val="100000"/>
              </a:lnSpc>
              <a:spcBef>
                <a:spcPts val="600"/>
              </a:spcBef>
            </a:pPr>
            <a:r>
              <a:rPr lang="x-es-XL" sz="1400" b="0" i="0" u="none" baseline="0" dirty="0"/>
              <a:t>Bloque 9: Fecha de finalización del período d</a:t>
            </a:r>
            <a:r>
              <a:rPr lang="es-MX" sz="1400" b="0" i="0" u="none" baseline="0" dirty="0"/>
              <a:t>el informe</a:t>
            </a:r>
            <a:r>
              <a:rPr lang="x-es-XL" sz="1400" b="0" i="0" u="none" baseline="0" dirty="0"/>
              <a:t>: Este campo se </a:t>
            </a:r>
            <a:r>
              <a:rPr lang="x-es-XL" sz="1400" b="0" i="0" u="none" baseline="0" dirty="0">
                <a:solidFill>
                  <a:srgbClr val="FF0000"/>
                </a:solidFill>
              </a:rPr>
              <a:t>rellenará</a:t>
            </a:r>
            <a:r>
              <a:rPr lang="x-es-XL" sz="1400" b="0" i="0" u="none" baseline="0" dirty="0"/>
              <a:t> automáticamente según los requisitos establecidos por el organismo adjudicador. En el caso de los FFR definitivos, la fecha de finalización del </a:t>
            </a:r>
            <a:r>
              <a:rPr lang="es-MX" sz="1400" b="0" i="0" u="none" baseline="0" dirty="0"/>
              <a:t>informe </a:t>
            </a:r>
            <a:r>
              <a:rPr lang="x-es-XL" sz="1400" b="0" i="0" u="none" baseline="0" dirty="0"/>
              <a:t>será la fecha de finalización del PoP.</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14</a:t>
            </a:fld>
            <a:endParaRPr lang="x-es-XL"/>
          </a:p>
        </p:txBody>
      </p:sp>
    </p:spTree>
    <p:extLst>
      <p:ext uri="{BB962C8B-B14F-4D97-AF65-F5344CB8AC3E}">
        <p14:creationId xmlns:p14="http://schemas.microsoft.com/office/powerpoint/2010/main" val="3583583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a:t>Información sobre el FFR (3 de 7)</a:t>
            </a:r>
          </a:p>
        </p:txBody>
      </p:sp>
      <p:pic>
        <p:nvPicPr>
          <p:cNvPr id="9" name="Content Placeholder 8" descr="Captura de pantalla de la pantalla «Detalles de FFR» en la pestaña «Vista previa del informe», con los campos que se describen a continuación (10 y 10a-10c)">
            <a:extLst>
              <a:ext uri="{FF2B5EF4-FFF2-40B4-BE49-F238E27FC236}">
                <a16:creationId xmlns:a16="http://schemas.microsoft.com/office/drawing/2014/main" id="{B9DD7AB8-73D2-9161-1044-5D9DCDEC0C3D}"/>
              </a:ext>
            </a:extLst>
          </p:cNvPr>
          <p:cNvPicPr>
            <a:picLocks noGrp="1" noChangeAspect="1"/>
          </p:cNvPicPr>
          <p:nvPr>
            <p:ph sz="half" idx="2"/>
          </p:nvPr>
        </p:nvPicPr>
        <p:blipFill>
          <a:blip r:embed="rId2"/>
          <a:stretch>
            <a:fillRect/>
          </a:stretch>
        </p:blipFill>
        <p:spPr>
          <a:xfrm>
            <a:off x="838200" y="1603809"/>
            <a:ext cx="9405357" cy="1499321"/>
          </a:xfrm>
          <a:prstGeom prst="rect">
            <a:avLst/>
          </a:prstGeom>
        </p:spPr>
      </p:pic>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200" y="3103129"/>
            <a:ext cx="10955482" cy="3253221"/>
          </a:xfrm>
        </p:spPr>
        <p:txBody>
          <a:bodyPr>
            <a:noAutofit/>
          </a:bodyPr>
          <a:lstStyle/>
          <a:p>
            <a:pPr algn="l" rtl="0">
              <a:spcBef>
                <a:spcPts val="600"/>
              </a:spcBef>
            </a:pPr>
            <a:r>
              <a:rPr lang="x-es-XL" sz="1200" b="0" i="0" u="none" baseline="0" dirty="0"/>
              <a:t>Bloque 10: Transacciones: Introducir </a:t>
            </a:r>
            <a:r>
              <a:rPr lang="x-es-XL" sz="1200" b="0" u="none" baseline="0" dirty="0"/>
              <a:t>los importes </a:t>
            </a:r>
            <a:r>
              <a:rPr lang="x-es-XL" sz="1200" b="0" i="1" u="none" baseline="0" dirty="0">
                <a:solidFill>
                  <a:srgbClr val="FF0000"/>
                </a:solidFill>
              </a:rPr>
              <a:t>acumulados</a:t>
            </a:r>
            <a:r>
              <a:rPr lang="x-es-XL" sz="1200" b="0" i="0" u="none" baseline="0" dirty="0"/>
              <a:t> desde la fecha de </a:t>
            </a:r>
            <a:r>
              <a:rPr lang="es-MX" sz="1200" b="0" i="0" u="none" baseline="0" dirty="0"/>
              <a:t>adjudicación </a:t>
            </a:r>
            <a:r>
              <a:rPr lang="x-es-XL" sz="1200" b="0" i="0" u="none" baseline="0" dirty="0"/>
              <a:t>hasta la fecha de finalización del período de </a:t>
            </a:r>
            <a:r>
              <a:rPr lang="es-MX" sz="1200" b="0" i="0" u="none" baseline="0" dirty="0"/>
              <a:t>informe</a:t>
            </a:r>
            <a:r>
              <a:rPr lang="x-es-XL" sz="1200" b="0" i="0" u="none" baseline="0" dirty="0"/>
              <a:t>, especificada en el recuadro 9. Utili</a:t>
            </a:r>
            <a:r>
              <a:rPr lang="es-MX" sz="1200" b="0" i="0" u="none" baseline="0" dirty="0"/>
              <a:t>de</a:t>
            </a:r>
            <a:r>
              <a:rPr lang="x-es-XL" sz="1200" b="0" i="0" u="none" baseline="0" dirty="0"/>
              <a:t> el «Bloque 12. Observaciones»: para aportar más detalles o las explicaciones necesarias sobre la información que figura en esta sección. </a:t>
            </a:r>
            <a:r>
              <a:rPr lang="x-es-XL" sz="1200" b="0" i="0" u="none" baseline="0" dirty="0">
                <a:solidFill>
                  <a:srgbClr val="FF0000"/>
                </a:solidFill>
              </a:rPr>
              <a:t>Un error habitual es contabilizar únicamente los ingresos en efectivo del trimestre actual y los desembolsos acumulados, lo que da lugar a un saldo negativo</a:t>
            </a:r>
            <a:r>
              <a:rPr lang="x-es-XL" sz="1200" b="0" i="0" u="none" baseline="0" dirty="0"/>
              <a:t>. </a:t>
            </a:r>
            <a:r>
              <a:rPr lang="x-es-XL" sz="1200" b="0" i="0" u="none" baseline="0" dirty="0">
                <a:solidFill>
                  <a:srgbClr val="FF0000"/>
                </a:solidFill>
              </a:rPr>
              <a:t>Las cifras negativas indican un error y deben corregirse antes de enviarlas a </a:t>
            </a:r>
            <a:r>
              <a:rPr lang="es-MX" sz="1200" b="0" i="0" u="none" baseline="0" dirty="0">
                <a:solidFill>
                  <a:srgbClr val="FF0000"/>
                </a:solidFill>
              </a:rPr>
              <a:t>s</a:t>
            </a:r>
            <a:r>
              <a:rPr lang="x-es-XL" sz="1200" b="0" i="0" u="none" baseline="0" dirty="0">
                <a:solidFill>
                  <a:srgbClr val="FF0000"/>
                </a:solidFill>
              </a:rPr>
              <a:t>u GOTR para su revisión y aprobación</a:t>
            </a:r>
            <a:r>
              <a:rPr lang="x-es-XL" sz="1200" b="0" i="0" u="none" baseline="0" dirty="0"/>
              <a:t>.</a:t>
            </a:r>
          </a:p>
          <a:p>
            <a:pPr marL="0" indent="0" algn="l" rtl="0">
              <a:lnSpc>
                <a:spcPct val="100000"/>
              </a:lnSpc>
              <a:spcBef>
                <a:spcPts val="600"/>
              </a:spcBef>
              <a:buNone/>
            </a:pPr>
            <a:r>
              <a:rPr lang="x-es-XL" sz="1200" b="1" i="0" u="none" baseline="0" dirty="0"/>
              <a:t>Efectivo federal</a:t>
            </a:r>
          </a:p>
          <a:p>
            <a:pPr>
              <a:spcBef>
                <a:spcPts val="600"/>
              </a:spcBef>
            </a:pPr>
            <a:r>
              <a:rPr lang="x-es-XL" sz="1200" b="0" i="0" u="none" baseline="0" dirty="0"/>
              <a:t>Bloque 10a. Ingresos en efectivo: En este campo deben indicarse los importes acumulados de las transacciones en efectivo a nivel federal. En el caso de los informes trimestrales, se toma como base el total de las disposiciones realizadas desde la fecha de adjudicación hasta la fecha de cierre del </a:t>
            </a:r>
            <a:r>
              <a:rPr lang="x-es-XL" sz="1200" dirty="0"/>
              <a:t>periodo de</a:t>
            </a:r>
            <a:r>
              <a:rPr lang="es-MX" sz="1200" dirty="0"/>
              <a:t> presentación de</a:t>
            </a:r>
            <a:r>
              <a:rPr lang="x-es-XL" sz="1200" dirty="0"/>
              <a:t> </a:t>
            </a:r>
            <a:r>
              <a:rPr lang="es-MX" sz="1200" dirty="0"/>
              <a:t>informe</a:t>
            </a:r>
            <a:r>
              <a:rPr lang="x-es-XL" sz="1200" b="0" i="0" u="none" baseline="0" dirty="0"/>
              <a:t>. En el caso de los informes finales, se toma como base el total de las disposiciones realizadas desde la fecha de adjudicación hasta el final del período de liquidación.</a:t>
            </a:r>
          </a:p>
          <a:p>
            <a:pPr algn="l" rtl="0">
              <a:spcBef>
                <a:spcPts val="600"/>
              </a:spcBef>
            </a:pPr>
            <a:r>
              <a:rPr lang="x-es-XL" sz="1200" b="0" i="0" u="none" baseline="0" dirty="0"/>
              <a:t>Bloque 10b. Pagos en efectivo: Este campo se </a:t>
            </a:r>
            <a:r>
              <a:rPr lang="x-es-XL" sz="1200" b="0" i="0" u="none" baseline="0" dirty="0">
                <a:solidFill>
                  <a:srgbClr val="FF0000"/>
                </a:solidFill>
              </a:rPr>
              <a:t>rellenará</a:t>
            </a:r>
            <a:r>
              <a:rPr lang="x-es-XL" sz="1200" b="0" i="0" u="none" baseline="0" dirty="0"/>
              <a:t> automáticamente en función de todas las disposiciones realizadas desde la fecha de adjudicación hasta el final del período de </a:t>
            </a:r>
            <a:r>
              <a:rPr lang="es-MX" sz="1200" b="0" i="0" u="none" baseline="0" dirty="0"/>
              <a:t>informe</a:t>
            </a:r>
            <a:r>
              <a:rPr lang="x-es-XL" sz="1200" b="0" i="0" u="none" baseline="0" dirty="0"/>
              <a:t>. </a:t>
            </a:r>
          </a:p>
          <a:p>
            <a:pPr algn="l" rtl="0">
              <a:spcBef>
                <a:spcPts val="600"/>
              </a:spcBef>
            </a:pPr>
            <a:r>
              <a:rPr lang="x-es-XL" sz="1200" b="0" i="0" u="none" baseline="0" dirty="0"/>
              <a:t>Bloque 10c. Efectivo disponible: Este campo se </a:t>
            </a:r>
            <a:r>
              <a:rPr lang="x-es-XL" sz="1200" b="0" i="0" u="none" baseline="0" dirty="0">
                <a:solidFill>
                  <a:srgbClr val="FF0000"/>
                </a:solidFill>
              </a:rPr>
              <a:t>calcula automáticamente</a:t>
            </a:r>
            <a:r>
              <a:rPr lang="x-es-XL" sz="1200" b="0" i="0" u="none" baseline="0" dirty="0"/>
              <a:t> a partir de la fórmula: Ingresos en efectivo (10A) - Gastos en efectivo (10B). De acuerdo con las directrices, </a:t>
            </a:r>
            <a:r>
              <a:rPr lang="x-es-XL" sz="1200" b="0" i="0" u="none" baseline="0" dirty="0">
                <a:solidFill>
                  <a:srgbClr val="FF0000"/>
                </a:solidFill>
              </a:rPr>
              <a:t>se autoriza disponer de efectivo en caja equivalente a un máximo de tres días para gastos de funcionamiento y necesidades inmediatas de liquidez</a:t>
            </a:r>
            <a:r>
              <a:rPr lang="x-es-XL" sz="1200" b="0" i="0" u="none" baseline="0" dirty="0"/>
              <a:t>. Si el importe de efectivo disponible supera este límite, deberás comunicar a </a:t>
            </a:r>
            <a:r>
              <a:rPr lang="es-MX" sz="1200" b="0" i="0" u="none" baseline="0" dirty="0"/>
              <a:t>s</a:t>
            </a:r>
            <a:r>
              <a:rPr lang="x-es-XL" sz="1200" b="0" i="0" u="none" baseline="0" dirty="0"/>
              <a:t>u GOTR, a través de la sección Observaciones del formulario, </a:t>
            </a:r>
            <a:r>
              <a:rPr lang="es-MX" sz="1200" b="0" i="0" u="none" baseline="0" dirty="0"/>
              <a:t>s</a:t>
            </a:r>
            <a:r>
              <a:rPr lang="x-es-XL" sz="1200" b="0" i="0" u="none" baseline="0" dirty="0"/>
              <a:t>u plan para devolver los fondos excedentes al PMS.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15</a:t>
            </a:fld>
            <a:endParaRPr lang="x-es-XL"/>
          </a:p>
        </p:txBody>
      </p:sp>
    </p:spTree>
    <p:extLst>
      <p:ext uri="{BB962C8B-B14F-4D97-AF65-F5344CB8AC3E}">
        <p14:creationId xmlns:p14="http://schemas.microsoft.com/office/powerpoint/2010/main" val="111727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a:t>Información sobre el FFR (4 de 7)</a:t>
            </a:r>
          </a:p>
        </p:txBody>
      </p:sp>
      <p:pic>
        <p:nvPicPr>
          <p:cNvPr id="12" name="object 3" descr="Captura de pantalla de la pantalla «Detalles de FFR» en la pestaña «Vista previa del informe», con los campos que se describen a continuación (10d - 10h)">
            <a:extLst>
              <a:ext uri="{FF2B5EF4-FFF2-40B4-BE49-F238E27FC236}">
                <a16:creationId xmlns:a16="http://schemas.microsoft.com/office/drawing/2014/main" id="{272C205B-365E-43A8-6F00-F892CDBD225D}"/>
              </a:ext>
            </a:extLst>
          </p:cNvPr>
          <p:cNvPicPr>
            <a:picLocks noGrp="1" noChangeAspect="1"/>
          </p:cNvPicPr>
          <p:nvPr>
            <p:ph sz="half" idx="2"/>
          </p:nvPr>
        </p:nvPicPr>
        <p:blipFill>
          <a:blip r:embed="rId2" cstate="print"/>
          <a:stretch>
            <a:fillRect/>
          </a:stretch>
        </p:blipFill>
        <p:spPr>
          <a:xfrm>
            <a:off x="838199" y="1607059"/>
            <a:ext cx="9747072" cy="1697250"/>
          </a:xfrm>
          <a:prstGeom prst="rect">
            <a:avLst/>
          </a:prstGeom>
        </p:spPr>
      </p:pic>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199" y="3304309"/>
            <a:ext cx="10872355" cy="3052041"/>
          </a:xfrm>
        </p:spPr>
        <p:txBody>
          <a:bodyPr>
            <a:noAutofit/>
          </a:bodyPr>
          <a:lstStyle/>
          <a:p>
            <a:pPr marL="0" indent="0" algn="l" rtl="0">
              <a:spcBef>
                <a:spcPts val="600"/>
              </a:spcBef>
              <a:buNone/>
            </a:pPr>
            <a:r>
              <a:rPr lang="x-es-XL" sz="1600" b="0" i="0" u="none" baseline="0" dirty="0"/>
              <a:t>Gastos federales y saldo no comprometido</a:t>
            </a:r>
          </a:p>
          <a:p>
            <a:pPr>
              <a:spcBef>
                <a:spcPts val="600"/>
              </a:spcBef>
            </a:pPr>
            <a:r>
              <a:rPr lang="x-es-XL" sz="1400" b="0" i="0" u="none" baseline="0" dirty="0"/>
              <a:t>Bloque 10d: Total de fondos federales autorizados: Este campo se </a:t>
            </a:r>
            <a:r>
              <a:rPr lang="x-es-XL" sz="1400" b="0" i="0" u="none" baseline="0" dirty="0">
                <a:solidFill>
                  <a:srgbClr val="FF0000"/>
                </a:solidFill>
              </a:rPr>
              <a:t>rellenará</a:t>
            </a:r>
            <a:r>
              <a:rPr lang="x-es-XL" sz="1400" b="0" i="0" u="none" baseline="0" dirty="0"/>
              <a:t> automáticamente con el importe correspondiente de los fondos federales autorizados a </a:t>
            </a:r>
            <a:r>
              <a:rPr lang="es-MX" sz="1400" b="0" i="0" u="none" baseline="0" dirty="0"/>
              <a:t>la </a:t>
            </a:r>
            <a:r>
              <a:rPr lang="x-es-XL" sz="1400" b="0" i="0" u="none" baseline="0" dirty="0"/>
              <a:t>fecha de cierre del </a:t>
            </a:r>
            <a:r>
              <a:rPr lang="x-es-XL" sz="1400" dirty="0"/>
              <a:t>periodo de</a:t>
            </a:r>
            <a:r>
              <a:rPr lang="es-MX" sz="1400" dirty="0"/>
              <a:t> presentación de</a:t>
            </a:r>
            <a:r>
              <a:rPr lang="x-es-XL" sz="1400" dirty="0"/>
              <a:t> </a:t>
            </a:r>
            <a:r>
              <a:rPr lang="es-MX" sz="1400" dirty="0"/>
              <a:t>informe</a:t>
            </a:r>
            <a:r>
              <a:rPr lang="x-es-XL" sz="1400" b="0" i="0" u="none" baseline="0" dirty="0"/>
              <a:t>. Esta información también figura en el documento de adjudicación.</a:t>
            </a:r>
          </a:p>
          <a:p>
            <a:pPr>
              <a:spcBef>
                <a:spcPts val="600"/>
              </a:spcBef>
            </a:pPr>
            <a:r>
              <a:rPr lang="x-es-XL" sz="1400" b="0" i="0" u="none" baseline="0" dirty="0"/>
              <a:t>Bloque 10e: Porcentaje de los gastos a cargo del Estado: In</a:t>
            </a:r>
            <a:r>
              <a:rPr lang="es-MX" sz="1400" b="0" i="0" u="none" baseline="0" dirty="0"/>
              <a:t>grese </a:t>
            </a:r>
            <a:r>
              <a:rPr lang="x-es-XL" sz="1400" b="0" i="0" u="none" baseline="0" dirty="0"/>
              <a:t>el importe acumulado de los gastos con cargo a fondos federales. El importe acumulado se calcula a partir de todos los gastos incurridos desde la fecha de </a:t>
            </a:r>
            <a:r>
              <a:rPr lang="es-MX" sz="1400" b="0" i="0" u="none" baseline="0" dirty="0"/>
              <a:t>adjudicación </a:t>
            </a:r>
            <a:r>
              <a:rPr lang="x-es-XL" sz="1400" b="0" i="0" u="none" baseline="0" dirty="0"/>
              <a:t>hasta la fecha de cierre </a:t>
            </a:r>
            <a:r>
              <a:rPr lang="x-es-XL" sz="1400" dirty="0"/>
              <a:t>del periodo de</a:t>
            </a:r>
            <a:r>
              <a:rPr lang="es-MX" sz="1400" dirty="0"/>
              <a:t> presentación de</a:t>
            </a:r>
            <a:r>
              <a:rPr lang="x-es-XL" sz="1400" dirty="0"/>
              <a:t> </a:t>
            </a:r>
            <a:r>
              <a:rPr lang="es-MX" sz="1400" dirty="0"/>
              <a:t>informe</a:t>
            </a:r>
            <a:r>
              <a:rPr lang="x-es-XL" sz="1400" b="0" i="0" u="none" baseline="0" dirty="0"/>
              <a:t>. Es fundamental introducir con precisión la parte federal </a:t>
            </a:r>
            <a:r>
              <a:rPr lang="x-es-XL" sz="1400" b="0" i="0" u="none" baseline="0" dirty="0">
                <a:solidFill>
                  <a:srgbClr val="FF0000"/>
                </a:solidFill>
              </a:rPr>
              <a:t>acumulada</a:t>
            </a:r>
            <a:r>
              <a:rPr lang="x-es-XL" sz="1400" b="0" i="0" u="none" baseline="0" dirty="0"/>
              <a:t> de los gastos, de acuerdo con el principio contable de la subvención.</a:t>
            </a:r>
          </a:p>
          <a:p>
            <a:pPr algn="l" rtl="0">
              <a:spcBef>
                <a:spcPts val="600"/>
              </a:spcBef>
            </a:pPr>
            <a:r>
              <a:rPr lang="x-es-XL" sz="1400" b="0" i="0" u="none" baseline="0" dirty="0"/>
              <a:t>Bloque 10f: Porcentaje federal de las obligaciones pendientes de liquidación: In</a:t>
            </a:r>
            <a:r>
              <a:rPr lang="es-MX" sz="1400" b="0" i="0" u="none" baseline="0" dirty="0"/>
              <a:t>grese </a:t>
            </a:r>
            <a:r>
              <a:rPr lang="x-es-XL" sz="1400" b="0" i="0" u="none" baseline="0" dirty="0"/>
              <a:t>el importe de las obligaciones pendientes de liquidación (si las hay). </a:t>
            </a:r>
            <a:r>
              <a:rPr lang="x-es-XL" sz="1400" b="0" i="0" u="none" baseline="0" dirty="0">
                <a:solidFill>
                  <a:srgbClr val="FF0000"/>
                </a:solidFill>
              </a:rPr>
              <a:t>Al presentar </a:t>
            </a:r>
            <a:r>
              <a:rPr lang="es-MX" sz="1400" dirty="0">
                <a:solidFill>
                  <a:srgbClr val="FF0000"/>
                </a:solidFill>
              </a:rPr>
              <a:t>su</a:t>
            </a:r>
            <a:r>
              <a:rPr lang="x-es-XL" sz="1400" b="0" i="0" u="none" baseline="0" dirty="0">
                <a:solidFill>
                  <a:srgbClr val="FF0000"/>
                </a:solidFill>
              </a:rPr>
              <a:t> FFR definitivo, el importe registrado </a:t>
            </a:r>
            <a:r>
              <a:rPr lang="x-es-XL" sz="1400" b="1" i="0" u="none" baseline="0" dirty="0">
                <a:solidFill>
                  <a:srgbClr val="FF0000"/>
                </a:solidFill>
              </a:rPr>
              <a:t>debe</a:t>
            </a:r>
            <a:r>
              <a:rPr lang="x-es-XL" sz="1400" b="0" i="0" u="none" baseline="0" dirty="0">
                <a:solidFill>
                  <a:srgbClr val="FF0000"/>
                </a:solidFill>
              </a:rPr>
              <a:t> ser «0,00 </a:t>
            </a:r>
            <a:r>
              <a:rPr lang="es-MX" sz="1400" b="0" i="0" u="none" baseline="0" dirty="0">
                <a:solidFill>
                  <a:srgbClr val="FF0000"/>
                </a:solidFill>
              </a:rPr>
              <a:t>dólares</a:t>
            </a:r>
            <a:r>
              <a:rPr lang="x-es-XL" sz="1400" b="0" i="0" u="none" baseline="0" dirty="0">
                <a:solidFill>
                  <a:srgbClr val="FF0000"/>
                </a:solidFill>
              </a:rPr>
              <a:t>», </a:t>
            </a:r>
            <a:r>
              <a:rPr lang="x-es-XL" sz="1400" b="0" i="0" u="none" baseline="0" dirty="0"/>
              <a:t>ya que las obligaciones no liquidadas no pueden figurar en los informes definitivos. </a:t>
            </a:r>
          </a:p>
          <a:p>
            <a:pPr algn="l" rtl="0">
              <a:spcBef>
                <a:spcPts val="600"/>
              </a:spcBef>
            </a:pPr>
            <a:r>
              <a:rPr lang="x-es-XL" sz="1400" b="0" i="0" u="none" baseline="0" dirty="0"/>
              <a:t>Bloque 10g: Porcentaje total correspondiente al Estado: En este campo aparecerá </a:t>
            </a:r>
            <a:r>
              <a:rPr lang="x-es-XL" sz="1400" b="0" i="0" u="none" baseline="0" dirty="0">
                <a:solidFill>
                  <a:srgbClr val="FF0000"/>
                </a:solidFill>
              </a:rPr>
              <a:t>automáticamente </a:t>
            </a:r>
            <a:r>
              <a:rPr lang="x-es-XL" sz="1400" b="0" i="0" u="none" baseline="0" dirty="0"/>
              <a:t>la suma calculada de 10e y 10f.</a:t>
            </a:r>
          </a:p>
          <a:p>
            <a:pPr algn="l" rtl="0">
              <a:spcBef>
                <a:spcPts val="600"/>
              </a:spcBef>
            </a:pPr>
            <a:r>
              <a:rPr lang="x-es-XL" sz="1400" b="0" i="0" u="none" baseline="0" dirty="0"/>
              <a:t>Bloque 10h: Saldo no comprometido de los fondos federales: En este campo aparecerá </a:t>
            </a:r>
            <a:r>
              <a:rPr lang="x-es-XL" sz="1400" b="0" i="0" u="none" baseline="0" dirty="0">
                <a:solidFill>
                  <a:srgbClr val="FF0000"/>
                </a:solidFill>
              </a:rPr>
              <a:t>automáticamente</a:t>
            </a:r>
            <a:r>
              <a:rPr lang="x-es-XL" sz="1400" b="0" i="0" u="none" baseline="0" dirty="0"/>
              <a:t> la diferencia calculada entre 10d y 10g.</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16</a:t>
            </a:fld>
            <a:endParaRPr lang="x-es-XL"/>
          </a:p>
        </p:txBody>
      </p:sp>
    </p:spTree>
    <p:extLst>
      <p:ext uri="{BB962C8B-B14F-4D97-AF65-F5344CB8AC3E}">
        <p14:creationId xmlns:p14="http://schemas.microsoft.com/office/powerpoint/2010/main" val="2367839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a:t>Información sobre la FFR (5 de 7)</a:t>
            </a:r>
          </a:p>
        </p:txBody>
      </p:sp>
      <p:pic>
        <p:nvPicPr>
          <p:cNvPr id="9" name="object 3" descr="Captura de pantalla de la pantalla «Detalles de FFR» en la pestaña «Vista previa del informe», con los campos que se describen a continuación (10i - 10o)">
            <a:extLst>
              <a:ext uri="{FF2B5EF4-FFF2-40B4-BE49-F238E27FC236}">
                <a16:creationId xmlns:a16="http://schemas.microsoft.com/office/drawing/2014/main" id="{9FABFFD8-AA7D-1310-8229-2588AD08CE4F}"/>
              </a:ext>
            </a:extLst>
          </p:cNvPr>
          <p:cNvPicPr>
            <a:picLocks noGrp="1" noChangeAspect="1"/>
          </p:cNvPicPr>
          <p:nvPr>
            <p:ph sz="half" idx="2"/>
          </p:nvPr>
        </p:nvPicPr>
        <p:blipFill>
          <a:blip r:embed="rId2" cstate="print"/>
          <a:stretch>
            <a:fillRect/>
          </a:stretch>
        </p:blipFill>
        <p:spPr>
          <a:xfrm>
            <a:off x="914400" y="1644589"/>
            <a:ext cx="7616536" cy="1902949"/>
          </a:xfrm>
          <a:prstGeom prst="rect">
            <a:avLst/>
          </a:prstGeom>
        </p:spPr>
      </p:pic>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200" y="3547538"/>
            <a:ext cx="11132127" cy="3525785"/>
          </a:xfrm>
        </p:spPr>
        <p:txBody>
          <a:bodyPr>
            <a:noAutofit/>
          </a:bodyPr>
          <a:lstStyle/>
          <a:p>
            <a:pPr marL="0" indent="0" algn="l" rtl="0">
              <a:lnSpc>
                <a:spcPct val="80000"/>
              </a:lnSpc>
              <a:spcBef>
                <a:spcPts val="0"/>
              </a:spcBef>
              <a:spcAft>
                <a:spcPts val="300"/>
              </a:spcAft>
              <a:buNone/>
            </a:pPr>
            <a:r>
              <a:rPr lang="x-es-XL" sz="1200" b="1" i="0" u="none" baseline="0" dirty="0"/>
              <a:t>Porcentaje del beneficiario: (si procede)</a:t>
            </a:r>
          </a:p>
          <a:p>
            <a:pPr>
              <a:lnSpc>
                <a:spcPct val="85000"/>
              </a:lnSpc>
              <a:spcBef>
                <a:spcPts val="0"/>
              </a:spcBef>
            </a:pPr>
            <a:r>
              <a:rPr lang="x-es-XL" sz="1200" b="0" i="0" u="none" baseline="0" dirty="0"/>
              <a:t>Bloque 10i: Porcentaje total requerido para los beneficiarios: Este campo se </a:t>
            </a:r>
            <a:r>
              <a:rPr lang="x-es-XL" sz="1200" b="0" i="0" u="none" baseline="0" dirty="0">
                <a:solidFill>
                  <a:srgbClr val="FF0000"/>
                </a:solidFill>
              </a:rPr>
              <a:t>rellenará</a:t>
            </a:r>
            <a:r>
              <a:rPr lang="x-es-XL" sz="1200" b="0" i="0" u="none" baseline="0" dirty="0"/>
              <a:t> automáticamente con el importe correspondiente de los fondos federales autorizados a fecha de cierre del periodo de</a:t>
            </a:r>
            <a:r>
              <a:rPr lang="es-MX" sz="1200" b="0" i="0" u="none" baseline="0" dirty="0"/>
              <a:t> </a:t>
            </a:r>
            <a:r>
              <a:rPr lang="es-MX" sz="1200" dirty="0"/>
              <a:t>presentación de</a:t>
            </a:r>
            <a:r>
              <a:rPr lang="x-es-XL" sz="1200" dirty="0"/>
              <a:t> </a:t>
            </a:r>
            <a:r>
              <a:rPr lang="es-MX" sz="1200" dirty="0"/>
              <a:t>informe</a:t>
            </a:r>
            <a:r>
              <a:rPr lang="x-es-XL" sz="1200" b="0" i="0" u="none" baseline="0" dirty="0"/>
              <a:t>. Esta información ha sido facilitada al PMS por el organismo adjudicador y también figura en la documentación relativa a la adjudicación.</a:t>
            </a:r>
          </a:p>
          <a:p>
            <a:pPr algn="l" rtl="0">
              <a:lnSpc>
                <a:spcPct val="85000"/>
              </a:lnSpc>
              <a:spcBef>
                <a:spcPts val="0"/>
              </a:spcBef>
            </a:pPr>
            <a:r>
              <a:rPr lang="x-es-XL" sz="1200" b="0" i="0" u="none" baseline="0" dirty="0"/>
              <a:t>Bloque 10j: Porcentaje de los gastos correspondiente a los beneficiarios: Introduzca el importe acumulado de los gastos con cargo a los fondos federales. El importe acumulado incluye la totalidad de la parte federal de los gastos correspondientes a toda la duración de la subvención.</a:t>
            </a:r>
          </a:p>
          <a:p>
            <a:pPr algn="l" rtl="0">
              <a:lnSpc>
                <a:spcPct val="85000"/>
              </a:lnSpc>
              <a:spcBef>
                <a:spcPts val="0"/>
              </a:spcBef>
            </a:pPr>
            <a:r>
              <a:rPr lang="x-es-XL" sz="1200" b="0" i="0" u="none" baseline="0" dirty="0"/>
              <a:t>Bloque 10k: Porcentaje restante que debe aportar el beneficiario: En este campo aparecerá </a:t>
            </a:r>
            <a:r>
              <a:rPr lang="x-es-XL" sz="1200" b="0" i="0" u="none" baseline="0" dirty="0">
                <a:solidFill>
                  <a:srgbClr val="FF0000"/>
                </a:solidFill>
              </a:rPr>
              <a:t>automáticamente </a:t>
            </a:r>
            <a:r>
              <a:rPr lang="x-es-XL" sz="1200" b="0" i="0" u="none" baseline="0" dirty="0"/>
              <a:t>la diferencia calculada entre 10i. y 10j.</a:t>
            </a:r>
          </a:p>
          <a:p>
            <a:pPr marL="0" indent="0" algn="l" rtl="0">
              <a:lnSpc>
                <a:spcPct val="85000"/>
              </a:lnSpc>
              <a:spcBef>
                <a:spcPts val="200"/>
              </a:spcBef>
              <a:spcAft>
                <a:spcPts val="300"/>
              </a:spcAft>
              <a:buNone/>
            </a:pPr>
            <a:r>
              <a:rPr lang="x-es-XL" sz="1200" b="1" i="0" u="none" baseline="0" dirty="0"/>
              <a:t>Ingresos del programa: (No aplicable a la mayoría de las subvenciones del programa HVRP)</a:t>
            </a:r>
          </a:p>
          <a:p>
            <a:pPr algn="l" rtl="0">
              <a:lnSpc>
                <a:spcPct val="85000"/>
              </a:lnSpc>
              <a:spcBef>
                <a:spcPts val="0"/>
              </a:spcBef>
            </a:pPr>
            <a:r>
              <a:rPr lang="x-es-XL" sz="1200" b="0" i="0" u="none" baseline="0" dirty="0"/>
              <a:t>Bloque 10l: Ingresos totales obtenidos por programas federales: Introduce el importe de los ingresos obtenidos a través de programas federales. No declare aquí ningún ingreso del programa que se haya asignado como parte del importe de la participación en los gastos del beneficiario incluido en el apartado 10j.</a:t>
            </a:r>
          </a:p>
          <a:p>
            <a:pPr algn="l" rtl="0">
              <a:lnSpc>
                <a:spcPct val="85000"/>
              </a:lnSpc>
              <a:spcBef>
                <a:spcPts val="0"/>
              </a:spcBef>
            </a:pPr>
            <a:r>
              <a:rPr lang="x-es-XL" sz="1200" b="0" i="0" u="none" baseline="0" dirty="0"/>
              <a:t>Bloque de 10 m: Ingresos del programa gastados de acuerdo con la opción de deducción: Introduce el importe de los ingresos del programa que se utilizó para reducir la parte federal de los costes totales del proyecto.</a:t>
            </a:r>
          </a:p>
          <a:p>
            <a:pPr algn="l" rtl="0">
              <a:lnSpc>
                <a:spcPct val="85000"/>
              </a:lnSpc>
              <a:spcBef>
                <a:spcPts val="0"/>
              </a:spcBef>
            </a:pPr>
            <a:r>
              <a:rPr lang="x-es-XL" sz="1200" b="0" i="0" u="none" baseline="0" dirty="0"/>
              <a:t>Bloque 10n: Ingresos del programa gastados de acuerdo con la alternativa complementaria: Introduzca el importe de los ingresos del programa que se añadieron a los fondos destinados a los costes totales del proyecto y que se gastaron para financiar actividades subvencionables del proyecto o del programa.</a:t>
            </a:r>
          </a:p>
          <a:p>
            <a:pPr>
              <a:lnSpc>
                <a:spcPct val="85000"/>
              </a:lnSpc>
              <a:spcBef>
                <a:spcPts val="0"/>
              </a:spcBef>
            </a:pPr>
            <a:r>
              <a:rPr lang="x-es-XL" sz="1200" b="0" i="0" u="none" baseline="0" dirty="0"/>
              <a:t>Bloque 10o: Ingresos del programa no utilizados (línea 10l menos la línea 10m o la línea 10n): En este campo aparecerá automáticamente la diferencia calculada entre 10l y 10m o 10n. Esta cantidad equivale a los ingresos del programa que se han devengado pero que aún no se han abonado a fecha de cierre del </a:t>
            </a:r>
            <a:r>
              <a:rPr lang="x-es-XL" sz="1200" dirty="0"/>
              <a:t>periodo de</a:t>
            </a:r>
            <a:r>
              <a:rPr lang="es-MX" sz="1200" dirty="0"/>
              <a:t> presentación de</a:t>
            </a:r>
            <a:r>
              <a:rPr lang="x-es-XL" sz="1200" dirty="0"/>
              <a:t> </a:t>
            </a:r>
            <a:r>
              <a:rPr lang="es-MX" sz="1200" dirty="0"/>
              <a:t>informe</a:t>
            </a:r>
            <a:r>
              <a:rPr lang="x-es-XL" sz="1200" b="0" i="0" u="none" baseline="0" dirty="0"/>
              <a:t>.</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17</a:t>
            </a:fld>
            <a:endParaRPr lang="x-es-XL"/>
          </a:p>
        </p:txBody>
      </p:sp>
    </p:spTree>
    <p:extLst>
      <p:ext uri="{BB962C8B-B14F-4D97-AF65-F5344CB8AC3E}">
        <p14:creationId xmlns:p14="http://schemas.microsoft.com/office/powerpoint/2010/main" val="38448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a:t>Información sobre el FFR (6 de 7)</a:t>
            </a:r>
          </a:p>
        </p:txBody>
      </p:sp>
      <p:pic>
        <p:nvPicPr>
          <p:cNvPr id="11" name="object 3" descr="Captura de pantalla de la pestaña «Detalles del FFR» en la pestaña «Vista previa del informe», con los campos que se describen a continuación (11a - 11g)">
            <a:extLst>
              <a:ext uri="{FF2B5EF4-FFF2-40B4-BE49-F238E27FC236}">
                <a16:creationId xmlns:a16="http://schemas.microsoft.com/office/drawing/2014/main" id="{EC6F48A5-DE91-F08D-4CEA-3EE1309D9E40}"/>
              </a:ext>
            </a:extLst>
          </p:cNvPr>
          <p:cNvPicPr>
            <a:picLocks noGrp="1" noChangeAspect="1"/>
          </p:cNvPicPr>
          <p:nvPr>
            <p:ph sz="half" idx="2"/>
          </p:nvPr>
        </p:nvPicPr>
        <p:blipFill>
          <a:blip r:embed="rId2" cstate="print"/>
          <a:stretch>
            <a:fillRect/>
          </a:stretch>
        </p:blipFill>
        <p:spPr>
          <a:xfrm>
            <a:off x="838198" y="1690688"/>
            <a:ext cx="9808293" cy="1457757"/>
          </a:xfrm>
          <a:prstGeom prst="rect">
            <a:avLst/>
          </a:prstGeom>
        </p:spPr>
      </p:pic>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199" y="3148445"/>
            <a:ext cx="10872355" cy="3207905"/>
          </a:xfrm>
        </p:spPr>
        <p:txBody>
          <a:bodyPr>
            <a:noAutofit/>
          </a:bodyPr>
          <a:lstStyle/>
          <a:p>
            <a:pPr marL="0" indent="0" algn="l" rtl="0">
              <a:spcBef>
                <a:spcPts val="600"/>
              </a:spcBef>
              <a:buNone/>
            </a:pPr>
            <a:r>
              <a:rPr lang="x-es-XL" sz="1400" b="0" i="0" u="none" baseline="0" dirty="0"/>
              <a:t>Gastos indirectos:</a:t>
            </a:r>
          </a:p>
          <a:p>
            <a:pPr marL="0" indent="0">
              <a:spcBef>
                <a:spcPts val="600"/>
              </a:spcBef>
              <a:buNone/>
            </a:pPr>
            <a:r>
              <a:rPr lang="x-es-XL" sz="1400" b="0" i="0" u="none" baseline="0" dirty="0"/>
              <a:t>In</a:t>
            </a:r>
            <a:r>
              <a:rPr lang="es-MX" sz="1400" b="0" i="0" u="none" baseline="0" dirty="0"/>
              <a:t>grese </a:t>
            </a:r>
            <a:r>
              <a:rPr lang="x-es-XL" sz="1400" b="0" i="0" u="none" baseline="0" dirty="0"/>
              <a:t>los importes </a:t>
            </a:r>
            <a:r>
              <a:rPr lang="x-es-XL" sz="1400" b="0" i="0" u="none" baseline="0" dirty="0">
                <a:solidFill>
                  <a:srgbClr val="FF0000"/>
                </a:solidFill>
              </a:rPr>
              <a:t>acumulados</a:t>
            </a:r>
            <a:r>
              <a:rPr lang="x-es-XL" sz="1400" b="0" i="0" u="none" baseline="0" dirty="0"/>
              <a:t> desde la fecha de </a:t>
            </a:r>
            <a:r>
              <a:rPr lang="es-MX" sz="1400" b="0" i="0" u="none" baseline="0" dirty="0"/>
              <a:t>adjudicación </a:t>
            </a:r>
            <a:r>
              <a:rPr lang="x-es-XL" sz="1400" b="0" i="0" u="none" baseline="0" dirty="0"/>
              <a:t>hasta la fecha de finalización del </a:t>
            </a:r>
            <a:r>
              <a:rPr lang="x-es-XL" sz="1400" dirty="0"/>
              <a:t>periodo de</a:t>
            </a:r>
            <a:r>
              <a:rPr lang="es-MX" sz="1400" dirty="0"/>
              <a:t> presentación de</a:t>
            </a:r>
            <a:r>
              <a:rPr lang="x-es-XL" sz="1400" dirty="0"/>
              <a:t> </a:t>
            </a:r>
            <a:r>
              <a:rPr lang="es-MX" sz="1400" dirty="0"/>
              <a:t>informe </a:t>
            </a:r>
            <a:r>
              <a:rPr lang="x-es-XL" sz="1400" b="0" i="0" u="none" baseline="0" dirty="0"/>
              <a:t>especificado en la casilla 9. Utili</a:t>
            </a:r>
            <a:r>
              <a:rPr lang="es-MX" sz="1400" b="0" i="0" u="none" baseline="0" dirty="0"/>
              <a:t>ce</a:t>
            </a:r>
            <a:r>
              <a:rPr lang="x-es-XL" sz="1400" b="0" i="0" u="none" baseline="0" dirty="0"/>
              <a:t> las distintas filas para indicar los distintos tipos y tarifas, según corresponda. En esta sección puede añadir líneas según sea necesario. Utilice el apartado 12 para aportar los detalles y explicaciones adicionales necesarios sobre la información que figura en esta sección, si procede.</a:t>
            </a:r>
          </a:p>
          <a:p>
            <a:pPr algn="l" rtl="0">
              <a:spcBef>
                <a:spcPts val="600"/>
              </a:spcBef>
            </a:pPr>
            <a:r>
              <a:rPr lang="x-es-XL" sz="1200" b="0" i="0" u="none" baseline="0" dirty="0"/>
              <a:t>Bloque 11a: Tipo: El beneficiario de la subvención deberá indicar si cada tipo de cost</a:t>
            </a:r>
            <a:r>
              <a:rPr lang="es-MX" sz="1200" b="0" i="0" u="none" baseline="0" dirty="0"/>
              <a:t>o</a:t>
            </a:r>
            <a:r>
              <a:rPr lang="x-es-XL" sz="1200" b="0" i="0" u="none" baseline="0" dirty="0"/>
              <a:t> indirecto es provisional, predeterminado, definitivo o fijo. </a:t>
            </a:r>
          </a:p>
          <a:p>
            <a:pPr>
              <a:spcBef>
                <a:spcPts val="600"/>
              </a:spcBef>
            </a:pPr>
            <a:r>
              <a:rPr lang="x-es-XL" sz="1200" b="0" i="0" u="none" baseline="0" dirty="0"/>
              <a:t>Bloque 11b: Tarifa: In</a:t>
            </a:r>
            <a:r>
              <a:rPr lang="es-MX" sz="1200" b="0" i="0" u="none" baseline="0" dirty="0"/>
              <a:t>grese </a:t>
            </a:r>
            <a:r>
              <a:rPr lang="x-es-XL" sz="1200" b="0" i="0" u="none" baseline="0" dirty="0"/>
              <a:t>el porcentaje de cost</a:t>
            </a:r>
            <a:r>
              <a:rPr lang="es-MX" sz="1200" b="0" i="0" u="none" baseline="0" dirty="0"/>
              <a:t>o</a:t>
            </a:r>
            <a:r>
              <a:rPr lang="x-es-XL" sz="1200" b="0" i="0" u="none" baseline="0" dirty="0"/>
              <a:t>s indirectos vigente durante el </a:t>
            </a:r>
            <a:r>
              <a:rPr lang="x-es-XL" sz="1200" dirty="0"/>
              <a:t>periodo de</a:t>
            </a:r>
            <a:r>
              <a:rPr lang="es-MX" sz="1200" dirty="0"/>
              <a:t> presentación de</a:t>
            </a:r>
            <a:r>
              <a:rPr lang="x-es-XL" sz="1200" dirty="0"/>
              <a:t> </a:t>
            </a:r>
            <a:r>
              <a:rPr lang="es-MX" sz="1200" dirty="0"/>
              <a:t>informe</a:t>
            </a:r>
            <a:r>
              <a:rPr lang="x-es-XL" sz="1200" b="0" i="0" u="none" baseline="0" dirty="0"/>
              <a:t>.</a:t>
            </a:r>
          </a:p>
          <a:p>
            <a:pPr algn="l" rtl="0">
              <a:spcBef>
                <a:spcPts val="600"/>
              </a:spcBef>
            </a:pPr>
            <a:r>
              <a:rPr lang="x-es-XL" sz="1200" b="0" i="0" u="none" baseline="0" dirty="0"/>
              <a:t>Bloque 11c: Período desde, Período hasta; In</a:t>
            </a:r>
            <a:r>
              <a:rPr lang="es-MX" sz="1200" b="0" i="0" u="none" baseline="0" dirty="0"/>
              <a:t>grese </a:t>
            </a:r>
            <a:r>
              <a:rPr lang="x-es-XL" sz="1200" b="0" i="0" u="none" baseline="0" dirty="0"/>
              <a:t>las fechas de inicio y fin de vigencia de la tarifa. </a:t>
            </a:r>
          </a:p>
          <a:p>
            <a:pPr algn="l" rtl="0">
              <a:spcBef>
                <a:spcPts val="600"/>
              </a:spcBef>
            </a:pPr>
            <a:r>
              <a:rPr lang="x-es-XL" sz="1200" b="0" i="0" u="none" baseline="0" dirty="0"/>
              <a:t>Bloque 11d: Base: In</a:t>
            </a:r>
            <a:r>
              <a:rPr lang="es-MX" sz="1200" b="0" i="0" u="none" baseline="0" dirty="0"/>
              <a:t>grese </a:t>
            </a:r>
            <a:r>
              <a:rPr lang="x-es-XL" sz="1200" b="0" i="0" u="none" baseline="0" dirty="0"/>
              <a:t>el importe de la base sobre la que se ha aplicado el tipo.</a:t>
            </a:r>
          </a:p>
          <a:p>
            <a:pPr algn="l" rtl="0">
              <a:spcBef>
                <a:spcPts val="600"/>
              </a:spcBef>
            </a:pPr>
            <a:r>
              <a:rPr lang="x-es-XL" sz="1200" b="0" i="0" u="none" baseline="0" dirty="0"/>
              <a:t>Bloque 11e: Importe cobrado: En este campo se rellenará automáticamente un cálculo que indica el importe de los cost</a:t>
            </a:r>
            <a:r>
              <a:rPr lang="es-MX" sz="1200" b="0" i="0" u="none" baseline="0" dirty="0"/>
              <a:t>o</a:t>
            </a:r>
            <a:r>
              <a:rPr lang="x-es-XL" sz="1200" b="0" i="0" u="none" baseline="0" dirty="0"/>
              <a:t>s indirectos imputados durante el periodo especificado (11b x 11d). Comprueba que esta información sea correcta.</a:t>
            </a:r>
          </a:p>
          <a:p>
            <a:pPr algn="l" rtl="0">
              <a:spcBef>
                <a:spcPts val="600"/>
              </a:spcBef>
            </a:pPr>
            <a:r>
              <a:rPr lang="x-es-XL" sz="1200" b="0" i="0" u="none" baseline="0" dirty="0"/>
              <a:t>Bloque 11f: Porcentaje federal: Introduce la parte correspondiente al Estado en la cantidad indicada en el apartado 11e.</a:t>
            </a:r>
          </a:p>
          <a:p>
            <a:pPr algn="l" rtl="0">
              <a:spcBef>
                <a:spcPts val="600"/>
              </a:spcBef>
            </a:pPr>
            <a:r>
              <a:rPr lang="x-es-XL" sz="1200" b="0" i="0" u="none" baseline="0" dirty="0"/>
              <a:t>Bloque 11g: Totales: En este campo </a:t>
            </a:r>
            <a:r>
              <a:rPr lang="x-es-XL" sz="1200" b="0" i="0" u="none" baseline="0" dirty="0">
                <a:solidFill>
                  <a:srgbClr val="FF0000"/>
                </a:solidFill>
              </a:rPr>
              <a:t>aparecerá automáticamente</a:t>
            </a:r>
            <a:r>
              <a:rPr lang="x-es-XL" sz="1200" b="0" i="0" u="none" baseline="0" dirty="0"/>
              <a:t> el resultado de la suma de los campos 11d, 11e y 11f.</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18</a:t>
            </a:fld>
            <a:endParaRPr lang="x-es-XL"/>
          </a:p>
        </p:txBody>
      </p:sp>
    </p:spTree>
    <p:extLst>
      <p:ext uri="{BB962C8B-B14F-4D97-AF65-F5344CB8AC3E}">
        <p14:creationId xmlns:p14="http://schemas.microsoft.com/office/powerpoint/2010/main" val="853216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5302-20A5-CEF0-AC1E-BA6CCAFDD3F4}"/>
              </a:ext>
            </a:extLst>
          </p:cNvPr>
          <p:cNvSpPr>
            <a:spLocks noGrp="1"/>
          </p:cNvSpPr>
          <p:nvPr>
            <p:ph type="title"/>
          </p:nvPr>
        </p:nvSpPr>
        <p:spPr/>
        <p:txBody>
          <a:bodyPr/>
          <a:lstStyle/>
          <a:p>
            <a:pPr algn="l" rtl="0"/>
            <a:r>
              <a:rPr lang="x-es-XL" b="0" i="0" u="none" baseline="0"/>
              <a:t>Información sobre el FFR (7 de 7)</a:t>
            </a:r>
          </a:p>
        </p:txBody>
      </p:sp>
      <p:pic>
        <p:nvPicPr>
          <p:cNvPr id="12" name="object 3" descr="Captura de pantalla de la pantalla «Detalles del FFR» en la pestaña «Vista previa del informe», con los campos que se describen a continuación (12, 13 y 13a-13e)">
            <a:extLst>
              <a:ext uri="{FF2B5EF4-FFF2-40B4-BE49-F238E27FC236}">
                <a16:creationId xmlns:a16="http://schemas.microsoft.com/office/drawing/2014/main" id="{67AE553C-3096-FF89-1550-F40379198F18}"/>
              </a:ext>
            </a:extLst>
          </p:cNvPr>
          <p:cNvPicPr>
            <a:picLocks noGrp="1" noChangeAspect="1"/>
          </p:cNvPicPr>
          <p:nvPr>
            <p:ph sz="half" idx="2"/>
          </p:nvPr>
        </p:nvPicPr>
        <p:blipFill>
          <a:blip r:embed="rId2" cstate="print"/>
          <a:stretch>
            <a:fillRect/>
          </a:stretch>
        </p:blipFill>
        <p:spPr>
          <a:xfrm>
            <a:off x="838197" y="1612475"/>
            <a:ext cx="6913421" cy="2280987"/>
          </a:xfrm>
          <a:prstGeom prst="rect">
            <a:avLst/>
          </a:prstGeom>
        </p:spPr>
      </p:pic>
      <p:sp>
        <p:nvSpPr>
          <p:cNvPr id="3" name="Content Placeholder 2">
            <a:extLst>
              <a:ext uri="{FF2B5EF4-FFF2-40B4-BE49-F238E27FC236}">
                <a16:creationId xmlns:a16="http://schemas.microsoft.com/office/drawing/2014/main" id="{A806B424-01F1-D80B-0C9C-0DA2496BD39F}"/>
              </a:ext>
            </a:extLst>
          </p:cNvPr>
          <p:cNvSpPr>
            <a:spLocks noGrp="1"/>
          </p:cNvSpPr>
          <p:nvPr>
            <p:ph sz="half" idx="1"/>
          </p:nvPr>
        </p:nvSpPr>
        <p:spPr>
          <a:xfrm>
            <a:off x="838199" y="3862289"/>
            <a:ext cx="10872355" cy="2462887"/>
          </a:xfrm>
        </p:spPr>
        <p:txBody>
          <a:bodyPr>
            <a:noAutofit/>
          </a:bodyPr>
          <a:lstStyle/>
          <a:p>
            <a:pPr algn="l" rtl="0">
              <a:spcBef>
                <a:spcPts val="600"/>
              </a:spcBef>
            </a:pPr>
            <a:r>
              <a:rPr lang="x-es-XL" sz="1100" b="0" i="0" u="none" baseline="0" dirty="0"/>
              <a:t>Bloque 12: Observaciones (</a:t>
            </a:r>
            <a:r>
              <a:rPr lang="x-es-XL" sz="1100" b="0" i="0" u="none" baseline="0" dirty="0">
                <a:solidFill>
                  <a:srgbClr val="FF0000"/>
                </a:solidFill>
              </a:rPr>
              <a:t>si procede</a:t>
            </a:r>
            <a:r>
              <a:rPr lang="x-es-XL" sz="1100" b="0" i="0" u="none" baseline="0" dirty="0"/>
              <a:t>): Utilice este apartado para aportar los detalles y explicaciones adicionales necesarios sobre cualquier dato que figure en este informe. Esta es una forma directa de informar a </a:t>
            </a:r>
            <a:r>
              <a:rPr lang="es-MX" sz="1100" b="0" i="0" u="none" baseline="0" dirty="0"/>
              <a:t>s</a:t>
            </a:r>
            <a:r>
              <a:rPr lang="x-es-XL" sz="1100" b="0" i="0" u="none" baseline="0" dirty="0"/>
              <a:t>u GOTR sobre </a:t>
            </a:r>
            <a:r>
              <a:rPr lang="es-MX" sz="1100" b="0" i="0" u="none" baseline="0" dirty="0"/>
              <a:t>s</a:t>
            </a:r>
            <a:r>
              <a:rPr lang="x-es-XL" sz="1100" b="0" i="0" u="none" baseline="0" dirty="0"/>
              <a:t>u informe. Esta es también la sección en la que el responsable del informe comprueba que la información se ha consignado correctamente en el informe. Los datos del responsable de la preparación deberían aparecer rellenados automáticamente en función de los datos de acceso al PMS.</a:t>
            </a:r>
          </a:p>
          <a:p>
            <a:pPr algn="l" rtl="0">
              <a:spcBef>
                <a:spcPts val="600"/>
              </a:spcBef>
            </a:pPr>
            <a:r>
              <a:rPr lang="x-es-XL" sz="1100" b="0" i="0" u="none" baseline="0" dirty="0"/>
              <a:t>Bloque 13: Certificación obligatoria: El responsable de la certificación es la persona que cuenta con los conocimientos y la autoridad necesarios para certificar que las cifras consignadas en el FFR son exactas y completas.</a:t>
            </a:r>
          </a:p>
          <a:p>
            <a:pPr>
              <a:spcBef>
                <a:spcPts val="600"/>
              </a:spcBef>
            </a:pPr>
            <a:r>
              <a:rPr lang="x-es-XL" sz="1100" b="0" i="0" u="none" baseline="0" dirty="0"/>
              <a:t>Bloque 13a: Nombre y cargo del funcionario certificador autorizado: </a:t>
            </a:r>
            <a:r>
              <a:rPr lang="x-es-XL" sz="1100" dirty="0"/>
              <a:t>Este campo se </a:t>
            </a:r>
            <a:r>
              <a:rPr lang="x-es-XL" sz="1100" dirty="0">
                <a:solidFill>
                  <a:srgbClr val="FF0000"/>
                </a:solidFill>
              </a:rPr>
              <a:t>rellenará</a:t>
            </a:r>
            <a:r>
              <a:rPr lang="x-es-XL" sz="1100" dirty="0"/>
              <a:t> automáticamente </a:t>
            </a:r>
            <a:r>
              <a:rPr lang="es-MX" sz="1100" dirty="0"/>
              <a:t>con </a:t>
            </a:r>
            <a:r>
              <a:rPr lang="x-es-XL" sz="1100" b="0" i="0" u="none" baseline="0" dirty="0"/>
              <a:t>el nombre y el cargo del funcionario certificador.</a:t>
            </a:r>
          </a:p>
          <a:p>
            <a:pPr algn="l" rtl="0">
              <a:spcBef>
                <a:spcPts val="600"/>
              </a:spcBef>
            </a:pPr>
            <a:r>
              <a:rPr lang="x-es-XL" sz="1100" b="0" i="0" u="none" baseline="0" dirty="0"/>
              <a:t>Bloque 13b: Firma del funcionario certificador autorizado: El responsable de la certificación debe firmar aquí; por lo tanto, seleccione al responsable de la certificación en el menú desplegable.</a:t>
            </a:r>
          </a:p>
          <a:p>
            <a:pPr>
              <a:spcBef>
                <a:spcPts val="600"/>
              </a:spcBef>
            </a:pPr>
            <a:r>
              <a:rPr lang="x-es-XL" sz="1100" b="0" i="0" u="none" baseline="0" dirty="0"/>
              <a:t>Bloque 13c: Teléfono: </a:t>
            </a:r>
            <a:r>
              <a:rPr lang="x-es-XL" sz="1100" dirty="0"/>
              <a:t>Este campo se </a:t>
            </a:r>
            <a:r>
              <a:rPr lang="x-es-XL" sz="1100" dirty="0">
                <a:solidFill>
                  <a:srgbClr val="FF0000"/>
                </a:solidFill>
              </a:rPr>
              <a:t>rellenará</a:t>
            </a:r>
            <a:r>
              <a:rPr lang="x-es-XL" sz="1100" dirty="0"/>
              <a:t> automáticamente </a:t>
            </a:r>
            <a:r>
              <a:rPr lang="es-MX" sz="1100" dirty="0"/>
              <a:t>con </a:t>
            </a:r>
            <a:r>
              <a:rPr lang="x-es-XL" sz="1100" b="0" i="0" u="none" baseline="0" dirty="0"/>
              <a:t>el número de teléfono (incluido el prefijo y la extensión) de la persona indicada en el apartado 13a. </a:t>
            </a:r>
            <a:endParaRPr lang="es-MX" sz="1100" b="0" i="0" u="none" baseline="0" dirty="0"/>
          </a:p>
          <a:p>
            <a:pPr>
              <a:spcBef>
                <a:spcPts val="600"/>
              </a:spcBef>
            </a:pPr>
            <a:r>
              <a:rPr lang="x-es-XL" sz="1100" b="0" i="0" u="none" baseline="0" dirty="0"/>
              <a:t>Bloque 13d: Dirección de correo electrónico: Este campo se </a:t>
            </a:r>
            <a:r>
              <a:rPr lang="x-es-XL" sz="1100" b="0" i="0" u="none" baseline="0" dirty="0">
                <a:solidFill>
                  <a:srgbClr val="FF0000"/>
                </a:solidFill>
              </a:rPr>
              <a:t>rellenará</a:t>
            </a:r>
            <a:r>
              <a:rPr lang="x-es-XL" sz="1100" b="0" i="0" u="none" baseline="0" dirty="0"/>
              <a:t> automáticamente con la dirección de correo electrónico de la persona indicada en el punto 13a.</a:t>
            </a:r>
          </a:p>
          <a:p>
            <a:pPr algn="l" rtl="0">
              <a:spcBef>
                <a:spcPts val="600"/>
              </a:spcBef>
            </a:pPr>
            <a:r>
              <a:rPr lang="x-es-XL" sz="1100" b="0" i="0" u="none" baseline="0" dirty="0"/>
              <a:t>Bloque 13e: Fecha de elaboración/presentación del informe: Este campo se </a:t>
            </a:r>
            <a:r>
              <a:rPr lang="x-es-XL" sz="1100" b="0" i="0" u="none" baseline="0" dirty="0">
                <a:solidFill>
                  <a:srgbClr val="FF0000"/>
                </a:solidFill>
              </a:rPr>
              <a:t>rellenará</a:t>
            </a:r>
            <a:r>
              <a:rPr lang="x-es-XL" sz="1100" b="0" i="0" u="none" baseline="0" dirty="0"/>
              <a:t> automáticamente en función de la fecha en que se certifique el informe en el PMS.</a:t>
            </a:r>
          </a:p>
        </p:txBody>
      </p:sp>
      <p:sp>
        <p:nvSpPr>
          <p:cNvPr id="5" name="Footer Placeholder 4">
            <a:extLst>
              <a:ext uri="{FF2B5EF4-FFF2-40B4-BE49-F238E27FC236}">
                <a16:creationId xmlns:a16="http://schemas.microsoft.com/office/drawing/2014/main" id="{0B7841B2-6355-F095-E84B-20CA122A7822}"/>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2D7F1FAE-C959-20BF-F2AF-C3169FD2EDF6}"/>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19</a:t>
            </a:fld>
            <a:endParaRPr lang="x-es-XL"/>
          </a:p>
        </p:txBody>
      </p:sp>
    </p:spTree>
    <p:extLst>
      <p:ext uri="{BB962C8B-B14F-4D97-AF65-F5344CB8AC3E}">
        <p14:creationId xmlns:p14="http://schemas.microsoft.com/office/powerpoint/2010/main" val="4148790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A52054F-9DD7-13EC-7473-4FB14B08C278}"/>
              </a:ext>
            </a:extLst>
          </p:cNvPr>
          <p:cNvSpPr>
            <a:spLocks noGrp="1"/>
          </p:cNvSpPr>
          <p:nvPr>
            <p:ph type="title"/>
          </p:nvPr>
        </p:nvSpPr>
        <p:spPr/>
        <p:txBody>
          <a:bodyPr/>
          <a:lstStyle/>
          <a:p>
            <a:pPr algn="l" rtl="0"/>
            <a:r>
              <a:rPr lang="x-es-XL" b="0" i="0" u="none" baseline="0"/>
              <a:t>¿Alguna pregunta?</a:t>
            </a:r>
          </a:p>
        </p:txBody>
      </p:sp>
      <p:pic>
        <p:nvPicPr>
          <p:cNvPr id="14" name="object 3" descr="Un oso con una pata levantada: «Si tienes alguna pregunta...» Pregunta. «No te van a hacer nada, te lo prometo».">
            <a:extLst>
              <a:ext uri="{FF2B5EF4-FFF2-40B4-BE49-F238E27FC236}">
                <a16:creationId xmlns:a16="http://schemas.microsoft.com/office/drawing/2014/main" id="{CE58D6E5-D489-3736-4D0B-6F12D39EE8F2}"/>
              </a:ext>
            </a:extLst>
          </p:cNvPr>
          <p:cNvPicPr>
            <a:picLocks noGrp="1"/>
          </p:cNvPicPr>
          <p:nvPr>
            <p:ph idx="1"/>
          </p:nvPr>
        </p:nvPicPr>
        <p:blipFill>
          <a:blip r:embed="rId2" cstate="print"/>
          <a:stretch>
            <a:fillRect/>
          </a:stretch>
        </p:blipFill>
        <p:spPr>
          <a:xfrm>
            <a:off x="4270664" y="1797627"/>
            <a:ext cx="2930236" cy="4426528"/>
          </a:xfrm>
          <a:prstGeom prst="rect">
            <a:avLst/>
          </a:prstGeom>
        </p:spPr>
      </p:pic>
      <p:sp>
        <p:nvSpPr>
          <p:cNvPr id="5" name="Footer Placeholder 4">
            <a:extLst>
              <a:ext uri="{FF2B5EF4-FFF2-40B4-BE49-F238E27FC236}">
                <a16:creationId xmlns:a16="http://schemas.microsoft.com/office/drawing/2014/main" id="{6CD92DA5-E6C9-5E3F-610B-1A5973FCFEDE}"/>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p>
        </p:txBody>
      </p:sp>
      <p:sp>
        <p:nvSpPr>
          <p:cNvPr id="6" name="Slide Number Placeholder 5">
            <a:extLst>
              <a:ext uri="{FF2B5EF4-FFF2-40B4-BE49-F238E27FC236}">
                <a16:creationId xmlns:a16="http://schemas.microsoft.com/office/drawing/2014/main" id="{4582FA69-2E9A-A2AD-0E78-070BDF286E7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20</a:t>
            </a:fld>
            <a:endParaRPr lang="x-es-XL"/>
          </a:p>
        </p:txBody>
      </p:sp>
    </p:spTree>
    <p:extLst>
      <p:ext uri="{BB962C8B-B14F-4D97-AF65-F5344CB8AC3E}">
        <p14:creationId xmlns:p14="http://schemas.microsoft.com/office/powerpoint/2010/main" val="2632757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9905082" cy="1556924"/>
          </a:xfrm>
        </p:spPr>
        <p:txBody>
          <a:bodyPr/>
          <a:lstStyle/>
          <a:p>
            <a:pPr algn="l" rtl="0"/>
            <a:r>
              <a:rPr lang="x-es-XL" b="0" i="0" u="none" baseline="0" dirty="0"/>
              <a:t>Cómo</a:t>
            </a:r>
            <a:r>
              <a:rPr lang="x-es-XL" b="0" i="0" u="none" spc="-90" baseline="0" dirty="0"/>
              <a:t> </a:t>
            </a:r>
            <a:r>
              <a:rPr lang="es-MX" spc="-90" dirty="0"/>
              <a:t>a</a:t>
            </a:r>
            <a:r>
              <a:rPr lang="x-es-XL" b="0" i="0" u="none" baseline="0" dirty="0"/>
              <a:t>ctualizar</a:t>
            </a:r>
            <a:r>
              <a:rPr lang="x-es-XL" b="0" i="0" u="none" spc="-85" baseline="0" dirty="0"/>
              <a:t> </a:t>
            </a:r>
            <a:r>
              <a:rPr lang="es-MX" b="0" i="0" u="none" spc="-85" baseline="0" dirty="0"/>
              <a:t>p</a:t>
            </a:r>
            <a:r>
              <a:rPr lang="x-es-XL" b="0" i="0" u="none" baseline="0" dirty="0"/>
              <a:t>ermisos</a:t>
            </a:r>
            <a:r>
              <a:rPr lang="x-es-XL" b="0" i="0" u="none" spc="-95" baseline="0" dirty="0"/>
              <a:t> </a:t>
            </a:r>
            <a:r>
              <a:rPr lang="x-es-XL" b="0" i="0" u="none" baseline="0" dirty="0"/>
              <a:t>o</a:t>
            </a:r>
            <a:r>
              <a:rPr lang="x-es-XL" b="0" i="0" u="none" spc="-90" baseline="0" dirty="0"/>
              <a:t> </a:t>
            </a:r>
            <a:br>
              <a:rPr lang="x-es-XL" spc="-90" dirty="0"/>
            </a:br>
            <a:r>
              <a:rPr lang="x-es-XL" b="0" i="0" u="none" spc="-10" baseline="0" dirty="0"/>
              <a:t> </a:t>
            </a:r>
            <a:r>
              <a:rPr lang="es-MX" b="0" i="0" u="none" spc="-10" baseline="0" dirty="0"/>
              <a:t>s</a:t>
            </a:r>
            <a:r>
              <a:rPr lang="x-es-XL" b="0" i="0" u="none" spc="-10" baseline="0" dirty="0"/>
              <a:t>olicitar acceso</a:t>
            </a:r>
            <a:endParaRPr lang="x-es-XL"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p:txBody>
          <a:bodyPr>
            <a:normAutofit fontScale="92500"/>
          </a:bodyPr>
          <a:lstStyle/>
          <a:p>
            <a:pPr algn="l" rtl="0">
              <a:lnSpc>
                <a:spcPct val="95000"/>
              </a:lnSpc>
            </a:pPr>
            <a:r>
              <a:rPr lang="x-es-XL" sz="2600" b="0" i="0" u="none" baseline="0" dirty="0"/>
              <a:t>Los beneficiarios de las subvenciones que no tengan acceso al PMS deben presentar una solicitud de acceso de nuevo usuario. Copi</a:t>
            </a:r>
            <a:r>
              <a:rPr lang="es-MX" sz="2600" b="0" i="0" u="none" baseline="0" dirty="0"/>
              <a:t>e</a:t>
            </a:r>
            <a:r>
              <a:rPr lang="x-es-XL" sz="2600" b="0" i="0" u="none" baseline="0" dirty="0"/>
              <a:t> o ha</a:t>
            </a:r>
            <a:r>
              <a:rPr lang="es-MX" sz="2600" b="0" i="0" u="none" baseline="0" dirty="0"/>
              <a:t>ga</a:t>
            </a:r>
            <a:r>
              <a:rPr lang="x-es-XL" sz="2600" b="0" i="0" u="none" baseline="0" dirty="0"/>
              <a:t> clic en el siguiente enlace y sig</a:t>
            </a:r>
            <a:r>
              <a:rPr lang="es-MX" sz="2600" b="0" i="0" u="none" baseline="0" dirty="0"/>
              <a:t>a</a:t>
            </a:r>
            <a:r>
              <a:rPr lang="x-es-XL" sz="2600" b="0" i="0" u="none" baseline="0" dirty="0"/>
              <a:t> las </a:t>
            </a:r>
            <a:r>
              <a:rPr lang="x-es-XL" sz="2600" b="0" i="0" u="none" baseline="0" dirty="0">
                <a:hlinkClick r:id="rId2"/>
              </a:rPr>
              <a:t>instrucciones para solicitar acceso</a:t>
            </a:r>
            <a:r>
              <a:rPr lang="x-es-XL" sz="2600" b="0" i="0" u="none" baseline="0" dirty="0"/>
              <a:t>.</a:t>
            </a:r>
          </a:p>
          <a:p>
            <a:pPr algn="l" rtl="0">
              <a:lnSpc>
                <a:spcPct val="95000"/>
              </a:lnSpc>
            </a:pPr>
            <a:r>
              <a:rPr lang="x-es-XL" sz="2600" b="0" i="0" u="none" baseline="0" dirty="0"/>
              <a:t>Los beneficiarios de subvenciones que actualmente tengan acceso al PMS y estén presentando o certificando los FFR en nombre de su organización deben iniciar sesión en el PMS y actualizar sus permisos para solicitar acceso al módulo FFR para las nuevas </a:t>
            </a:r>
            <a:r>
              <a:rPr lang="es-MX" sz="2600" b="0" i="0" u="none" baseline="0" dirty="0"/>
              <a:t>adjudicaciones</a:t>
            </a:r>
            <a:r>
              <a:rPr lang="x-es-XL" sz="2600" b="0" i="0" u="none" baseline="0" dirty="0"/>
              <a:t>. Copi</a:t>
            </a:r>
            <a:r>
              <a:rPr lang="es-MX" sz="2600" b="0" i="0" u="none" baseline="0" dirty="0"/>
              <a:t>e</a:t>
            </a:r>
            <a:r>
              <a:rPr lang="x-es-XL" sz="2600" b="0" i="0" u="none" baseline="0" dirty="0"/>
              <a:t> o ha</a:t>
            </a:r>
            <a:r>
              <a:rPr lang="es-MX" sz="2600" b="0" i="0" u="none" baseline="0" dirty="0"/>
              <a:t>ga</a:t>
            </a:r>
            <a:r>
              <a:rPr lang="x-es-XL" sz="2600" b="0" i="0" u="none" baseline="0" dirty="0"/>
              <a:t> clic en el siguiente enlace y sig</a:t>
            </a:r>
            <a:r>
              <a:rPr lang="es-MX" sz="2600" b="0" i="0" u="none" baseline="0" dirty="0"/>
              <a:t>a</a:t>
            </a:r>
            <a:r>
              <a:rPr lang="x-es-XL" sz="2600" b="0" i="0" u="none" baseline="0" dirty="0"/>
              <a:t> las </a:t>
            </a:r>
            <a:r>
              <a:rPr lang="x-es-XL" sz="2600" b="0" i="0" u="none" baseline="0" dirty="0">
                <a:hlinkClick r:id="rId3"/>
              </a:rPr>
              <a:t>instrucciones para actualizar los permisos de usuario</a:t>
            </a:r>
            <a:r>
              <a:rPr lang="x-es-XL" sz="2600" b="0" i="0" u="none" baseline="0" dirty="0"/>
              <a:t>.</a:t>
            </a:r>
          </a:p>
          <a:p>
            <a:pPr algn="l" rtl="0">
              <a:lnSpc>
                <a:spcPct val="95000"/>
              </a:lnSpc>
            </a:pPr>
            <a:r>
              <a:rPr lang="x-es-XL" sz="2600" b="0" i="0" u="none" baseline="0" dirty="0"/>
              <a:t>Nota: La tramitación de una solicitud de acceso para un nuevo usuario puede tardar entre 7 y 10 días laborables.</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21</a:t>
            </a:fld>
            <a:endParaRPr lang="x-es-XL" dirty="0"/>
          </a:p>
        </p:txBody>
      </p:sp>
    </p:spTree>
    <p:extLst>
      <p:ext uri="{BB962C8B-B14F-4D97-AF65-F5344CB8AC3E}">
        <p14:creationId xmlns:p14="http://schemas.microsoft.com/office/powerpoint/2010/main" val="1526993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136526"/>
            <a:ext cx="9905082" cy="1556924"/>
          </a:xfrm>
        </p:spPr>
        <p:txBody>
          <a:bodyPr>
            <a:normAutofit/>
          </a:bodyPr>
          <a:lstStyle/>
          <a:p>
            <a:r>
              <a:rPr lang="pt-BR" dirty="0"/>
              <a:t>Manual del sistema, informes y ayuda para iniciar sesión</a:t>
            </a:r>
            <a:endParaRPr lang="x-es-XL" sz="4000" dirty="0"/>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p:txBody>
          <a:bodyPr>
            <a:noAutofit/>
          </a:bodyPr>
          <a:lstStyle/>
          <a:p>
            <a:pPr algn="l" rtl="0">
              <a:lnSpc>
                <a:spcPct val="95000"/>
              </a:lnSpc>
            </a:pPr>
            <a:r>
              <a:rPr lang="x-es-XL" sz="2000" b="0" i="0" u="none" baseline="0" dirty="0"/>
              <a:t>El PMS </a:t>
            </a:r>
            <a:r>
              <a:rPr lang="es-MX" sz="2000" b="0" i="0" u="none" baseline="0" dirty="0"/>
              <a:t>le</a:t>
            </a:r>
            <a:r>
              <a:rPr lang="x-es-XL" sz="2000" b="0" i="0" u="none" baseline="0" dirty="0"/>
              <a:t> ofrece orientación sobre cómo acceder a los informes financieros y proporciona a los beneficiarios de las subvenciones una visión general de cómo realizar consultas en línea en el sistema. Además, la página web también </a:t>
            </a:r>
            <a:r>
              <a:rPr lang="es-MX" sz="2000" b="0" i="0" u="none" baseline="0" dirty="0"/>
              <a:t>l</a:t>
            </a:r>
            <a:r>
              <a:rPr lang="x-es-XL" sz="2000" b="0" i="0" u="none" baseline="0" dirty="0"/>
              <a:t>e ofrece </a:t>
            </a:r>
            <a:r>
              <a:rPr lang="x-es-XL" sz="2000" b="0" i="0" u="none" baseline="0" dirty="0">
                <a:hlinkClick r:id="rId2"/>
              </a:rPr>
              <a:t>información sobre cómo acceder a las guías de usuario disponibles</a:t>
            </a:r>
            <a:r>
              <a:rPr lang="x-es-XL" sz="2000" b="0" i="0" u="none" baseline="0" dirty="0"/>
              <a:t>.</a:t>
            </a:r>
          </a:p>
          <a:p>
            <a:pPr algn="l" rtl="0">
              <a:lnSpc>
                <a:spcPct val="95000"/>
              </a:lnSpc>
            </a:pPr>
            <a:r>
              <a:rPr lang="x-es-XL" sz="2000" b="0" i="0" u="none" baseline="0" dirty="0"/>
              <a:t>Si necesita ayuda general para iniciar sesión, sig</a:t>
            </a:r>
            <a:r>
              <a:rPr lang="es-MX" sz="2000" b="0" i="0" u="none" baseline="0" dirty="0"/>
              <a:t>a</a:t>
            </a:r>
            <a:r>
              <a:rPr lang="x-es-XL" sz="2000" b="0" i="0" u="none" baseline="0" dirty="0"/>
              <a:t> las </a:t>
            </a:r>
            <a:r>
              <a:rPr lang="x-es-XL" sz="2000" b="0" i="0" u="none" baseline="0" dirty="0">
                <a:hlinkClick r:id="rId3"/>
              </a:rPr>
              <a:t>instrucciones para iniciar sesión en el PMS</a:t>
            </a:r>
            <a:r>
              <a:rPr lang="x-es-XL" sz="2000" b="0" i="0" u="none" baseline="0" dirty="0"/>
              <a:t>.</a:t>
            </a:r>
          </a:p>
          <a:p>
            <a:pPr>
              <a:lnSpc>
                <a:spcPct val="95000"/>
              </a:lnSpc>
            </a:pPr>
            <a:r>
              <a:rPr lang="x-es-XL" sz="2000" b="0" i="0" u="none" baseline="0" dirty="0"/>
              <a:t>El servicio de asistencia de PMS no puede facilitar</a:t>
            </a:r>
            <a:r>
              <a:rPr lang="es-MX" sz="2000" b="0" i="0" u="none" baseline="0" dirty="0"/>
              <a:t>l</a:t>
            </a:r>
            <a:r>
              <a:rPr lang="x-es-XL" sz="2000" b="0" i="0" u="none" baseline="0" dirty="0"/>
              <a:t>e los números PAN ni los PIN de </a:t>
            </a:r>
            <a:r>
              <a:rPr lang="es-MX" sz="2000" b="0" i="0" u="none" baseline="0" dirty="0"/>
              <a:t>s</a:t>
            </a:r>
            <a:r>
              <a:rPr lang="x-es-XL" sz="2000" b="0" i="0" u="none" baseline="0" dirty="0"/>
              <a:t>u cuenta. Se utilizan para los procesos de verificación dentro del PMS. Esta información se encuentra en la carta de bienvenida que le ha enviado la Oficina de Gestión de Subvenciones. Si no dispone de la carta de </a:t>
            </a:r>
            <a:r>
              <a:rPr lang="es-MX" sz="2000" b="0" i="0" u="none" baseline="0" dirty="0"/>
              <a:t>adjudicación </a:t>
            </a:r>
            <a:r>
              <a:rPr lang="x-es-XL" sz="2000" b="0" i="0" u="none" baseline="0" dirty="0"/>
              <a:t>en la que figure esta información, puede ponerse en contacto con el especialista en gestión de subvenciones que figura en su documento de </a:t>
            </a:r>
            <a:r>
              <a:rPr lang="es-MX" sz="2000" dirty="0"/>
              <a:t>adjudicación</a:t>
            </a:r>
            <a:r>
              <a:rPr lang="x-es-XL" sz="2000" b="0" i="0" u="none" baseline="0" dirty="0"/>
              <a:t> para que le ayude.</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a:t>
            </a:r>
            <a:r>
              <a:rPr lang="pt-BR" b="0" i="0" u="none" baseline="0" dirty="0"/>
              <a:t> Capacitación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22</a:t>
            </a:fld>
            <a:endParaRPr lang="x-es-XL" dirty="0"/>
          </a:p>
        </p:txBody>
      </p:sp>
    </p:spTree>
    <p:extLst>
      <p:ext uri="{BB962C8B-B14F-4D97-AF65-F5344CB8AC3E}">
        <p14:creationId xmlns:p14="http://schemas.microsoft.com/office/powerpoint/2010/main" val="3694401168"/>
      </p:ext>
    </p:extLst>
  </p:cSld>
  <p:clrMapOvr>
    <a:masterClrMapping/>
  </p:clrMapOvr>
</p:sld>
</file>

<file path=ppt/theme/theme1.xml><?xml version="1.0" encoding="utf-8"?>
<a:theme xmlns:a="http://schemas.openxmlformats.org/drawingml/2006/main" name="Office Theme">
  <a:themeElements>
    <a:clrScheme name="VETS">
      <a:dk1>
        <a:sysClr val="windowText" lastClr="000000"/>
      </a:dk1>
      <a:lt1>
        <a:sysClr val="window" lastClr="FFFFFF"/>
      </a:lt1>
      <a:dk2>
        <a:srgbClr val="023160"/>
      </a:dk2>
      <a:lt2>
        <a:srgbClr val="7B7B7B"/>
      </a:lt2>
      <a:accent1>
        <a:srgbClr val="0054A6"/>
      </a:accent1>
      <a:accent2>
        <a:srgbClr val="ED1A23"/>
      </a:accent2>
      <a:accent3>
        <a:srgbClr val="716384"/>
      </a:accent3>
      <a:accent4>
        <a:srgbClr val="F15E2E"/>
      </a:accent4>
      <a:accent5>
        <a:srgbClr val="8EAADB"/>
      </a:accent5>
      <a:accent6>
        <a:srgbClr val="F69E8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 VETS PowerPoint Blue.potx  -  version 1.0: 8/16/2021 5:20 PM  -  Read-Only" id="{38DD2586-39EA-470C-832D-0A3762C7E687}" vid="{F73E0E44-9601-4222-9149-0D21E000E3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df1fdb3-3814-4898-b68d-b9ae902564fe" xsi:nil="true"/>
    <lcf76f155ced4ddcb4097134ff3c332f xmlns="ee3eab8d-6fc0-47b2-b9a9-e7b6a861d967">
      <Terms xmlns="http://schemas.microsoft.com/office/infopath/2007/PartnerControls"/>
    </lcf76f155ced4ddcb4097134ff3c332f>
    <WordCount xmlns="ee3eab8d-6fc0-47b2-b9a9-e7b6a861d96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35EB6D1BC28BE4592B5D87EE1F2607A" ma:contentTypeVersion="18" ma:contentTypeDescription="Create a new document." ma:contentTypeScope="" ma:versionID="83bc00b5ff412b75df572ebfc362fffa">
  <xsd:schema xmlns:xsd="http://www.w3.org/2001/XMLSchema" xmlns:xs="http://www.w3.org/2001/XMLSchema" xmlns:p="http://schemas.microsoft.com/office/2006/metadata/properties" xmlns:ns2="ee3eab8d-6fc0-47b2-b9a9-e7b6a861d967" xmlns:ns3="1df1fdb3-3814-4898-b68d-b9ae902564fe" targetNamespace="http://schemas.microsoft.com/office/2006/metadata/properties" ma:root="true" ma:fieldsID="909be7d6e9244a4128c53923d2536e82" ns2:_="" ns3:_="">
    <xsd:import namespace="ee3eab8d-6fc0-47b2-b9a9-e7b6a861d967"/>
    <xsd:import namespace="1df1fdb3-3814-4898-b68d-b9ae902564f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Wor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3eab8d-6fc0-47b2-b9a9-e7b6a861d9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a4b74c-56fc-49ef-b41b-324fb29e5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WordCount" ma:index="24" nillable="true" ma:displayName="Word Count" ma:format="Dropdown" ma:internalName="WordCount"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df1fdb3-3814-4898-b68d-b9ae902564f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b6ca404-55d3-46aa-8308-935580b80a9e}" ma:internalName="TaxCatchAll" ma:showField="CatchAllData" ma:web="1df1fdb3-3814-4898-b68d-b9ae902564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4A9E53-ADEC-4477-B011-E6C134239591}">
  <ds:schemaRefs>
    <ds:schemaRef ds:uri="http://schemas.microsoft.com/sharepoint/v3/contenttype/forms"/>
  </ds:schemaRefs>
</ds:datastoreItem>
</file>

<file path=customXml/itemProps2.xml><?xml version="1.0" encoding="utf-8"?>
<ds:datastoreItem xmlns:ds="http://schemas.openxmlformats.org/officeDocument/2006/customXml" ds:itemID="{DB62BCA1-FEE8-44D8-81BB-9A592FC5C787}">
  <ds:schemaRefs>
    <ds:schemaRef ds:uri="http://purl.org/dc/terms/"/>
    <ds:schemaRef ds:uri="http://purl.org/dc/dcmitype/"/>
    <ds:schemaRef ds:uri="http://purl.org/dc/elements/1.1/"/>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1df1fdb3-3814-4898-b68d-b9ae902564fe"/>
    <ds:schemaRef ds:uri="ee3eab8d-6fc0-47b2-b9a9-e7b6a861d967"/>
  </ds:schemaRefs>
</ds:datastoreItem>
</file>

<file path=customXml/itemProps3.xml><?xml version="1.0" encoding="utf-8"?>
<ds:datastoreItem xmlns:ds="http://schemas.openxmlformats.org/officeDocument/2006/customXml" ds:itemID="{21E3D842-B44E-44A8-BB4F-D4C32CF750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3eab8d-6fc0-47b2-b9a9-e7b6a861d967"/>
    <ds:schemaRef ds:uri="1df1fdb3-3814-4898-b68d-b9ae902564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 - VETS PowerPoint Blue</Template>
  <TotalTime>3025</TotalTime>
  <Words>4217</Words>
  <Application>Microsoft Office PowerPoint</Application>
  <PresentationFormat>Widescreen</PresentationFormat>
  <Paragraphs>205</Paragraphs>
  <Slides>22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Franklin Gothic Book</vt:lpstr>
      <vt:lpstr>Franklin Gothic Medium</vt:lpstr>
      <vt:lpstr>Webdings</vt:lpstr>
      <vt:lpstr>Wingdings</vt:lpstr>
      <vt:lpstr>Wingdings 3</vt:lpstr>
      <vt:lpstr>Office Theme</vt:lpstr>
      <vt:lpstr>Sistema de gestión de pagos (PMS)</vt:lpstr>
      <vt:lpstr>Funcionalidades del PMS para los beneficiarios de subvenciones</vt:lpstr>
      <vt:lpstr>Justificación de la solicitud de pago obligatorio del PMS (1 de 3)</vt:lpstr>
      <vt:lpstr>Justificación de la solicitud de pago obligatorio del PMS (2 de 3)</vt:lpstr>
      <vt:lpstr>Justificación de la solicitud de pago obligatorio del PMS (3 de 3)</vt:lpstr>
      <vt:lpstr>Generación de informes del PMS</vt:lpstr>
      <vt:lpstr>Acceder al FFR en el PMS</vt:lpstr>
      <vt:lpstr>Búsqueda de informes financieros federales</vt:lpstr>
      <vt:lpstr>Seguimiento de informes del Servicio Empleo y Capacitación (VETS) (1de 2)</vt:lpstr>
      <vt:lpstr>Informe de seguimiento de VETS (2 de 2)</vt:lpstr>
      <vt:lpstr>Acciones para seguimiento de FFR en el PMS (1 de 2)</vt:lpstr>
      <vt:lpstr>Acciones para seguimiento de FFR en el PMS (2 de 2)</vt:lpstr>
      <vt:lpstr>Información sobre el FFR (1 de 7)</vt:lpstr>
      <vt:lpstr>Información sobre el FFR (2 de 7)</vt:lpstr>
      <vt:lpstr>Información sobre el FFR (3 de 7)</vt:lpstr>
      <vt:lpstr>Información sobre el FFR (4 de 7)</vt:lpstr>
      <vt:lpstr>Información sobre la FFR (5 de 7)</vt:lpstr>
      <vt:lpstr>Información sobre el FFR (6 de 7)</vt:lpstr>
      <vt:lpstr>Información sobre el FFR (7 de 7)</vt:lpstr>
      <vt:lpstr>¿Alguna pregunta?</vt:lpstr>
      <vt:lpstr>Cómo actualizar permisos o   solicitar acceso</vt:lpstr>
      <vt:lpstr>Manual del sistema, informes y ayuda para iniciar sesión</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PAC Payment Management System (PMS)</dc:title>
  <dc:subject>PAC Payment Management System (PMS)</dc:subject>
  <dc:creator>U.S. Department of Labor</dc:creator>
  <cp:keywords>USDOL, DOL, VETS, HVRP, PAC</cp:keywords>
  <cp:lastModifiedBy>Colleen Beck</cp:lastModifiedBy>
  <cp:revision>85</cp:revision>
  <dcterms:created xsi:type="dcterms:W3CDTF">2026-05-14T15:55:24Z</dcterms:created>
  <dcterms:modified xsi:type="dcterms:W3CDTF">2026-09-18T16:55:22Z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0x010100735EB6D1BC28BE4592B5D87EE1F2607A</vt:lpwstr>
  </property>
  <property fmtid="{D5CDD505-2E9C-101B-9397-08002B2CF9AE}" pid="3" name="TaxKeyword">
    <vt:lpwstr/>
  </property>
  <property fmtid="{D5CDD505-2E9C-101B-9397-08002B2CF9AE}" pid="4" name="MediaServiceImageTags">
    <vt:lpwstr/>
  </property>
</Properties>
</file>