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266" r:id="rId6"/>
    <p:sldId id="257" r:id="rId7"/>
    <p:sldId id="259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77" r:id="rId24"/>
    <p:sldId id="27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0851A8-CDF9-8112-F940-16414BDD4F2D}" name="Rose, Michele A - VETS CTR" initials="MR" userId="S::Rose.Michele.A@dol.gov::39aa4f9c-0983-4684-a6ee-bdbb1fa05a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A6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975" autoAdjust="0"/>
    <p:restoredTop sz="96247" autoAdjust="0"/>
  </p:normalViewPr>
  <p:slideViewPr>
    <p:cSldViewPr snapToGrid="0">
      <p:cViewPr varScale="1">
        <p:scale>
          <a:sx n="109" d="100"/>
          <a:sy n="109" d="100"/>
        </p:scale>
        <p:origin x="7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263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610A9B-4E50-4E1E-937E-551D5BF98DB4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6ED61-3DF0-4762-AC35-F6E46ACBD0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616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B2A4E-1841-4DF1-AAD7-E22EECDE03EE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0CCEA-B629-4CAC-BC31-F931415174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579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United States Department of Labor seal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1291496"/>
            <a:ext cx="2004649" cy="2004649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0" y="5266951"/>
            <a:ext cx="4426982" cy="15910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pt-BR" sz="2400" dirty="0">
                <a:solidFill>
                  <a:schemeClr val="bg1"/>
                </a:solidFill>
              </a:rPr>
              <a:t>Servicio de Empleo y Capacitación para Veteranos (VETS)</a:t>
            </a:r>
            <a:endParaRPr 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Rectangle 16" descr="Decorative"/>
          <p:cNvSpPr/>
          <p:nvPr userDrawn="1"/>
        </p:nvSpPr>
        <p:spPr>
          <a:xfrm>
            <a:off x="10330543" y="0"/>
            <a:ext cx="1861457" cy="1110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729343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Subtitle/Date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7CF2982A-4C4C-460B-8595-BC96DBCBEB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3787772"/>
            <a:ext cx="1891883" cy="9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91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“Agenda” Title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[Item, moderator/speaker, # minutes, etc.]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13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Heading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792663"/>
            <a:ext cx="10515600" cy="12969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Subtitle, or delete if not needed.</a:t>
            </a:r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83F27E2A-CE55-F93D-9993-E0E9E444C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443" y="461723"/>
            <a:ext cx="1518891" cy="79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0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9461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11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69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001818" cy="31250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22618" y="1825625"/>
            <a:ext cx="3001818" cy="31250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C546582-6CE5-015B-3E7C-71A579A59D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07036" y="1825625"/>
            <a:ext cx="3001962" cy="312506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6EAF1A3-8DE4-E0AE-A23C-42BCCF55C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70113" y="5154613"/>
            <a:ext cx="7315200" cy="1047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4715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9949"/>
            <a:ext cx="9695690" cy="9959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11590"/>
            <a:ext cx="5157787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left column 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19119"/>
            <a:ext cx="5157787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11590"/>
            <a:ext cx="5183188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right column 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19119"/>
            <a:ext cx="5183188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55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435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608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286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58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Speaker/Moderator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2298611"/>
            <a:ext cx="2284400" cy="2284400"/>
          </a:xfrm>
          <a:prstGeom prst="ellipse">
            <a:avLst/>
          </a:prstGeom>
          <a:solidFill>
            <a:srgbClr val="F3F4F4"/>
          </a:solidFill>
          <a:ln w="76200">
            <a:solidFill>
              <a:schemeClr val="tx2"/>
            </a:solidFill>
          </a:ln>
          <a:effectLst/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20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2339916"/>
            <a:ext cx="7447376" cy="220178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4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4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65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561600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1477370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8200" y="3970049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906424" y="3883552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981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578"/>
            <a:ext cx="9677400" cy="905377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975304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33653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814224" y="1325746"/>
            <a:ext cx="792905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32684" y="313936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3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802614" y="3131592"/>
            <a:ext cx="694066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 baseline="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1" name="Person Photo 3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821074" y="4957712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4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4791004" y="4934588"/>
            <a:ext cx="595227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468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1726"/>
            <a:ext cx="3932237" cy="36872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808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6686"/>
            <a:ext cx="3932237" cy="368230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1106905"/>
            <a:ext cx="6172200" cy="4562375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D91346B-1FC0-4A63-BE4B-4B2D487B4B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83188" y="5811838"/>
            <a:ext cx="6170612" cy="415226"/>
          </a:xfrm>
        </p:spPr>
        <p:txBody>
          <a:bodyPr/>
          <a:lstStyle>
            <a:lvl1pPr marL="0" indent="0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 delete block.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511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578642" cy="4215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ubtitle Caption">
            <a:extLst>
              <a:ext uri="{FF2B5EF4-FFF2-40B4-BE49-F238E27FC236}">
                <a16:creationId xmlns:a16="http://schemas.microsoft.com/office/drawing/2014/main" id="{ACE185BF-D479-4469-B290-584318A7463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03999" y="1824760"/>
            <a:ext cx="4196217" cy="1270773"/>
          </a:xfrm>
          <a:solidFill>
            <a:schemeClr val="tx2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82880" tIns="182880" rIns="182880" bIns="182880" anchor="ctr">
            <a:normAutofit/>
          </a:bodyPr>
          <a:lstStyle>
            <a:lvl1pPr marL="0" indent="0" algn="ctr">
              <a:lnSpc>
                <a:spcPct val="108000"/>
              </a:lnSpc>
              <a:buNone/>
              <a:defRPr sz="2400" b="1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caption/subtitle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603999" y="3203619"/>
            <a:ext cx="4196217" cy="2837543"/>
          </a:xfrm>
          <a:prstGeom prst="roundRect">
            <a:avLst>
              <a:gd name="adj" fmla="val 7460"/>
            </a:avLst>
          </a:prstGeom>
          <a:ln w="50800" cmpd="thickThin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E47EF34-60FA-4FBD-8D67-E0511F85FD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0" y="6084552"/>
            <a:ext cx="4195763" cy="365125"/>
          </a:xfrm>
        </p:spPr>
        <p:txBody>
          <a:bodyPr/>
          <a:lstStyle>
            <a:lvl1pPr marL="63500" indent="-17463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otherwise, delete block.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564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Discussion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iscussion Topic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38400" y="2055811"/>
            <a:ext cx="8753627" cy="385710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6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discussion topic content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 descr="Logo&#10;&#10;AI-generated content may be incorrect.">
            <a:extLst>
              <a:ext uri="{FF2B5EF4-FFF2-40B4-BE49-F238E27FC236}">
                <a16:creationId xmlns:a16="http://schemas.microsoft.com/office/drawing/2014/main" id="{13CB88A9-3390-9DDC-550C-F57CF56FBD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1137" y="136525"/>
            <a:ext cx="1231619" cy="64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203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Polling Question Title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l Question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00250" y="2187707"/>
            <a:ext cx="9191777" cy="1054252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8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poll question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3416667-CA2D-4DDC-AD50-735BBA133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4122" y="3351821"/>
            <a:ext cx="8617754" cy="2914625"/>
          </a:xfrm>
        </p:spPr>
        <p:txBody>
          <a:bodyPr anchor="t"/>
          <a:lstStyle>
            <a:lvl1pPr marL="457200" indent="-457200">
              <a:spcBef>
                <a:spcPts val="1800"/>
              </a:spcBef>
              <a:buClr>
                <a:schemeClr val="tx1"/>
              </a:buClr>
              <a:buSzPct val="100000"/>
              <a:buFont typeface="+mj-lt"/>
              <a:buAutoNum type="arabicPeriod"/>
              <a:defRPr sz="2800"/>
            </a:lvl1pPr>
            <a:lvl2pPr marL="777240">
              <a:spcBef>
                <a:spcPts val="400"/>
              </a:spcBef>
              <a:defRPr sz="24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 sz="2000"/>
            </a:lvl4pPr>
            <a:lvl5pPr>
              <a:spcBef>
                <a:spcPts val="2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71C5FD1C-EB29-6EF9-0A10-B616A8EF71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051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0"/>
            <a:ext cx="12192000" cy="1133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5400"/>
            <a:ext cx="9680894" cy="1104900"/>
          </a:xfrm>
        </p:spPr>
        <p:txBody>
          <a:bodyPr>
            <a:normAutofit/>
          </a:bodyPr>
          <a:lstStyle>
            <a:lvl1pPr>
              <a:defRPr sz="3600" b="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Series/Set Title</a:t>
            </a:r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838200" y="1136578"/>
            <a:ext cx="10515600" cy="1205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 descr="Decorative"/>
          <p:cNvCxnSpPr/>
          <p:nvPr userDrawn="1"/>
        </p:nvCxnSpPr>
        <p:spPr>
          <a:xfrm>
            <a:off x="838200" y="22479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38200" y="2536825"/>
            <a:ext cx="10515600" cy="37257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115A737F-E78D-750E-52DD-BABE9BA877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9516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“Resources”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255687B7-9EC8-CFE5-AD9F-CBC8B4C9BA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61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4426981" cy="6857999"/>
          </a:xfrm>
        </p:spPr>
        <p:txBody>
          <a:bodyPr>
            <a:noAutofit/>
          </a:bodyPr>
          <a:lstStyle>
            <a:lvl1pPr algn="ctr"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for “Contact” Slide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070406" y="470907"/>
            <a:ext cx="5455827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4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5070406" y="2502100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5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5070406" y="4533293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</p:spTree>
    <p:extLst>
      <p:ext uri="{BB962C8B-B14F-4D97-AF65-F5344CB8AC3E}">
        <p14:creationId xmlns:p14="http://schemas.microsoft.com/office/powerpoint/2010/main" val="2375160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2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 descr="Decorative"/>
          <p:cNvSpPr txBox="1">
            <a:spLocks/>
          </p:cNvSpPr>
          <p:nvPr userDrawn="1"/>
        </p:nvSpPr>
        <p:spPr>
          <a:xfrm>
            <a:off x="1" y="-1"/>
            <a:ext cx="4426981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0000" dirty="0">
                <a:solidFill>
                  <a:schemeClr val="bg1"/>
                </a:solidFill>
              </a:rPr>
              <a:t>?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Add “Questions?”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1057649"/>
          </a:xfrm>
        </p:spPr>
        <p:txBody>
          <a:bodyPr>
            <a:normAutofit/>
          </a:bodyPr>
          <a:lstStyle>
            <a:lvl1pPr marL="0" indent="0" algn="l">
              <a:buNone/>
              <a:defRPr sz="3200" baseline="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guidance for how to ask questions, or delete if not needed.</a:t>
            </a:r>
          </a:p>
        </p:txBody>
      </p:sp>
    </p:spTree>
    <p:extLst>
      <p:ext uri="{BB962C8B-B14F-4D97-AF65-F5344CB8AC3E}">
        <p14:creationId xmlns:p14="http://schemas.microsoft.com/office/powerpoint/2010/main" val="27493681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“Thank You”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033963"/>
            <a:ext cx="10515600" cy="1296987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closing message or information, or delete if not needed.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51B2A0E2-9A0E-9AEC-D67E-D360C3FBC0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6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6843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43282" y="6356350"/>
            <a:ext cx="610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fld id="{9F533A62-0560-4741-9272-0FF595F394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5A604A40-449A-4618-71CE-BE9A52074954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3651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85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0" r:id="rId4"/>
    <p:sldLayoutId id="2147483652" r:id="rId5"/>
    <p:sldLayoutId id="2147483676" r:id="rId6"/>
    <p:sldLayoutId id="2147483653" r:id="rId7"/>
    <p:sldLayoutId id="2147483654" r:id="rId8"/>
    <p:sldLayoutId id="2147483655" r:id="rId9"/>
    <p:sldLayoutId id="2147483659" r:id="rId10"/>
    <p:sldLayoutId id="2147483660" r:id="rId11"/>
    <p:sldLayoutId id="2147483665" r:id="rId12"/>
    <p:sldLayoutId id="2147483666" r:id="rId13"/>
    <p:sldLayoutId id="2147483668" r:id="rId14"/>
    <p:sldLayoutId id="2147483656" r:id="rId15"/>
    <p:sldLayoutId id="2147483657" r:id="rId16"/>
    <p:sldLayoutId id="2147483662" r:id="rId17"/>
    <p:sldLayoutId id="2147483671" r:id="rId18"/>
    <p:sldLayoutId id="2147483672" r:id="rId19"/>
    <p:sldLayoutId id="2147483673" r:id="rId20"/>
    <p:sldLayoutId id="2147483675" r:id="rId21"/>
    <p:sldLayoutId id="2147483674" r:id="rId22"/>
    <p:sldLayoutId id="2147483670" r:id="rId23"/>
    <p:sldLayoutId id="2147483663" r:id="rId2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tudentservices@nvti.or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nvti.org/app/uploads/2023/11/NVTI-Learning-Ecosystem.pdf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nvti.org/training/course-delivery-methods/#:~:text=Contact%20NVTI-,Course%20Delivery%20Methods,-NVTI%20offers%20courses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vti.org/Training/Training-Plan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nvti.org/Training/Training-Plans" TargetMode="Externa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nvti.org/training/training-plans/#:~:text=CODL)%20Required%20Training-,NVTI%20Journey%20Maps,-JVSG%20Journey%20Map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vti.org/training-application/" TargetMode="External"/><Relationship Id="rId2" Type="http://schemas.openxmlformats.org/officeDocument/2006/relationships/hyperlink" Target="https://www.nvti.org/logistics/registering-for-nvti-classes/#:~:text=Contact%20NVTI-,Registering%20for%20NVTI%20Classes,-Looking%20to%20register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vti.org/app/uploads/2023/08/NVTI-Travel-FAQs.pdf" TargetMode="External"/><Relationship Id="rId2" Type="http://schemas.openxmlformats.org/officeDocument/2006/relationships/hyperlink" Target="mailto:travel@nvti.org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hyperlink" Target="https://rise.articulate.com/share/3GMowuQr_iWoJQGpuGrigK0DfRdsgYbJ#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vti.org/training/nvti-class-schedule/#:~:text=Contact%20NVTI-,NVTI%20Class%20Schedule,-With%20a%20variety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vti.org/on-demand-learning/webinars/#:~:text=Contact%20NVTI-,NVTI%20Webinars,-View%20informative%2C%20in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vti.org/on-demand-learning/podcasts/#:~:text=Contact%20NVTI-,NVTI%20Podcasts,-Listen%20to%20informative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vti.org/on-demand-learning/podcasts/#:~:text=Contact%20NVTI-,NVTI%20Podcasts,-Listen%20to%20informative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vti.org/news/newsletters/nvti-newsletter/" TargetMode="External"/><Relationship Id="rId2" Type="http://schemas.openxmlformats.org/officeDocument/2006/relationships/hyperlink" Target="https://www.nvti.org/subscribe-to-mailing-list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81E04-271A-4DBA-2EE7-3A98C1B8A2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0130" y="3175479"/>
            <a:ext cx="6428480" cy="1944479"/>
          </a:xfrm>
        </p:spPr>
        <p:txBody>
          <a:bodyPr>
            <a:noAutofit/>
          </a:bodyPr>
          <a:lstStyle/>
          <a:p>
            <a:r>
              <a:rPr lang="x-es-XL" sz="4000" dirty="0"/>
              <a:t>Conferencia posterior a la adjudicación </a:t>
            </a:r>
            <a:r>
              <a:rPr lang="es-MX" sz="4000" dirty="0"/>
              <a:t>(PAC) </a:t>
            </a:r>
            <a:r>
              <a:rPr lang="x-es-XL" sz="4000" dirty="0"/>
              <a:t>del Programa de Reinserción de Veteranos sin Hogar (HVRP): </a:t>
            </a:r>
            <a:r>
              <a:rPr lang="x-es-XL" sz="4000" b="0" i="0" u="none" baseline="0" dirty="0"/>
              <a:t>Instituto Nacional de </a:t>
            </a:r>
            <a:r>
              <a:rPr lang="es-MX" sz="4000" b="0" i="0" u="none" baseline="0" dirty="0"/>
              <a:t>Capacitación</a:t>
            </a:r>
            <a:r>
              <a:rPr lang="x-es-XL" sz="4000" b="0" i="0" u="none" baseline="0" dirty="0"/>
              <a:t> para Veteranos (NVTI)​</a:t>
            </a:r>
            <a:endParaRPr lang="x-es-XL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FF4729-D9B6-C5A3-095F-772367EFE4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l" rtl="0"/>
            <a:r>
              <a:rPr lang="x-es-XL" b="0" i="0" u="none" baseline="0" dirty="0"/>
              <a:t>17 de agosto de 2026</a:t>
            </a:r>
          </a:p>
        </p:txBody>
      </p:sp>
    </p:spTree>
    <p:extLst>
      <p:ext uri="{BB962C8B-B14F-4D97-AF65-F5344CB8AC3E}">
        <p14:creationId xmlns:p14="http://schemas.microsoft.com/office/powerpoint/2010/main" val="2848525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67DCF-AA83-F19C-76B6-D7B15CBEA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El ponente de hoy</a:t>
            </a:r>
          </a:p>
        </p:txBody>
      </p:sp>
      <p:pic>
        <p:nvPicPr>
          <p:cNvPr id="15" name="Picture Placeholder 12" descr="Brandon Webb">
            <a:extLst>
              <a:ext uri="{FF2B5EF4-FFF2-40B4-BE49-F238E27FC236}">
                <a16:creationId xmlns:a16="http://schemas.microsoft.com/office/drawing/2014/main" id="{FFBB23EE-BF21-500F-5FBD-CF5A625EEF9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1111" b="11111"/>
          <a:stretch/>
        </p:blipFill>
        <p:spPr>
          <a:xfrm>
            <a:off x="838200" y="2298700"/>
            <a:ext cx="2284413" cy="2284413"/>
          </a:xfrm>
          <a:prstGeom prst="ellipse">
            <a:avLst/>
          </a:prstGeom>
          <a:solidFill>
            <a:srgbClr val="F3F4F4"/>
          </a:solidFill>
          <a:ln w="76200">
            <a:solidFill>
              <a:schemeClr val="tx2"/>
            </a:solidFill>
          </a:ln>
          <a:effectLst/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A3EEAB-969B-8361-3055-C8F0D36EF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06424" y="2339916"/>
            <a:ext cx="7191067" cy="2949057"/>
          </a:xfrm>
        </p:spPr>
        <p:txBody>
          <a:bodyPr/>
          <a:lstStyle/>
          <a:p>
            <a:pPr lvl="0" algn="l" rtl="0"/>
            <a:r>
              <a:rPr lang="x-es-XL" b="1" i="0" u="none" baseline="0" dirty="0"/>
              <a:t>Brandon Webb</a:t>
            </a:r>
          </a:p>
          <a:p>
            <a:pPr marL="519113" algn="l" rtl="0">
              <a:spcBef>
                <a:spcPts val="600"/>
              </a:spcBef>
            </a:pPr>
            <a:r>
              <a:rPr lang="x-es-XL" sz="2400" b="1" i="0" u="none" baseline="0" dirty="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Responsable de NVTI</a:t>
            </a:r>
          </a:p>
          <a:p>
            <a:pPr marL="519113" algn="l" rtl="0">
              <a:spcBef>
                <a:spcPts val="600"/>
              </a:spcBef>
            </a:pPr>
            <a:r>
              <a:rPr lang="x-es-XL" sz="2000" b="0" i="1" u="none" baseline="0" dirty="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Departamento de Trabajo de EE. UU., Servicio de Empleo y </a:t>
            </a:r>
            <a:r>
              <a:rPr lang="es-MX" sz="2000" b="0" i="1" u="none" baseline="0" dirty="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Capacitación </a:t>
            </a:r>
            <a:r>
              <a:rPr lang="x-es-XL" sz="2000" b="0" i="1" u="none" baseline="0" dirty="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para Veteranos (DOL/VETS), Oficina de Programas Nacionales</a:t>
            </a:r>
          </a:p>
          <a:p>
            <a:pPr marL="800100" lvl="3" indent="-280988" algn="l" rtl="0">
              <a:buClr>
                <a:schemeClr val="tx2"/>
              </a:buClr>
            </a:pPr>
            <a:r>
              <a:rPr lang="x-es-XL" b="0" i="0" u="none" baseline="0" dirty="0"/>
              <a:t>Correo electrónico: </a:t>
            </a:r>
            <a:r>
              <a:rPr lang="x-es-XL" b="0" i="0" u="none" baseline="0" dirty="0">
                <a:hlinkClick r:id="rId3"/>
              </a:rPr>
              <a:t>studentservices@nvti.org</a:t>
            </a:r>
            <a:r>
              <a:rPr lang="x-es-XL" b="0" i="0" u="none" baseline="0" dirty="0"/>
              <a:t> </a:t>
            </a:r>
          </a:p>
          <a:p>
            <a:pPr marL="800100" lvl="4" indent="-280988" algn="l" rtl="0">
              <a:buClr>
                <a:schemeClr val="tx2"/>
              </a:buClr>
            </a:pPr>
            <a:r>
              <a:rPr lang="x-es-XL" b="0" i="0" u="none" baseline="0" dirty="0"/>
              <a:t>Teléfono: 844 423 8872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12093-5DEA-512A-BA01-C43BEDF76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2433A-48A6-F208-7F8A-4B330226A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23352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75966-D998-4D98-DC5A-5C032B33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La presentación de hoy 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0EC5-1D55-3438-9DD8-96B18660B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x-es-XL" b="0" i="0" u="none" baseline="0" dirty="0"/>
              <a:t>Misión de NVTI</a:t>
            </a:r>
          </a:p>
          <a:p>
            <a:pPr algn="l" rtl="0"/>
            <a:r>
              <a:rPr lang="x-es-XL" b="0" i="0" u="none" baseline="0" dirty="0"/>
              <a:t>Ecosistema de aprendizaje de NVTI</a:t>
            </a:r>
          </a:p>
          <a:p>
            <a:pPr algn="l" rtl="0"/>
            <a:r>
              <a:rPr lang="x-es-XL" b="0" i="0" u="none" baseline="0" dirty="0"/>
              <a:t>M</a:t>
            </a:r>
            <a:r>
              <a:rPr lang="es-MX" dirty="0"/>
              <a:t>étodos </a:t>
            </a:r>
            <a:r>
              <a:rPr lang="x-es-XL" b="0" i="0" u="none" baseline="0" dirty="0"/>
              <a:t>de impartición de los cursos </a:t>
            </a:r>
          </a:p>
          <a:p>
            <a:pPr algn="l" rtl="0"/>
            <a:r>
              <a:rPr lang="x-es-XL" b="0" i="0" u="none" baseline="0" dirty="0"/>
              <a:t>Decisiones basadas en datos</a:t>
            </a:r>
          </a:p>
          <a:p>
            <a:pPr algn="l" rtl="0"/>
            <a:r>
              <a:rPr lang="x-es-XL" b="0" i="0" u="none" baseline="0" dirty="0"/>
              <a:t>Programa de certificación </a:t>
            </a:r>
            <a:r>
              <a:rPr lang="es-MX" dirty="0"/>
              <a:t>de </a:t>
            </a:r>
            <a:r>
              <a:rPr lang="x-es-XL" b="0" i="0" u="none" baseline="0" dirty="0"/>
              <a:t>Hoja de ruta profesional</a:t>
            </a:r>
          </a:p>
          <a:p>
            <a:pPr algn="l" rtl="0"/>
            <a:r>
              <a:rPr lang="x-es-XL" b="0" i="0" u="none" baseline="0" dirty="0"/>
              <a:t>Mapas de recorrido</a:t>
            </a:r>
          </a:p>
          <a:p>
            <a:pPr algn="l" rtl="0"/>
            <a:r>
              <a:rPr lang="x-es-XL" b="0" i="0" u="none" baseline="0" dirty="0"/>
              <a:t>Inscripción en las clases</a:t>
            </a:r>
          </a:p>
          <a:p>
            <a:pPr algn="l" rtl="0"/>
            <a:r>
              <a:rPr lang="x-es-XL" b="0" i="0" u="none" baseline="0" dirty="0"/>
              <a:t>Qué </a:t>
            </a:r>
            <a:r>
              <a:rPr lang="es-MX" b="0" i="0" u="none" baseline="0" dirty="0"/>
              <a:t>paga el </a:t>
            </a:r>
            <a:r>
              <a:rPr lang="x-es-XL" b="0" i="0" u="none" baseline="0" dirty="0"/>
              <a:t>NVTI </a:t>
            </a:r>
          </a:p>
          <a:p>
            <a:pPr algn="l" rtl="0"/>
            <a:r>
              <a:rPr lang="x-es-XL" b="0" i="0" u="none" baseline="0" dirty="0"/>
              <a:t>Próximas jornadas de </a:t>
            </a:r>
            <a:r>
              <a:rPr lang="es-MX" b="0" i="0" u="none" baseline="0" dirty="0"/>
              <a:t>capacitación</a:t>
            </a:r>
            <a:endParaRPr lang="x-es-XL" b="0" i="0" u="none" baseline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80FDDE-1D90-D863-98B8-C6E19E932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DC4D46-DB9C-7385-3C70-AE39152C9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3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510521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La misión de NVTI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La NVTI se creó en 1986 y se incorporó a la legislación (Título 38 del Código de los Estados Unidos (U.S.C.) Artículo 4109). </a:t>
            </a:r>
          </a:p>
          <a:p>
            <a:pPr algn="l" rtl="0"/>
            <a:r>
              <a:rPr lang="x-es-XL" b="0" i="0" u="none" baseline="0" dirty="0"/>
              <a:t>La misión de NVTI es seguir desarrollando y mejorando las competencias profesionales de los proveedores de servicios de empleo y</a:t>
            </a:r>
            <a:r>
              <a:rPr lang="pt-BR" b="0" i="0" u="none" baseline="0" dirty="0"/>
              <a:t> </a:t>
            </a:r>
            <a:r>
              <a:rPr lang="pt-BR" dirty="0"/>
              <a:t>c</a:t>
            </a:r>
            <a:r>
              <a:rPr lang="pt-BR" b="0" i="0" u="none" baseline="0" dirty="0"/>
              <a:t>apacitación para</a:t>
            </a:r>
            <a:r>
              <a:rPr lang="x-es-XL" b="0" i="0" u="none" baseline="0" dirty="0"/>
              <a:t> veteranos en todo Estados Unidos. </a:t>
            </a:r>
          </a:p>
          <a:p>
            <a:pPr lvl="1" algn="l" rtl="0">
              <a:spcBef>
                <a:spcPts val="1000"/>
              </a:spcBef>
            </a:pPr>
            <a:r>
              <a:rPr lang="es-MX" sz="2600" dirty="0"/>
              <a:t>Capacitar </a:t>
            </a:r>
            <a:r>
              <a:rPr lang="x-es-XL" sz="2600" b="0" i="0" u="none" baseline="0" dirty="0"/>
              <a:t>al personal que ayuda a los veteranos a encontrar y conservar un empleo remunerado​. </a:t>
            </a:r>
          </a:p>
          <a:p>
            <a:pPr lvl="1" algn="l" rtl="0">
              <a:spcBef>
                <a:spcPts val="1000"/>
              </a:spcBef>
            </a:pPr>
            <a:r>
              <a:rPr lang="x-es-XL" sz="2600" b="0" i="0" u="none" baseline="0" dirty="0"/>
              <a:t>El plan de estudios está diseñado para garantizar que los participantes adquieran las competencias necesarias para satisfacer las necesidades de sus clientes.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4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27947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>
                <a:hlinkClick r:id="rId2"/>
              </a:rPr>
              <a:t>Ecosistema de aprendizaje de NVTI </a:t>
            </a:r>
            <a:endParaRPr lang="x-es-XL" dirty="0"/>
          </a:p>
        </p:txBody>
      </p:sp>
      <p:pic>
        <p:nvPicPr>
          <p:cNvPr id="7" name="Content Placeholder 6" descr="Infografía sobre el ecosistema de aprendizaje del NVTI, disponible en el enlace que aparece en el título de esta página. Los títulos de las secciones son: «Formación», «Portal», « &amp; », «Noticias», «Formación a la carta» y «Recursos».">
            <a:extLst>
              <a:ext uri="{FF2B5EF4-FFF2-40B4-BE49-F238E27FC236}">
                <a16:creationId xmlns:a16="http://schemas.microsoft.com/office/drawing/2014/main" id="{B6D1F3A5-5857-05F2-DDED-5113382BA2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71072" y="1828800"/>
            <a:ext cx="7249856" cy="4351338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5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3153874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x-es-XL" sz="4000" b="0" i="0" u="none" baseline="0" dirty="0">
                <a:hlinkClick r:id="rId2"/>
              </a:rPr>
              <a:t>M</a:t>
            </a:r>
            <a:r>
              <a:rPr lang="es-MX" sz="4000" b="0" i="0" u="none" baseline="0" dirty="0">
                <a:hlinkClick r:id="rId2"/>
              </a:rPr>
              <a:t>étodos </a:t>
            </a:r>
            <a:r>
              <a:rPr lang="x-es-XL" sz="4000" b="0" i="0" u="none" baseline="0" dirty="0">
                <a:hlinkClick r:id="rId2"/>
              </a:rPr>
              <a:t>de impartición de los cursos</a:t>
            </a:r>
            <a:endParaRPr lang="x-es-XL" sz="4000" dirty="0"/>
          </a:p>
        </p:txBody>
      </p:sp>
      <p:pic>
        <p:nvPicPr>
          <p:cNvPr id="13" name="Content Placeholder 12" descr="Cuadro de modalidades de impartición de los cursos. El enlace del título de esta página te llevará a una versión alternativa accesible y a más información. Las opciones son: curso en línea en grupo, a tu propio ritmo, virtual, presencial y plan de estudios en línea.">
            <a:extLst>
              <a:ext uri="{FF2B5EF4-FFF2-40B4-BE49-F238E27FC236}">
                <a16:creationId xmlns:a16="http://schemas.microsoft.com/office/drawing/2014/main" id="{C9B9F828-3469-D278-40CF-1C7AEAACF0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" t="2629" r="2125" b="6799"/>
          <a:stretch>
            <a:fillRect/>
          </a:stretch>
        </p:blipFill>
        <p:spPr>
          <a:xfrm>
            <a:off x="3352283" y="1828800"/>
            <a:ext cx="5487433" cy="435133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6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715740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Toma de decisiones basadas en datos </a:t>
            </a:r>
          </a:p>
        </p:txBody>
      </p:sp>
      <p:pic>
        <p:nvPicPr>
          <p:cNvPr id="6" name="Content Placeholder 5" descr="Infografía con cuatro categorías: Evaluaciones tras las clases y de seguimiento, grupos focales, sesiones de escucha y comentarios sobre los eventos">
            <a:extLst>
              <a:ext uri="{FF2B5EF4-FFF2-40B4-BE49-F238E27FC236}">
                <a16:creationId xmlns:a16="http://schemas.microsoft.com/office/drawing/2014/main" id="{80B1C5E9-9E53-8B7A-CA64-AE7D907901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7506" y="1828800"/>
            <a:ext cx="6356987" cy="435133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7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175210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x-es-XL" sz="3600" b="0" i="0" u="none" baseline="0" dirty="0"/>
              <a:t>Programa de certificación </a:t>
            </a:r>
            <a:r>
              <a:rPr lang="es-MX" sz="3600" b="0" i="0" u="none" baseline="0" dirty="0"/>
              <a:t>de </a:t>
            </a:r>
            <a:r>
              <a:rPr lang="x-es-XL" sz="3600" b="0" i="0" u="none" baseline="0" dirty="0"/>
              <a:t>Hoja de ruta profesional</a:t>
            </a:r>
          </a:p>
        </p:txBody>
      </p:sp>
      <p:pic>
        <p:nvPicPr>
          <p:cNvPr id="11" name="Content Placeholder 10" descr="Infografía de un recorrido con tres hitos: NVTI Professional, NVTI Professional Career Developer y NVTI Professional Thought Leader. ">
            <a:extLst>
              <a:ext uri="{FF2B5EF4-FFF2-40B4-BE49-F238E27FC236}">
                <a16:creationId xmlns:a16="http://schemas.microsoft.com/office/drawing/2014/main" id="{D109017B-AC38-0D83-EB18-22611B3C5C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1006" y="1897172"/>
            <a:ext cx="9229988" cy="42145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2CFCAE-9837-BF39-A6B7-BD456D010577}"/>
              </a:ext>
            </a:extLst>
          </p:cNvPr>
          <p:cNvSpPr txBox="1"/>
          <p:nvPr/>
        </p:nvSpPr>
        <p:spPr>
          <a:xfrm>
            <a:off x="6972300" y="4873336"/>
            <a:ext cx="333548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x-es-XL" sz="2000" b="1" i="0" u="none" baseline="0" dirty="0"/>
              <a:t>Pista:</a:t>
            </a:r>
            <a:endParaRPr lang="x-es-XL" sz="2400" b="1" dirty="0"/>
          </a:p>
          <a:p>
            <a:pPr algn="l" rtl="0"/>
            <a:r>
              <a:rPr lang="x-es-XL" b="0" i="0" u="none" baseline="0" dirty="0">
                <a:hlinkClick r:id="rId3"/>
              </a:rPr>
              <a:t>Proveedor de servicios para veteranos (VSP)</a:t>
            </a:r>
            <a:endParaRPr lang="x-es-XL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8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3717558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9684318" cy="1554163"/>
          </a:xfrm>
        </p:spPr>
        <p:txBody>
          <a:bodyPr>
            <a:noAutofit/>
          </a:bodyPr>
          <a:lstStyle/>
          <a:p>
            <a:pPr algn="l" rtl="0"/>
            <a:r>
              <a:rPr lang="x-es-XL" sz="3200" b="0" i="0" u="none" baseline="0" dirty="0"/>
              <a:t>Programa de certificación </a:t>
            </a:r>
            <a:r>
              <a:rPr lang="es-MX" sz="3200" b="0" i="0" u="none" baseline="0" dirty="0"/>
              <a:t>de </a:t>
            </a:r>
            <a:r>
              <a:rPr lang="x-es-XL" sz="3200" b="0" i="0" u="none" baseline="0" dirty="0"/>
              <a:t>Hoja de ruta profesional para proveedores de servicios a veteranos (VSP)</a:t>
            </a:r>
          </a:p>
        </p:txBody>
      </p:sp>
      <p:pic>
        <p:nvPicPr>
          <p:cNvPr id="15" name="Content Placeholder 14" descr="Captura de pantalla del programa de certificación de la hoja de ruta profesional para profesionales de NVTI">
            <a:extLst>
              <a:ext uri="{FF2B5EF4-FFF2-40B4-BE49-F238E27FC236}">
                <a16:creationId xmlns:a16="http://schemas.microsoft.com/office/drawing/2014/main" id="{1945A134-7FC8-E712-E649-69032218616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r="2327" b="1231"/>
          <a:stretch/>
        </p:blipFill>
        <p:spPr>
          <a:xfrm>
            <a:off x="1804314" y="1816317"/>
            <a:ext cx="2381736" cy="312578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7" name="Content Placeholder 16" descr="Captura de pantalla del programa de certificación «Hoja de ruta profesional» para orientadores profesionales del NVTI ">
            <a:extLst>
              <a:ext uri="{FF2B5EF4-FFF2-40B4-BE49-F238E27FC236}">
                <a16:creationId xmlns:a16="http://schemas.microsoft.com/office/drawing/2014/main" id="{519F4742-CD6F-7F9C-6CAC-A5EC5B0927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72780" y="1844675"/>
            <a:ext cx="2421592" cy="312578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9" name="Content Placeholder 18" descr="Infografía del programa de certificación «Hoja de ruta profesional» para líderes de opinión de NVTI ">
            <a:extLst>
              <a:ext uri="{FF2B5EF4-FFF2-40B4-BE49-F238E27FC236}">
                <a16:creationId xmlns:a16="http://schemas.microsoft.com/office/drawing/2014/main" id="{C30A0F67-A12C-83AB-A788-602E1FBD4D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r="2307"/>
          <a:stretch/>
        </p:blipFill>
        <p:spPr>
          <a:xfrm>
            <a:off x="7781102" y="1844675"/>
            <a:ext cx="2470486" cy="312578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CD9C003-74FF-F649-D929-481655876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04314" y="5154613"/>
            <a:ext cx="8447274" cy="1047750"/>
          </a:xfrm>
        </p:spPr>
        <p:txBody>
          <a:bodyPr>
            <a:normAutofit fontScale="92500" lnSpcReduction="10000"/>
          </a:bodyPr>
          <a:lstStyle/>
          <a:p>
            <a:pPr marL="0" indent="0" algn="l" rtl="0">
              <a:buNone/>
            </a:pPr>
            <a:r>
              <a:rPr lang="x-es-XL" b="0" i="0" u="none" baseline="0" dirty="0"/>
              <a:t>La información sobre el programa de certificación </a:t>
            </a:r>
            <a:r>
              <a:rPr lang="es-MX" b="0" i="0" u="none" baseline="0" dirty="0"/>
              <a:t>de Hoja de ruta profesional de </a:t>
            </a:r>
            <a:r>
              <a:rPr lang="x-es-XL" b="0" i="0" u="none" baseline="0" dirty="0"/>
              <a:t>VSP</a:t>
            </a:r>
            <a:r>
              <a:rPr lang="es-MX" b="0" i="0" u="none" baseline="0" dirty="0"/>
              <a:t> </a:t>
            </a:r>
            <a:r>
              <a:rPr lang="x-es-XL" b="0" i="0" u="none" baseline="0" dirty="0"/>
              <a:t>se puede consultar en la </a:t>
            </a:r>
            <a:r>
              <a:rPr lang="x-es-XL" b="0" i="0" u="none" baseline="0" dirty="0">
                <a:hlinkClick r:id="rId5"/>
              </a:rPr>
              <a:t>página Planes de </a:t>
            </a:r>
            <a:r>
              <a:rPr lang="es-MX" b="0" i="0" u="none" baseline="0" dirty="0">
                <a:hlinkClick r:id="rId5"/>
              </a:rPr>
              <a:t>capacitación</a:t>
            </a:r>
            <a:r>
              <a:rPr lang="x-es-XL" b="0" i="0" u="none" baseline="0" dirty="0"/>
              <a:t> </a:t>
            </a:r>
            <a:r>
              <a:rPr lang="es-MX" b="0" i="0" u="none" baseline="0" dirty="0"/>
              <a:t>de</a:t>
            </a:r>
            <a:r>
              <a:rPr lang="x-es-XL" b="0" i="0" u="none" baseline="0" dirty="0"/>
              <a:t> NVTI.org.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9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212659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Mapa del recorrido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1974CE9-B42E-0380-56B7-BF31A4B45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098964"/>
            <a:ext cx="3299929" cy="4077999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x-es-XL" sz="2400" b="0" i="0" u="none" baseline="0" dirty="0"/>
              <a:t>El </a:t>
            </a:r>
            <a:r>
              <a:rPr lang="es-MX" sz="2400" b="0" i="0" u="none" baseline="0" dirty="0">
                <a:hlinkClick r:id="rId2"/>
              </a:rPr>
              <a:t>Mapa del recorrido </a:t>
            </a:r>
            <a:r>
              <a:rPr lang="x-es-XL" sz="2400" b="0" i="0" u="none" baseline="0" dirty="0">
                <a:hlinkClick r:id="rId2"/>
              </a:rPr>
              <a:t>HVRP</a:t>
            </a:r>
            <a:r>
              <a:rPr lang="x-es-XL" sz="2400" b="0" i="0" u="none" baseline="0" dirty="0"/>
              <a:t> ofrece al personal de HVRP itinerarios de </a:t>
            </a:r>
            <a:r>
              <a:rPr lang="es-MX" sz="2400" b="0" i="0" u="none" baseline="0" dirty="0"/>
              <a:t>capacitación </a:t>
            </a:r>
            <a:r>
              <a:rPr lang="x-es-XL" sz="2400" b="0" i="0" u="none" baseline="0" dirty="0"/>
              <a:t>claramente definidos que complementan el programa </a:t>
            </a:r>
            <a:r>
              <a:rPr lang="es-MX" sz="2400" b="0" i="0" u="none" baseline="0" dirty="0"/>
              <a:t>de Certificado de Hoja de Ruta Profesional</a:t>
            </a:r>
            <a:r>
              <a:rPr lang="x-es-XL" sz="2400" b="0" i="0" u="none" baseline="0" dirty="0"/>
              <a:t>. </a:t>
            </a:r>
          </a:p>
        </p:txBody>
      </p:sp>
      <p:pic>
        <p:nvPicPr>
          <p:cNvPr id="9" name="Content Placeholder 11" descr="Captura de pantalla del mapa de recorrido de NVTI-HVRP">
            <a:extLst>
              <a:ext uri="{FF2B5EF4-FFF2-40B4-BE49-F238E27FC236}">
                <a16:creationId xmlns:a16="http://schemas.microsoft.com/office/drawing/2014/main" id="{E233FFB1-2FF0-91E1-DE8C-0FBEA23118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315568" y="1690688"/>
            <a:ext cx="7038232" cy="448627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10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577275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>
                <a:hlinkClick r:id="rId2"/>
              </a:rPr>
              <a:t>Inscripción en las clases del NVTI</a:t>
            </a:r>
            <a:endParaRPr lang="x-es-X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3449"/>
            <a:ext cx="10654146" cy="4662901"/>
          </a:xfrm>
        </p:spPr>
        <p:txBody>
          <a:bodyPr>
            <a:noAutofit/>
          </a:bodyPr>
          <a:lstStyle/>
          <a:p>
            <a:pPr marL="342900" indent="-342900" algn="l" rtl="0">
              <a:lnSpc>
                <a:spcPct val="110000"/>
              </a:lnSpc>
              <a:buSzPct val="100000"/>
              <a:buFont typeface="+mj-lt"/>
              <a:buAutoNum type="arabicPeriod"/>
            </a:pPr>
            <a:r>
              <a:rPr lang="es-MX" sz="1600" b="0" i="0" u="none" baseline="0" dirty="0"/>
              <a:t>Complete el </a:t>
            </a:r>
            <a:r>
              <a:rPr lang="x-es-XL" sz="1600" b="0" i="0" u="none" baseline="0" dirty="0">
                <a:hlinkClick r:id="rId3"/>
              </a:rPr>
              <a:t>formulario de solicitud del NVTI</a:t>
            </a:r>
            <a:r>
              <a:rPr lang="x-es-XL" sz="1600" b="0" i="0" u="none" baseline="0" dirty="0"/>
              <a:t> en línea.</a:t>
            </a:r>
          </a:p>
          <a:p>
            <a:pPr marL="342900" indent="-342900" algn="l" rtl="0">
              <a:lnSpc>
                <a:spcPct val="110000"/>
              </a:lnSpc>
              <a:buSzPct val="100000"/>
              <a:buFont typeface="+mj-lt"/>
              <a:buAutoNum type="arabicPeriod"/>
            </a:pPr>
            <a:r>
              <a:rPr lang="x-es-XL" sz="1600" b="0" i="0" u="none" baseline="0" dirty="0"/>
              <a:t>Una vez recibida </a:t>
            </a:r>
            <a:r>
              <a:rPr lang="es-MX" sz="1600" b="0" i="0" u="none" baseline="0" dirty="0"/>
              <a:t>s</a:t>
            </a:r>
            <a:r>
              <a:rPr lang="x-es-XL" sz="1600" b="0" i="0" u="none" baseline="0" dirty="0"/>
              <a:t>u solicitud, tanto </a:t>
            </a:r>
            <a:r>
              <a:rPr lang="es-MX" sz="1600" b="0" i="0" u="none" baseline="0" dirty="0"/>
              <a:t>usted </a:t>
            </a:r>
            <a:r>
              <a:rPr lang="x-es-XL" sz="1600" b="0" i="0" u="none" baseline="0" dirty="0"/>
              <a:t>como </a:t>
            </a:r>
            <a:r>
              <a:rPr lang="es-MX" sz="1600" dirty="0"/>
              <a:t>s</a:t>
            </a:r>
            <a:r>
              <a:rPr lang="x-es-XL" sz="1600" b="0" i="0" u="none" baseline="0" dirty="0"/>
              <a:t>u supervisor y el director estatal de Empleo y</a:t>
            </a:r>
            <a:r>
              <a:rPr lang="pt-BR" sz="1600" b="0" i="0" u="none" baseline="0" dirty="0"/>
              <a:t> Capacitación para</a:t>
            </a:r>
            <a:r>
              <a:rPr lang="x-es-XL" sz="1600" b="0" i="0" u="none" baseline="0" dirty="0"/>
              <a:t> Veteranos (DVET) recibir</a:t>
            </a:r>
            <a:r>
              <a:rPr lang="es-MX" sz="1600" dirty="0"/>
              <a:t>á</a:t>
            </a:r>
            <a:r>
              <a:rPr lang="es-MX" sz="1600" b="0" i="0" u="none" baseline="0" dirty="0"/>
              <a:t>n</a:t>
            </a:r>
            <a:r>
              <a:rPr lang="x-es-XL" sz="1600" b="0" i="0" u="none" baseline="0" dirty="0"/>
              <a:t> un correo electrónico de confirmación de NVTI.</a:t>
            </a:r>
          </a:p>
          <a:p>
            <a:pPr marL="342900" indent="-342900" algn="l" rtl="0">
              <a:lnSpc>
                <a:spcPct val="110000"/>
              </a:lnSpc>
              <a:buSzPct val="100000"/>
              <a:buFont typeface="+mj-lt"/>
              <a:buAutoNum type="arabicPeriod"/>
            </a:pPr>
            <a:r>
              <a:rPr lang="x-es-XL" sz="1600" b="0" i="0" u="none" baseline="0" dirty="0"/>
              <a:t>Una vez que se haya revisado y aprobado </a:t>
            </a:r>
            <a:r>
              <a:rPr lang="es-MX" sz="1600" b="0" i="0" u="none" baseline="0" dirty="0"/>
              <a:t>s</a:t>
            </a:r>
            <a:r>
              <a:rPr lang="x-es-XL" sz="1600" b="0" i="0" u="none" baseline="0" dirty="0"/>
              <a:t>u solicitud, </a:t>
            </a:r>
            <a:r>
              <a:rPr lang="es-MX" sz="1600" b="0" i="0" u="none" baseline="0" dirty="0"/>
              <a:t>le inscribiremos </a:t>
            </a:r>
            <a:r>
              <a:rPr lang="x-es-XL" sz="1600" b="0" i="0" u="none" baseline="0" dirty="0"/>
              <a:t>en las clases que haya solicitado. Una vez</a:t>
            </a:r>
            <a:r>
              <a:rPr lang="es-MX" sz="1600" b="0" i="0" u="none" baseline="0" dirty="0"/>
              <a:t> inscrito,</a:t>
            </a:r>
            <a:r>
              <a:rPr lang="x-es-XL" sz="1600" b="0" i="0" u="none" baseline="0" dirty="0"/>
              <a:t> recibirá un correo electrónico de confirmación de la inscripción en el curso.</a:t>
            </a:r>
          </a:p>
          <a:p>
            <a:pPr marL="342900" indent="-342900" algn="l" rtl="0">
              <a:lnSpc>
                <a:spcPct val="110000"/>
              </a:lnSpc>
              <a:buSzPct val="100000"/>
              <a:buFont typeface="+mj-lt"/>
              <a:buAutoNum type="arabicPeriod"/>
            </a:pPr>
            <a:r>
              <a:rPr lang="x-es-XL" sz="1600" b="0" i="0" u="none" baseline="0" dirty="0"/>
              <a:t>Si va a asistir a una clase presencial en nuestro centro de </a:t>
            </a:r>
            <a:r>
              <a:rPr lang="es-MX" sz="1600" b="0" i="0" u="none" baseline="0" dirty="0"/>
              <a:t>capacitación </a:t>
            </a:r>
            <a:r>
              <a:rPr lang="x-es-XL" sz="1600" b="0" i="0" u="none" baseline="0" dirty="0"/>
              <a:t>de Dallas, recibirá un correo electrónico adicional con instrucciones sobre el viaje por parte del coordinador de viajes de NVTI.</a:t>
            </a:r>
          </a:p>
          <a:p>
            <a:pPr marL="0" indent="0" algn="l" rtl="0">
              <a:lnSpc>
                <a:spcPct val="110000"/>
              </a:lnSpc>
              <a:spcBef>
                <a:spcPts val="1800"/>
              </a:spcBef>
              <a:buNone/>
            </a:pPr>
            <a:r>
              <a:rPr lang="x-es-XL" sz="1600" b="1" i="0" u="none" baseline="0" dirty="0"/>
              <a:t>Fechas límite de inscripción:</a:t>
            </a:r>
          </a:p>
          <a:p>
            <a:pPr algn="l" rtl="0">
              <a:lnSpc>
                <a:spcPct val="110000"/>
              </a:lnSpc>
            </a:pPr>
            <a:r>
              <a:rPr lang="x-es-XL" sz="1600" b="0" i="0" u="none" baseline="0" dirty="0"/>
              <a:t>El plazo de inscripción para las clases virtuales finalizará dos semanas antes de la fecha de inicio de las clases.</a:t>
            </a:r>
          </a:p>
          <a:p>
            <a:pPr>
              <a:lnSpc>
                <a:spcPct val="110000"/>
              </a:lnSpc>
            </a:pPr>
            <a:r>
              <a:rPr lang="x-es-XL" sz="1600" b="0" i="0" u="none" baseline="0" dirty="0"/>
              <a:t>El plazo de inscripción para las clases presenciales finalizará un mes antes de la fecha de inicio </a:t>
            </a:r>
            <a:r>
              <a:rPr lang="x-es-XL" sz="1600" dirty="0"/>
              <a:t>de las clases</a:t>
            </a:r>
            <a:r>
              <a:rPr lang="x-es-XL" sz="1600" b="0" i="0" u="none" baseline="0" dirty="0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11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1726631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Inscripción en las clases del NVTI </a:t>
            </a:r>
            <a:r>
              <a:rPr lang="x-es-XL" b="0" i="0" u="none" baseline="0" dirty="0">
                <a:solidFill>
                  <a:schemeClr val="bg1"/>
                </a:solidFill>
              </a:rPr>
              <a:t>(cont.)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A212DA-F854-63A8-E9E1-320B356CE0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690688"/>
            <a:ext cx="10872355" cy="3390467"/>
          </a:xfrm>
        </p:spPr>
        <p:txBody>
          <a:bodyPr>
            <a:noAutofit/>
          </a:bodyPr>
          <a:lstStyle/>
          <a:p>
            <a:pPr algn="l" rtl="0">
              <a:lnSpc>
                <a:spcPct val="110000"/>
              </a:lnSpc>
            </a:pPr>
            <a:r>
              <a:rPr lang="x-es-XL" sz="1800" b="0" i="0" u="none" baseline="0" dirty="0"/>
              <a:t>El equipo de viajes de NVTI se encarga de organizar los preparativos de viaje para los participantes que cumplan los requisitos.</a:t>
            </a:r>
          </a:p>
          <a:p>
            <a:pPr algn="l" rtl="0">
              <a:lnSpc>
                <a:spcPct val="110000"/>
              </a:lnSpc>
            </a:pPr>
            <a:r>
              <a:rPr lang="x-es-XL" sz="1800" b="0" i="0" u="none" baseline="0" dirty="0"/>
              <a:t>Puede poner</a:t>
            </a:r>
            <a:r>
              <a:rPr lang="es-MX" sz="1800" b="0" i="0" u="none" baseline="0" dirty="0"/>
              <a:t>s</a:t>
            </a:r>
            <a:r>
              <a:rPr lang="x-es-XL" sz="1800" b="0" i="0" u="none" baseline="0" dirty="0"/>
              <a:t>e en contacto con el equipo de viajes de NVTI en:</a:t>
            </a:r>
            <a:br>
              <a:rPr lang="x-es-XL" sz="1800" dirty="0"/>
            </a:br>
            <a:r>
              <a:rPr lang="x-es-XL" sz="1800" b="0" i="0" u="none" baseline="0" dirty="0"/>
              <a:t>Correo electrónico: </a:t>
            </a:r>
            <a:r>
              <a:rPr lang="x-es-XL" sz="1800" b="0" i="0" u="none" baseline="0" dirty="0">
                <a:hlinkClick r:id="rId2"/>
              </a:rPr>
              <a:t>travel@nvti.org</a:t>
            </a:r>
            <a:br>
              <a:rPr lang="x-es-XL" sz="1800" dirty="0"/>
            </a:br>
            <a:r>
              <a:rPr lang="x-es-XL" sz="1800" b="0" i="0" u="none" baseline="0" dirty="0"/>
              <a:t>Teléfono: 844 423 8872, ext. 1</a:t>
            </a:r>
            <a:br>
              <a:rPr lang="x-es-XL" sz="1800" dirty="0"/>
            </a:br>
            <a:r>
              <a:rPr lang="x-es-XL" sz="1800" b="0" i="0" u="none" baseline="0" dirty="0"/>
              <a:t>De lunes a viernes, de 8:00</a:t>
            </a:r>
            <a:r>
              <a:rPr lang="es-MX" sz="1800" b="0" i="0" u="none" baseline="0" dirty="0"/>
              <a:t> a.m.</a:t>
            </a:r>
            <a:r>
              <a:rPr lang="x-es-XL" sz="1800" b="0" i="0" u="none" baseline="0" dirty="0"/>
              <a:t> a </a:t>
            </a:r>
            <a:r>
              <a:rPr lang="es-MX" sz="1800" b="0" i="0" u="none" baseline="0" dirty="0"/>
              <a:t>5</a:t>
            </a:r>
            <a:r>
              <a:rPr lang="x-es-XL" sz="1800" b="0" i="0" u="none" baseline="0" dirty="0"/>
              <a:t>:00</a:t>
            </a:r>
            <a:r>
              <a:rPr lang="es-MX" sz="1800" b="0" i="0" u="none" baseline="0" dirty="0"/>
              <a:t> p.m.</a:t>
            </a:r>
            <a:r>
              <a:rPr lang="x-es-XL" sz="1800" b="0" i="0" u="none" baseline="0" dirty="0"/>
              <a:t> (hora del Este)</a:t>
            </a:r>
          </a:p>
          <a:p>
            <a:pPr algn="l" rtl="0">
              <a:lnSpc>
                <a:spcPct val="110000"/>
              </a:lnSpc>
            </a:pPr>
            <a:r>
              <a:rPr lang="x-es-XL" sz="1800" b="0" i="0" u="none" baseline="0" dirty="0"/>
              <a:t>Preguntas frecuentes sobre viajes de NVTI </a:t>
            </a:r>
          </a:p>
          <a:p>
            <a:pPr lvl="1" algn="l" rtl="0">
              <a:lnSpc>
                <a:spcPct val="110000"/>
              </a:lnSpc>
            </a:pPr>
            <a:r>
              <a:rPr lang="x-es-XL" sz="1800" b="0" i="0" u="none" baseline="0" dirty="0">
                <a:hlinkClick r:id="rId3"/>
              </a:rPr>
              <a:t>PDF</a:t>
            </a:r>
            <a:endParaRPr lang="x-es-XL" sz="1800" dirty="0"/>
          </a:p>
          <a:p>
            <a:pPr lvl="1" algn="l" rtl="0">
              <a:lnSpc>
                <a:spcPct val="110000"/>
              </a:lnSpc>
            </a:pPr>
            <a:r>
              <a:rPr lang="x-es-XL" sz="1800" b="0" i="0" u="none" baseline="0" dirty="0">
                <a:hlinkClick r:id="rId4"/>
              </a:rPr>
              <a:t>Optimizado para dispositivos móviles</a:t>
            </a:r>
            <a:endParaRPr lang="x-es-XL" sz="1800" dirty="0"/>
          </a:p>
          <a:p>
            <a:endParaRPr lang="x-es-XL" sz="1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12</a:t>
            </a:fld>
            <a:endParaRPr lang="x-es-XL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64C9034-CCA9-66C9-4CC3-A143F8002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932231" y="5163917"/>
            <a:ext cx="10327537" cy="103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195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677400" cy="1556924"/>
          </a:xfrm>
        </p:spPr>
        <p:txBody>
          <a:bodyPr>
            <a:noAutofit/>
          </a:bodyPr>
          <a:lstStyle/>
          <a:p>
            <a:pPr algn="l" rtl="0"/>
            <a:r>
              <a:rPr lang="x-es-XL" sz="2600" b="0" i="0" u="none" baseline="0" dirty="0"/>
              <a:t>¿Qué </a:t>
            </a:r>
            <a:r>
              <a:rPr lang="es-MX" sz="2600" b="0" i="0" u="none" baseline="0" dirty="0"/>
              <a:t>paga </a:t>
            </a:r>
            <a:r>
              <a:rPr lang="x-es-XL" sz="2600" b="0" i="0" u="none" baseline="0" dirty="0"/>
              <a:t>el programa VETS?</a:t>
            </a:r>
            <a:br>
              <a:rPr lang="x-es-XL" sz="2600" dirty="0"/>
            </a:br>
            <a:r>
              <a:rPr lang="x-es-XL" sz="2600" b="0" i="0" u="none" baseline="0" dirty="0"/>
              <a:t>Beneficiarios de subvenciones del Departamento de Trabajo (DOL)</a:t>
            </a:r>
          </a:p>
        </p:txBody>
      </p:sp>
      <p:pic>
        <p:nvPicPr>
          <p:cNvPr id="8" name="Content Placeholder 5" descr="VETS se hace cargo de: la matrícula del curso, los gastos de vuelo o kilometraje y peajes, el traslado desde el aeropuerto de llegada (Dallas) hasta el hotel, el aparcamiento (aparcamiento sin servicio de asistencia en el hotel; se reembolsará el importe), la estancia en el hotel, las comidas (desayuno, almuerzo y cena durante el curso), así como los aperitivos y las bebidas durante el curso. ">
            <a:extLst>
              <a:ext uri="{FF2B5EF4-FFF2-40B4-BE49-F238E27FC236}">
                <a16:creationId xmlns:a16="http://schemas.microsoft.com/office/drawing/2014/main" id="{B9C67DB2-3C89-10AE-55AF-C7F735D3CC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3603" y="1992614"/>
            <a:ext cx="9144793" cy="402370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13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652809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677400" cy="1556924"/>
          </a:xfrm>
        </p:spPr>
        <p:txBody>
          <a:bodyPr/>
          <a:lstStyle/>
          <a:p>
            <a:pPr algn="l" rtl="0"/>
            <a:r>
              <a:rPr lang="x-es-XL" b="0" i="0" u="none" baseline="0" dirty="0"/>
              <a:t>Próximos cursos en el programa que no </a:t>
            </a:r>
            <a:r>
              <a:rPr lang="es-MX" b="0" i="0" u="none" baseline="0" dirty="0"/>
              <a:t>se puede perder</a:t>
            </a:r>
            <a:endParaRPr lang="x-es-XL" b="0" i="0" u="none" baseline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906AC1-AE11-D15C-F008-22054EF05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3451"/>
            <a:ext cx="10515600" cy="4738522"/>
          </a:xfrm>
        </p:spPr>
        <p:txBody>
          <a:bodyPr>
            <a:noAutofit/>
          </a:bodyPr>
          <a:lstStyle/>
          <a:p>
            <a:pPr algn="l" rtl="0"/>
            <a:r>
              <a:rPr lang="x-es-XL" sz="1600" b="0" i="0" u="none" baseline="0" dirty="0">
                <a:hlinkClick r:id="rId2"/>
              </a:rPr>
              <a:t>Horario de clases del NVTI</a:t>
            </a:r>
            <a:endParaRPr lang="x-es-XL" sz="1600" dirty="0"/>
          </a:p>
          <a:p>
            <a:pPr algn="l" rtl="0">
              <a:lnSpc>
                <a:spcPct val="100000"/>
              </a:lnSpc>
            </a:pPr>
            <a:r>
              <a:rPr lang="x-es-XL" sz="1600" b="0" i="0" u="none" baseline="0" dirty="0"/>
              <a:t>Clases virtuales:</a:t>
            </a:r>
          </a:p>
          <a:p>
            <a:pPr lvl="1" algn="l" rtl="0">
              <a:lnSpc>
                <a:spcPct val="100000"/>
              </a:lnSpc>
            </a:pPr>
            <a:r>
              <a:rPr lang="x-es-XL" sz="1600" b="0" i="0" u="none" baseline="0" dirty="0"/>
              <a:t>Orientación profesional para </a:t>
            </a:r>
            <a:r>
              <a:rPr lang="es-MX" sz="1600" b="0" i="0" u="none" baseline="0" dirty="0"/>
              <a:t>poblaciones </a:t>
            </a:r>
            <a:r>
              <a:rPr lang="x-es-XL" sz="1600" b="0" i="0" u="none" baseline="0" dirty="0"/>
              <a:t>especiales: </a:t>
            </a:r>
            <a:r>
              <a:rPr lang="es-MX" sz="1600" b="0" i="0" u="none" baseline="0" dirty="0"/>
              <a:t>Atención</a:t>
            </a:r>
            <a:endParaRPr lang="x-es-XL" sz="1600" b="0" i="0" u="none" baseline="0" dirty="0"/>
          </a:p>
          <a:p>
            <a:pPr lvl="2" algn="l" rtl="0">
              <a:lnSpc>
                <a:spcPct val="100000"/>
              </a:lnSpc>
            </a:pPr>
            <a:r>
              <a:rPr lang="x-es-XL" sz="1400" b="0" i="0" u="none" baseline="0" dirty="0"/>
              <a:t>Mujeres veteranas – 19 de agosto</a:t>
            </a:r>
          </a:p>
          <a:p>
            <a:pPr lvl="2" algn="l" rtl="0">
              <a:lnSpc>
                <a:spcPct val="100000"/>
              </a:lnSpc>
            </a:pPr>
            <a:r>
              <a:rPr lang="x-es-XL" sz="1400" b="0" i="0" u="none" baseline="0" dirty="0"/>
              <a:t>Veteranos de zonas rurales – 26 de agosto</a:t>
            </a:r>
          </a:p>
          <a:p>
            <a:pPr lvl="2" algn="l" rtl="0">
              <a:lnSpc>
                <a:spcPct val="100000"/>
              </a:lnSpc>
            </a:pPr>
            <a:r>
              <a:rPr lang="x-es-XL" sz="1400" b="0" i="0" u="none" baseline="0" dirty="0"/>
              <a:t>Veteranos de edad avanzada – 9 de septiembre </a:t>
            </a:r>
          </a:p>
          <a:p>
            <a:pPr lvl="2" algn="l" rtl="0">
              <a:lnSpc>
                <a:spcPct val="100000"/>
              </a:lnSpc>
            </a:pPr>
            <a:r>
              <a:rPr lang="x-es-XL" sz="1400" b="0" i="0" u="none" baseline="0" dirty="0"/>
              <a:t>Veteranos sin hogar – 10 de septiembre </a:t>
            </a:r>
            <a:r>
              <a:rPr lang="es-MX" sz="1400" b="0" i="0" u="none" baseline="0" dirty="0"/>
              <a:t>y</a:t>
            </a:r>
            <a:r>
              <a:rPr lang="x-es-XL" sz="1400" b="0" i="0" u="none" baseline="0" dirty="0"/>
              <a:t> Próximamente </a:t>
            </a:r>
          </a:p>
          <a:p>
            <a:pPr lvl="2" algn="l" rtl="0">
              <a:lnSpc>
                <a:spcPct val="100000"/>
              </a:lnSpc>
            </a:pPr>
            <a:r>
              <a:rPr lang="x-es-XL" sz="1400" b="0" i="0" u="none" baseline="0" dirty="0"/>
              <a:t>Veteranos con trastornos por consumo de sustancias – 16 de septiembre </a:t>
            </a:r>
            <a:r>
              <a:rPr lang="es-MX" sz="1400" b="0" i="0" u="none" baseline="0" dirty="0"/>
              <a:t>y</a:t>
            </a:r>
            <a:r>
              <a:rPr lang="x-es-XL" sz="1400" b="0" i="0" u="none" baseline="0" dirty="0"/>
              <a:t> Próximamente </a:t>
            </a:r>
          </a:p>
          <a:p>
            <a:pPr lvl="2" algn="l" rtl="0">
              <a:lnSpc>
                <a:spcPct val="100000"/>
              </a:lnSpc>
            </a:pPr>
            <a:r>
              <a:rPr lang="x-es-XL" sz="1400" b="0" i="0" u="none" baseline="0" dirty="0"/>
              <a:t>Veteranos con antecedentes penales: se incorporarán pronto al programa</a:t>
            </a:r>
          </a:p>
          <a:p>
            <a:pPr lvl="1" algn="l" rtl="0">
              <a:lnSpc>
                <a:spcPct val="100000"/>
              </a:lnSpc>
            </a:pPr>
            <a:r>
              <a:rPr lang="x-es-XL" sz="1600" b="0" i="0" u="none" baseline="0" dirty="0"/>
              <a:t>9604: </a:t>
            </a:r>
            <a:r>
              <a:rPr lang="es-MX" sz="1600" b="0" i="0" u="none" baseline="0" dirty="0"/>
              <a:t>Administración de </a:t>
            </a:r>
            <a:r>
              <a:rPr lang="x-es-XL" sz="1600" b="0" i="0" u="none" baseline="0" dirty="0"/>
              <a:t>la gestión de casos – Próximamente </a:t>
            </a:r>
          </a:p>
          <a:p>
            <a:pPr lvl="1" algn="l" rtl="0">
              <a:lnSpc>
                <a:spcPct val="100000"/>
              </a:lnSpc>
            </a:pPr>
            <a:r>
              <a:rPr lang="x-es-XL" sz="1600" b="0" i="0" u="none" baseline="0" dirty="0"/>
              <a:t>9603: Liderazgo para la integración de los servicios a los veteranos – Próximamente </a:t>
            </a:r>
          </a:p>
          <a:p>
            <a:pPr lvl="1" algn="l" rtl="0">
              <a:lnSpc>
                <a:spcPct val="100000"/>
              </a:lnSpc>
            </a:pPr>
            <a:r>
              <a:rPr lang="x-es-XL" sz="1600" b="0" i="0" u="none" baseline="0" dirty="0"/>
              <a:t>9618: Asistencia para la redacción de currículos – 10 de septiembre</a:t>
            </a:r>
          </a:p>
          <a:p>
            <a:pPr lvl="1" algn="l" rtl="0">
              <a:lnSpc>
                <a:spcPct val="100000"/>
              </a:lnSpc>
            </a:pPr>
            <a:r>
              <a:rPr lang="x-es-XL" sz="1600" b="0" i="0" u="none" baseline="0" dirty="0"/>
              <a:t>9619: «Mission Ready»:</a:t>
            </a:r>
            <a:r>
              <a:rPr lang="pt-BR" sz="1600" b="0" i="0" u="none" baseline="0" dirty="0"/>
              <a:t> Asesoría para</a:t>
            </a:r>
            <a:r>
              <a:rPr lang="x-es-XL" sz="1600" b="0" i="0" u="none" baseline="0" dirty="0"/>
              <a:t> veteranos con el objetivo de superar con éxito las entrevistas de trabajo – 17 de septiembre</a:t>
            </a:r>
          </a:p>
          <a:p>
            <a:pPr lvl="1" algn="l" rtl="0">
              <a:lnSpc>
                <a:spcPct val="100000"/>
              </a:lnSpc>
            </a:pPr>
            <a:r>
              <a:rPr lang="x-es-XL" sz="1600" b="0" i="0" u="none" baseline="0" dirty="0"/>
              <a:t>9617: Gestión de subvenciones federales para beneficiarios del HVRP – 22-25 de septiembre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14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188309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Nuevos cursos en desarrollo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906AC1-AE11-D15C-F008-22054EF05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x-es-XL" sz="2600" b="0" i="0" u="none" baseline="0" dirty="0"/>
              <a:t>Introducción a los gestores del programa HVRP</a:t>
            </a:r>
          </a:p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x-es-XL" sz="2600" b="0" i="0" u="none" baseline="0" dirty="0"/>
              <a:t>Colaboración con las empresas para mejorar los resultados en materia de empleo</a:t>
            </a:r>
          </a:p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x-es-XL" sz="2600" b="0" i="0" u="none" baseline="0" dirty="0"/>
              <a:t>El Laboratorio de Liderazgo: Descubrir, Poner en práctica, Reflexionar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15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099719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x-es-XL" sz="4000" b="0" i="0" u="none" baseline="0" dirty="0"/>
              <a:t>Seminarios web que no </a:t>
            </a:r>
            <a:r>
              <a:rPr lang="es-MX" sz="4000" b="0" i="0" u="none" baseline="0" dirty="0"/>
              <a:t>se</a:t>
            </a:r>
            <a:r>
              <a:rPr lang="x-es-XL" sz="4000" b="0" i="0" u="none" baseline="0" dirty="0"/>
              <a:t> </a:t>
            </a:r>
            <a:r>
              <a:rPr lang="es-MX" sz="4000" b="0" i="0" u="none" baseline="0" dirty="0"/>
              <a:t>puede</a:t>
            </a:r>
            <a:r>
              <a:rPr lang="x-es-XL" sz="4000" b="0" i="0" u="none" baseline="0" dirty="0"/>
              <a:t> perder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906AC1-AE11-D15C-F008-22054EF05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x-es-XL" sz="2400" b="0" i="0" u="none" baseline="0" dirty="0"/>
              <a:t>Formación </a:t>
            </a:r>
            <a:r>
              <a:rPr lang="es-MX" sz="2400" b="0" i="0" u="none" baseline="0" dirty="0"/>
              <a:t>profesional</a:t>
            </a:r>
            <a:r>
              <a:rPr lang="x-es-XL" sz="2400" b="0" i="0" u="none" baseline="0" dirty="0"/>
              <a:t>: En la página web de la NVTI: </a:t>
            </a:r>
            <a:r>
              <a:rPr lang="x-es-XL" sz="2400" b="0" i="0" u="none" baseline="0" dirty="0">
                <a:hlinkClick r:id="rId2"/>
              </a:rPr>
              <a:t>Seminarios web de NVTI</a:t>
            </a:r>
            <a:endParaRPr lang="x-es-XL" sz="2400" dirty="0"/>
          </a:p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es-MX" sz="2400" b="0" i="0" u="none" baseline="0" dirty="0"/>
              <a:t>Fundamentos de </a:t>
            </a:r>
            <a:r>
              <a:rPr lang="x-es-XL" sz="2400" b="0" i="0" u="none" baseline="0" dirty="0"/>
              <a:t>Cost</a:t>
            </a:r>
            <a:r>
              <a:rPr lang="es-MX" sz="2400" b="0" i="0" u="none" baseline="0" dirty="0"/>
              <a:t>o</a:t>
            </a:r>
            <a:r>
              <a:rPr lang="x-es-XL" sz="2400" b="0" i="0" u="none" baseline="0" dirty="0"/>
              <a:t>s indirectos: En la página web de la NVTI: </a:t>
            </a:r>
            <a:r>
              <a:rPr lang="x-es-XL" sz="2400" b="0" i="0" u="none" baseline="0" dirty="0">
                <a:hlinkClick r:id="rId2"/>
              </a:rPr>
              <a:t>Seminarios web de NVTI</a:t>
            </a:r>
            <a:endParaRPr lang="x-es-XL" sz="2400" dirty="0"/>
          </a:p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x-es-XL" sz="2400" b="0" i="0" u="none" baseline="0" dirty="0"/>
              <a:t>Cierre de la subvención para los beneficiarios: Se celebró el 12 de agosto. Próximamente en la página web.  </a:t>
            </a:r>
          </a:p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x-es-XL" sz="2400" b="0" i="0" u="none" baseline="0" dirty="0"/>
              <a:t>IA: Cómo sacarle partido: Fecha por determinar</a:t>
            </a:r>
          </a:p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x-es-XL" sz="2400" b="0" i="0" u="none" baseline="0" dirty="0"/>
              <a:t>Novedades en NVTI: Fecha por determinar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16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559492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7886"/>
            <a:ext cx="9802091" cy="1325563"/>
          </a:xfrm>
        </p:spPr>
        <p:txBody>
          <a:bodyPr>
            <a:normAutofit/>
          </a:bodyPr>
          <a:lstStyle/>
          <a:p>
            <a:pPr algn="l" rtl="0"/>
            <a:r>
              <a:rPr lang="x-es-XL" sz="4000" b="0" i="0" u="none" baseline="0" dirty="0"/>
              <a:t>Próximos podcasts que no </a:t>
            </a:r>
            <a:r>
              <a:rPr lang="es-MX" sz="4000" b="0" i="0" u="none" baseline="0" dirty="0"/>
              <a:t>s</a:t>
            </a:r>
            <a:r>
              <a:rPr lang="x-es-XL" sz="4000" b="0" i="0" u="none" baseline="0" dirty="0"/>
              <a:t>e puede perder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906AC1-AE11-D15C-F008-22054EF05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x-es-XL" b="0" i="0" u="none" baseline="0" dirty="0"/>
              <a:t>Próximamente en la página de </a:t>
            </a:r>
            <a:r>
              <a:rPr lang="es-MX" b="0" i="0" u="none" baseline="0" dirty="0">
                <a:hlinkClick r:id="rId2"/>
              </a:rPr>
              <a:t>P</a:t>
            </a:r>
            <a:r>
              <a:rPr lang="x-es-XL" b="0" i="0" u="none" baseline="0" dirty="0">
                <a:hlinkClick r:id="rId2"/>
              </a:rPr>
              <a:t>odcasts de NVTI</a:t>
            </a:r>
            <a:r>
              <a:rPr lang="x-es-XL" b="0" i="0" u="none" baseline="0" dirty="0"/>
              <a:t>:</a:t>
            </a:r>
          </a:p>
          <a:p>
            <a:pPr lvl="1" algn="l" rtl="0">
              <a:lnSpc>
                <a:spcPct val="100000"/>
              </a:lnSpc>
              <a:spcBef>
                <a:spcPts val="2400"/>
              </a:spcBef>
            </a:pPr>
            <a:r>
              <a:rPr lang="x-es-XL" sz="2600" b="0" i="0" u="none" baseline="0" dirty="0"/>
              <a:t>Formación </a:t>
            </a:r>
            <a:r>
              <a:rPr lang="es-MX" sz="2600" b="0" i="0" u="none" baseline="0" dirty="0"/>
              <a:t>profesional</a:t>
            </a:r>
            <a:endParaRPr lang="x-es-XL" sz="2600" b="0" i="0" u="none" baseline="0" dirty="0"/>
          </a:p>
          <a:p>
            <a:pPr lvl="1" algn="l" rtl="0">
              <a:lnSpc>
                <a:spcPct val="100000"/>
              </a:lnSpc>
              <a:spcBef>
                <a:spcPts val="2400"/>
              </a:spcBef>
            </a:pPr>
            <a:r>
              <a:rPr lang="x-es-XL" sz="2600" b="0" i="0" u="none" baseline="0" dirty="0"/>
              <a:t>Animar y motivar a los veteranos a buscar empleo </a:t>
            </a:r>
          </a:p>
          <a:p>
            <a:pPr lvl="1" algn="l" rtl="0">
              <a:lnSpc>
                <a:spcPct val="100000"/>
              </a:lnSpc>
              <a:spcBef>
                <a:spcPts val="2400"/>
              </a:spcBef>
            </a:pPr>
            <a:r>
              <a:rPr lang="x-es-XL" sz="2600" b="0" i="0" u="none" baseline="0" dirty="0"/>
              <a:t>Base industrial de defensa</a:t>
            </a:r>
          </a:p>
          <a:p>
            <a:pPr lvl="1" algn="l" rtl="0">
              <a:lnSpc>
                <a:spcPct val="100000"/>
              </a:lnSpc>
              <a:spcBef>
                <a:spcPts val="2400"/>
              </a:spcBef>
            </a:pPr>
            <a:r>
              <a:rPr lang="x-es-XL" sz="2600" b="0" i="0" u="none" baseline="0" dirty="0"/>
              <a:t>Lo más destacado del año de la AJC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17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770641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886"/>
            <a:ext cx="10515600" cy="1325563"/>
          </a:xfrm>
        </p:spPr>
        <p:txBody>
          <a:bodyPr>
            <a:normAutofit/>
          </a:bodyPr>
          <a:lstStyle/>
          <a:p>
            <a:pPr algn="l" rtl="0"/>
            <a:r>
              <a:rPr lang="x-es-XL" sz="3600" b="0" i="0" u="none" baseline="0" dirty="0"/>
              <a:t>No </a:t>
            </a:r>
            <a:r>
              <a:rPr lang="es-MX" sz="3600" b="0" i="0" u="none" baseline="0" dirty="0"/>
              <a:t>s</a:t>
            </a:r>
            <a:r>
              <a:rPr lang="x-es-XL" sz="3600" b="0" i="0" u="none" baseline="0" dirty="0"/>
              <a:t>e pierda estos próximos microaprendizajes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906AC1-AE11-D15C-F008-22054EF05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x-es-XL" b="0" i="0" u="none" baseline="0" dirty="0"/>
              <a:t>Próximamente en la página de </a:t>
            </a:r>
            <a:r>
              <a:rPr lang="es-MX" b="0" i="0" u="none" baseline="0" dirty="0">
                <a:hlinkClick r:id="rId2"/>
              </a:rPr>
              <a:t>P</a:t>
            </a:r>
            <a:r>
              <a:rPr lang="x-es-XL" b="0" i="0" u="none" baseline="0" dirty="0">
                <a:hlinkClick r:id="rId2"/>
              </a:rPr>
              <a:t>odcasts de NVTI</a:t>
            </a:r>
            <a:r>
              <a:rPr lang="x-es-XL" b="0" i="0" u="none" baseline="0" dirty="0"/>
              <a:t>:</a:t>
            </a:r>
          </a:p>
          <a:p>
            <a:pPr lvl="1" algn="l" rtl="0">
              <a:lnSpc>
                <a:spcPct val="100000"/>
              </a:lnSpc>
              <a:spcBef>
                <a:spcPts val="2400"/>
              </a:spcBef>
            </a:pPr>
            <a:r>
              <a:rPr lang="x-es-XL" sz="2600" b="0" i="0" u="none" baseline="0" dirty="0"/>
              <a:t>Cómo entender el formulario DD-214 para los proveedores de servicios a veteranos</a:t>
            </a:r>
          </a:p>
          <a:p>
            <a:pPr lvl="1" algn="l" rtl="0">
              <a:lnSpc>
                <a:spcPct val="100000"/>
              </a:lnSpc>
              <a:spcBef>
                <a:spcPts val="2400"/>
              </a:spcBef>
            </a:pPr>
            <a:r>
              <a:rPr lang="x-es-XL" sz="2600" b="0" i="0" u="none" baseline="0" dirty="0"/>
              <a:t>Gestores de casos del HVRP: Funciones y responsabilidades</a:t>
            </a:r>
          </a:p>
          <a:p>
            <a:pPr lvl="1" algn="l" rtl="0">
              <a:lnSpc>
                <a:spcPct val="100000"/>
              </a:lnSpc>
              <a:spcBef>
                <a:spcPts val="2400"/>
              </a:spcBef>
            </a:pPr>
            <a:r>
              <a:rPr lang="x-es-XL" sz="2600" b="0" i="0" u="none" baseline="0" dirty="0"/>
              <a:t>Estrategias prácticas para ayudar a los veteranos a prepararse para el mercado laboral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18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169382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x-es-XL" sz="3600" b="0" i="0" u="none" baseline="0" dirty="0"/>
              <a:t>Lista de correo y boletín informativo de NVTI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906AC1-AE11-D15C-F008-22054EF055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539346" cy="4351338"/>
          </a:xfrm>
        </p:spPr>
        <p:txBody>
          <a:bodyPr>
            <a:noAutofit/>
          </a:bodyPr>
          <a:lstStyle/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x-es-XL" sz="2000" b="0" i="0" u="none" baseline="0" dirty="0">
                <a:hlinkClick r:id="rId2"/>
              </a:rPr>
              <a:t>Suscríb</a:t>
            </a:r>
            <a:r>
              <a:rPr lang="es-MX" sz="2000" b="0" i="0" u="none" baseline="0" dirty="0">
                <a:hlinkClick r:id="rId2"/>
              </a:rPr>
              <a:t>ase</a:t>
            </a:r>
            <a:r>
              <a:rPr lang="x-es-XL" sz="2000" b="0" i="0" u="none" baseline="0" dirty="0">
                <a:hlinkClick r:id="rId2"/>
              </a:rPr>
              <a:t> a la lista de correo de NVTI</a:t>
            </a:r>
            <a:endParaRPr lang="x-es-XL" sz="2000" dirty="0"/>
          </a:p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x-es-XL" sz="2000" b="0" i="0" u="none" baseline="0" dirty="0"/>
              <a:t>Aspectos destacados del último trimestre </a:t>
            </a:r>
          </a:p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es-MX" sz="2000" b="0" i="0" u="none" baseline="0" dirty="0"/>
              <a:t>Historias de </a:t>
            </a:r>
            <a:r>
              <a:rPr lang="x-es-XL" sz="2000" b="0" i="0" u="none" baseline="0" dirty="0"/>
              <a:t>éxito </a:t>
            </a:r>
          </a:p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x-es-XL" sz="2000" b="0" i="0" u="none" baseline="0" dirty="0"/>
              <a:t>Los recursos publicados más recientemente por el NVTI </a:t>
            </a:r>
          </a:p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x-es-XL" sz="2000" b="0" i="0" u="none" baseline="0" dirty="0"/>
              <a:t>Destaca las últimas noticias y recursos de DOL VETS </a:t>
            </a:r>
          </a:p>
          <a:p>
            <a:pPr algn="l" rtl="0">
              <a:lnSpc>
                <a:spcPct val="100000"/>
              </a:lnSpc>
              <a:spcBef>
                <a:spcPts val="2400"/>
              </a:spcBef>
            </a:pPr>
            <a:r>
              <a:rPr lang="x-es-XL" sz="2000" b="0" i="0" u="none" baseline="0" dirty="0"/>
              <a:t>Boletines y artículos</a:t>
            </a:r>
          </a:p>
          <a:p>
            <a:pPr lvl="1" algn="l" rtl="0">
              <a:lnSpc>
                <a:spcPct val="100000"/>
              </a:lnSpc>
              <a:spcBef>
                <a:spcPts val="1200"/>
              </a:spcBef>
            </a:pPr>
            <a:r>
              <a:rPr lang="x-es-XL" sz="1800" b="0" i="0" u="none" baseline="0" dirty="0"/>
              <a:t>Ubicación del </a:t>
            </a:r>
            <a:r>
              <a:rPr lang="x-es-XL" sz="1800" b="0" i="0" u="none" baseline="0" dirty="0">
                <a:hlinkClick r:id="rId3"/>
              </a:rPr>
              <a:t>último boletín informativo</a:t>
            </a:r>
            <a:endParaRPr lang="x-es-XL" sz="1800" dirty="0"/>
          </a:p>
        </p:txBody>
      </p:sp>
      <p:pic>
        <p:nvPicPr>
          <p:cNvPr id="7" name="Picture 4" descr="Captura de pantalla de la portada del boletín informativo de la NVTI ">
            <a:extLst>
              <a:ext uri="{FF2B5EF4-FFF2-40B4-BE49-F238E27FC236}">
                <a16:creationId xmlns:a16="http://schemas.microsoft.com/office/drawing/2014/main" id="{7D146B5B-3313-E338-EB23-8353E10BEDE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664" y="1924554"/>
            <a:ext cx="3467584" cy="415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</a:t>
            </a:r>
            <a:r>
              <a:rPr lang="pt-BR" b="0" i="0" u="none" baseline="0" dirty="0"/>
              <a:t> Capacitación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19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3125396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5ADF4-C5FA-EE31-13BB-14B3CE336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0130" y="2608119"/>
            <a:ext cx="6043670" cy="1080653"/>
          </a:xfrm>
        </p:spPr>
        <p:txBody>
          <a:bodyPr/>
          <a:lstStyle/>
          <a:p>
            <a:pPr algn="l" rtl="0"/>
            <a:r>
              <a:rPr lang="x-es-XL" b="0" i="0" u="none" baseline="0"/>
              <a:t>¿Alguna pregunta?</a:t>
            </a:r>
          </a:p>
        </p:txBody>
      </p:sp>
    </p:spTree>
    <p:extLst>
      <p:ext uri="{BB962C8B-B14F-4D97-AF65-F5344CB8AC3E}">
        <p14:creationId xmlns:p14="http://schemas.microsoft.com/office/powerpoint/2010/main" val="33095956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9FCB1-AEA6-E33A-0FC0-B27CB9E7F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x-es-XL" b="0" i="0" u="none" baseline="0"/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4175274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TS">
      <a:dk1>
        <a:sysClr val="windowText" lastClr="000000"/>
      </a:dk1>
      <a:lt1>
        <a:sysClr val="window" lastClr="FFFFFF"/>
      </a:lt1>
      <a:dk2>
        <a:srgbClr val="023160"/>
      </a:dk2>
      <a:lt2>
        <a:srgbClr val="7B7B7B"/>
      </a:lt2>
      <a:accent1>
        <a:srgbClr val="0054A6"/>
      </a:accent1>
      <a:accent2>
        <a:srgbClr val="ED1A23"/>
      </a:accent2>
      <a:accent3>
        <a:srgbClr val="716384"/>
      </a:accent3>
      <a:accent4>
        <a:srgbClr val="F15E2E"/>
      </a:accent4>
      <a:accent5>
        <a:srgbClr val="8EAADB"/>
      </a:accent5>
      <a:accent6>
        <a:srgbClr val="F69E8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- VETS PowerPoint Blue.potx  -  version 1.0: 8/16/2021 5:20 PM  -  Read-Only" id="{38DD2586-39EA-470C-832D-0A3762C7E687}" vid="{F73E0E44-9601-4222-9149-0D21E000E3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f1fdb3-3814-4898-b68d-b9ae902564fe" xsi:nil="true"/>
    <lcf76f155ced4ddcb4097134ff3c332f xmlns="ee3eab8d-6fc0-47b2-b9a9-e7b6a861d967">
      <Terms xmlns="http://schemas.microsoft.com/office/infopath/2007/PartnerControls"/>
    </lcf76f155ced4ddcb4097134ff3c332f>
    <WordCount xmlns="ee3eab8d-6fc0-47b2-b9a9-e7b6a861d96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5EB6D1BC28BE4592B5D87EE1F2607A" ma:contentTypeVersion="18" ma:contentTypeDescription="Create a new document." ma:contentTypeScope="" ma:versionID="83bc00b5ff412b75df572ebfc362fffa">
  <xsd:schema xmlns:xsd="http://www.w3.org/2001/XMLSchema" xmlns:xs="http://www.w3.org/2001/XMLSchema" xmlns:p="http://schemas.microsoft.com/office/2006/metadata/properties" xmlns:ns2="ee3eab8d-6fc0-47b2-b9a9-e7b6a861d967" xmlns:ns3="1df1fdb3-3814-4898-b68d-b9ae902564fe" targetNamespace="http://schemas.microsoft.com/office/2006/metadata/properties" ma:root="true" ma:fieldsID="909be7d6e9244a4128c53923d2536e82" ns2:_="" ns3:_="">
    <xsd:import namespace="ee3eab8d-6fc0-47b2-b9a9-e7b6a861d967"/>
    <xsd:import namespace="1df1fdb3-3814-4898-b68d-b9ae902564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Word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3eab8d-6fc0-47b2-b9a9-e7b6a861d9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da4b74c-56fc-49ef-b41b-324fb29e50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WordCount" ma:index="24" nillable="true" ma:displayName="Word Count" ma:format="Dropdown" ma:internalName="WordCount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f1fdb3-3814-4898-b68d-b9ae902564f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b6ca404-55d3-46aa-8308-935580b80a9e}" ma:internalName="TaxCatchAll" ma:showField="CatchAllData" ma:web="1df1fdb3-3814-4898-b68d-b9ae902564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4A9E53-ADEC-4477-B011-E6C1342395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62BCA1-FEE8-44D8-81BB-9A592FC5C787}">
  <ds:schemaRefs>
    <ds:schemaRef ds:uri="1df1fdb3-3814-4898-b68d-b9ae902564fe"/>
    <ds:schemaRef ds:uri="ee3eab8d-6fc0-47b2-b9a9-e7b6a861d967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796E44DF-63F2-48FE-AD85-D7969693C0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3eab8d-6fc0-47b2-b9a9-e7b6a861d967"/>
    <ds:schemaRef ds:uri="1df1fdb3-3814-4898-b68d-b9ae902564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- VETS PowerPoint Blue</Template>
  <TotalTime>4132</TotalTime>
  <Words>1189</Words>
  <Application>Microsoft Office PowerPoint</Application>
  <PresentationFormat>Widescreen</PresentationFormat>
  <Paragraphs>130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Franklin Gothic Book</vt:lpstr>
      <vt:lpstr>Franklin Gothic Medium</vt:lpstr>
      <vt:lpstr>Webdings</vt:lpstr>
      <vt:lpstr>Wingdings</vt:lpstr>
      <vt:lpstr>Wingdings 3</vt:lpstr>
      <vt:lpstr>Office Theme</vt:lpstr>
      <vt:lpstr>Conferencia posterior a la adjudicación (PAC) del Programa de Reinserción de Veteranos sin Hogar (HVRP): Instituto Nacional de Capacitación para Veteranos (NVTI)​</vt:lpstr>
      <vt:lpstr>El ponente de hoy</vt:lpstr>
      <vt:lpstr>La presentación de hoy  </vt:lpstr>
      <vt:lpstr>La misión de NVTI </vt:lpstr>
      <vt:lpstr>Ecosistema de aprendizaje de NVTI </vt:lpstr>
      <vt:lpstr>Métodos de impartición de los cursos</vt:lpstr>
      <vt:lpstr>Toma de decisiones basadas en datos </vt:lpstr>
      <vt:lpstr>Programa de certificación de Hoja de ruta profesional</vt:lpstr>
      <vt:lpstr>Programa de certificación de Hoja de ruta profesional para proveedores de servicios a veteranos (VSP)</vt:lpstr>
      <vt:lpstr>Mapa del recorrido</vt:lpstr>
      <vt:lpstr>Inscripción en las clases del NVTI</vt:lpstr>
      <vt:lpstr>Inscripción en las clases del NVTI (cont.)</vt:lpstr>
      <vt:lpstr>¿Qué paga el programa VETS? Beneficiarios de subvenciones del Departamento de Trabajo (DOL)</vt:lpstr>
      <vt:lpstr>Próximos cursos en el programa que no se puede perder</vt:lpstr>
      <vt:lpstr>Nuevos cursos en desarrollo</vt:lpstr>
      <vt:lpstr>Seminarios web que no se puede perder</vt:lpstr>
      <vt:lpstr>Próximos podcasts que no se puede perder</vt:lpstr>
      <vt:lpstr>No se pierda estos próximos microaprendizajes</vt:lpstr>
      <vt:lpstr>Lista de correo y boletín informativo de NVTI</vt:lpstr>
      <vt:lpstr>¿Alguna pregunta?</vt:lpstr>
      <vt:lpstr>¡Gracias!</vt:lpstr>
    </vt:vector>
  </TitlesOfParts>
  <Company>U.S. Department of Labor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20260 HVRP Post-Award Conference (PAC): National Veterans’ Training Institute (NVTI)</dc:title>
  <dc:subject>National Veterans’ Training Institute</dc:subject>
  <dc:creator>U.S. Department of Labor</dc:creator>
  <cp:keywords>USDOL, DOL, VETS, HVRP, NVTI, PAC</cp:keywords>
  <cp:lastModifiedBy>Colleen Beck</cp:lastModifiedBy>
  <cp:revision>42</cp:revision>
  <dcterms:created xsi:type="dcterms:W3CDTF">2026-05-14T15:55:24Z</dcterms:created>
  <dcterms:modified xsi:type="dcterms:W3CDTF">2026-09-18T16:53:29Z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0x010100735EB6D1BC28BE4592B5D87EE1F2607A</vt:lpwstr>
  </property>
  <property fmtid="{D5CDD505-2E9C-101B-9397-08002B2CF9AE}" pid="3" name="TaxKeyword">
    <vt:lpwstr/>
  </property>
  <property fmtid="{D5CDD505-2E9C-101B-9397-08002B2CF9AE}" pid="4" name="MediaServiceImageTags">
    <vt:lpwstr/>
  </property>
</Properties>
</file>