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8" r:id="rId6"/>
    <p:sldId id="258" r:id="rId7"/>
    <p:sldId id="259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975" autoAdjust="0"/>
    <p:restoredTop sz="91283" autoAdjust="0"/>
  </p:normalViewPr>
  <p:slideViewPr>
    <p:cSldViewPr snapToGrid="0">
      <p:cViewPr varScale="1">
        <p:scale>
          <a:sx n="99" d="100"/>
          <a:sy n="99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buFont typeface="Wingdings,Sans-Serif"/>
              <a:buNone/>
            </a:pPr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980548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buFont typeface="Wingdings,Sans-Serif"/>
            </a:pPr>
            <a:endParaRPr lang="x-es-XL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760075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71570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>
                <a:solidFill>
                  <a:schemeClr val="bg1"/>
                </a:solidFill>
              </a:rPr>
              <a:t>Servicio de Empleo y Capacitación para Veteranos (VETS)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60" r:id="rId10"/>
    <p:sldLayoutId id="2147483665" r:id="rId11"/>
    <p:sldLayoutId id="2147483666" r:id="rId12"/>
    <p:sldLayoutId id="2147483668" r:id="rId13"/>
    <p:sldLayoutId id="2147483656" r:id="rId14"/>
    <p:sldLayoutId id="2147483657" r:id="rId15"/>
    <p:sldLayoutId id="2147483662" r:id="rId16"/>
    <p:sldLayoutId id="2147483671" r:id="rId17"/>
    <p:sldLayoutId id="2147483672" r:id="rId18"/>
    <p:sldLayoutId id="2147483673" r:id="rId19"/>
    <p:sldLayoutId id="2147483675" r:id="rId20"/>
    <p:sldLayoutId id="2147483674" r:id="rId21"/>
    <p:sldLayoutId id="2147483670" r:id="rId22"/>
    <p:sldLayoutId id="2147483663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nvtac.or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nvtac@dol.gov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nvtac@dol.gov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s.teams.microsoft.com/event/54d02cef-02b7-4b77-b5a5-d4dc630cf119@e1f1c337-2599-4753-95d8-4853fb4b179c/registration" TargetMode="External"/><Relationship Id="rId2" Type="http://schemas.openxmlformats.org/officeDocument/2006/relationships/hyperlink" Target="https://nvtac.org/registering-for-upcoming-cops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vents.teams.microsoft.com/event/e5221f55-0638-4b74-86a8-15c8695f3736@e1f1c337-2599-4753-95d8-4853fb4b179c/registration" TargetMode="External"/><Relationship Id="rId4" Type="http://schemas.openxmlformats.org/officeDocument/2006/relationships/hyperlink" Target="https://events.teams.microsoft.com/event/f85cf44d-90cf-4cbe-9338-12f5938ee7df@e1f1c337-2599-4753-95d8-4853fb4b179c/registration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nvtac.org/grantees/welcome-new-grantees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vtac.org/wp-content/uploads/2025/06/NVTAC-Menu-of-Services-Revised-April-2025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nvtac.org/active-hvrp-grants/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YHBPcwOFHM" TargetMode="External"/><Relationship Id="rId3" Type="http://schemas.openxmlformats.org/officeDocument/2006/relationships/hyperlink" Target="https://www.youtube.com/watch?v=Idp29DF2-S0" TargetMode="External"/><Relationship Id="rId7" Type="http://schemas.openxmlformats.org/officeDocument/2006/relationships/hyperlink" Target="https://www.youtube.com/watch?v=fP4mD1NFxaw" TargetMode="External"/><Relationship Id="rId2" Type="http://schemas.openxmlformats.org/officeDocument/2006/relationships/hyperlink" Target="https://www.youtube.com/watch?v=wHeVD5sFS9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shpzmBZ7Uvo" TargetMode="External"/><Relationship Id="rId5" Type="http://schemas.openxmlformats.org/officeDocument/2006/relationships/hyperlink" Target="https://www.youtube.com/watch?v=OjhoRkAN7NE&amp;list=PLY-LCLcsLXVEcC4gH-5zVtLKSSMOGnpLS&amp;index=2" TargetMode="External"/><Relationship Id="rId10" Type="http://schemas.openxmlformats.org/officeDocument/2006/relationships/hyperlink" Target="https://www.youtube.com/watch?v=ug0JYAF3wuk&amp;list=PLY-LCLcsLXVEcC4gH-5zVtLKSSMOGnpLS&amp;index=26" TargetMode="External"/><Relationship Id="rId4" Type="http://schemas.openxmlformats.org/officeDocument/2006/relationships/hyperlink" Target="https://www.youtube.com/watch?v=-8fbxO3TgFk&amp;list=PLY-LCLcsLXVEcC4gH-5zVtLKSSMOGnpLS&amp;index=1" TargetMode="External"/><Relationship Id="rId9" Type="http://schemas.openxmlformats.org/officeDocument/2006/relationships/hyperlink" Target="https://www.youtube.com/watch?v=BLzTonI57fo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x-es-XL" sz="3200" dirty="0"/>
              <a:t>Reunión posterior a la adjudicación (PAC)</a:t>
            </a:r>
            <a:r>
              <a:rPr lang="es-MX" sz="3200" dirty="0"/>
              <a:t> del</a:t>
            </a:r>
            <a:r>
              <a:rPr lang="x-es-XL" sz="3200" dirty="0"/>
              <a:t> Programa de Reinserción de Veteranos sin Hogar (HVRP):</a:t>
            </a:r>
            <a:r>
              <a:rPr lang="es-MX" sz="3200" dirty="0"/>
              <a:t> </a:t>
            </a:r>
            <a:r>
              <a:rPr lang="x-es-XL" sz="3200" b="0" i="0" u="none" baseline="0" dirty="0"/>
              <a:t>Centro Nacional de Asistencia Técnica para Veteranos (NVTAC)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b="0" i="0" u="none" baseline="0" dirty="0"/>
              <a:t>17 de agosto de 2026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17B3-3B8C-3926-BAB5-06C53593A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Asesores de asistencia técnica del NVTAC </a:t>
            </a:r>
          </a:p>
        </p:txBody>
      </p:sp>
      <p:pic>
        <p:nvPicPr>
          <p:cNvPr id="10" name="Picture Placeholder 10" descr="Foto de Sarah Chung, entrenadora del NVTAC">
            <a:extLst>
              <a:ext uri="{FF2B5EF4-FFF2-40B4-BE49-F238E27FC236}">
                <a16:creationId xmlns:a16="http://schemas.microsoft.com/office/drawing/2014/main" id="{6CEEE48A-9E4E-5BCE-52A2-AA13754BAF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8616"/>
          <a:stretch/>
        </p:blipFill>
        <p:spPr>
          <a:xfrm>
            <a:off x="838200" y="1336675"/>
            <a:ext cx="1663700" cy="16637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C28B0-3E51-F85F-0916-F9DB6FA2A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14224" y="1325746"/>
            <a:ext cx="7929058" cy="1674629"/>
          </a:xfrm>
        </p:spPr>
        <p:txBody>
          <a:bodyPr/>
          <a:lstStyle/>
          <a:p>
            <a:pPr lvl="0" algn="l" rtl="0"/>
            <a:r>
              <a:rPr lang="x-es-XL" sz="2000" b="1" i="0" u="none" baseline="0" dirty="0"/>
              <a:t>Sarah Chung</a:t>
            </a:r>
          </a:p>
          <a:p>
            <a:pPr lvl="2" algn="l" rtl="0"/>
            <a:r>
              <a:rPr lang="es-MX" sz="1800" b="1" i="0" u="none" baseline="0" dirty="0">
                <a:solidFill>
                  <a:schemeClr val="bg2">
                    <a:lumMod val="75000"/>
                  </a:schemeClr>
                </a:solidFill>
              </a:rPr>
              <a:t>Capacitadora </a:t>
            </a:r>
            <a:r>
              <a:rPr lang="x-es-XL" sz="1800" b="1" i="0" u="none" baseline="0" dirty="0">
                <a:solidFill>
                  <a:schemeClr val="bg2">
                    <a:lumMod val="75000"/>
                  </a:schemeClr>
                </a:solidFill>
              </a:rPr>
              <a:t>y asesor</a:t>
            </a:r>
            <a:r>
              <a:rPr lang="es-MX" sz="1800" b="1" i="0" u="none" baseline="0" dirty="0">
                <a:solidFill>
                  <a:schemeClr val="bg2">
                    <a:lumMod val="75000"/>
                  </a:schemeClr>
                </a:solidFill>
              </a:rPr>
              <a:t>a</a:t>
            </a:r>
            <a:r>
              <a:rPr lang="x-es-XL" sz="1800" b="1" i="0" u="none" baseline="0" dirty="0">
                <a:solidFill>
                  <a:schemeClr val="bg2">
                    <a:lumMod val="75000"/>
                  </a:schemeClr>
                </a:solidFill>
              </a:rPr>
              <a:t> técnic</a:t>
            </a:r>
            <a:r>
              <a:rPr lang="es-MX" sz="1800" b="1" i="0" u="none" baseline="0" dirty="0">
                <a:solidFill>
                  <a:schemeClr val="bg2">
                    <a:lumMod val="75000"/>
                  </a:schemeClr>
                </a:solidFill>
              </a:rPr>
              <a:t>a</a:t>
            </a:r>
            <a:r>
              <a:rPr lang="x-es-XL" sz="1800" b="1" i="0" u="none" baseline="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lvl="3" algn="l" rtl="0">
              <a:buClr>
                <a:srgbClr val="C00000"/>
              </a:buClr>
            </a:pPr>
            <a:r>
              <a:rPr lang="x-es-XL" sz="1400" b="0" i="0" u="none" baseline="0" dirty="0"/>
              <a:t> </a:t>
            </a:r>
            <a:r>
              <a:rPr lang="x-es-XL" sz="1400" b="0" i="0" u="none" baseline="0" dirty="0">
                <a:hlinkClick r:id="rId3"/>
              </a:rPr>
              <a:t>contact@nvtac.org</a:t>
            </a:r>
            <a:r>
              <a:rPr lang="x-es-XL" sz="1400" b="0" i="0" u="none" baseline="0" dirty="0"/>
              <a:t> </a:t>
            </a:r>
          </a:p>
        </p:txBody>
      </p:sp>
      <p:pic>
        <p:nvPicPr>
          <p:cNvPr id="11" name="Picture Placeholder 1" descr="Foto del entrenador del NVTAC, Temitope Fagbemi ">
            <a:extLst>
              <a:ext uri="{FF2B5EF4-FFF2-40B4-BE49-F238E27FC236}">
                <a16:creationId xmlns:a16="http://schemas.microsoft.com/office/drawing/2014/main" id="{3C91C41A-9BB2-0BEE-6502-8F2F0252592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1831975" y="3140075"/>
            <a:ext cx="1663700" cy="16637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B559B-B6ED-7EA8-C762-B035491D8F5D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pPr lvl="0" algn="l" rtl="0"/>
            <a:r>
              <a:rPr lang="x-es-XL" sz="2000" b="1" i="0" u="none" baseline="0" dirty="0"/>
              <a:t>Temitope Fagbemi </a:t>
            </a:r>
          </a:p>
          <a:p>
            <a:pPr lvl="2"/>
            <a:r>
              <a:rPr lang="es-MX" sz="1800" dirty="0">
                <a:solidFill>
                  <a:schemeClr val="bg2">
                    <a:lumMod val="75000"/>
                  </a:schemeClr>
                </a:solidFill>
              </a:rPr>
              <a:t>Capacitador </a:t>
            </a:r>
            <a:r>
              <a:rPr lang="x-es-XL" sz="1800" b="1" i="0" u="none" baseline="0" dirty="0">
                <a:solidFill>
                  <a:schemeClr val="bg2">
                    <a:lumMod val="75000"/>
                  </a:schemeClr>
                </a:solidFill>
              </a:rPr>
              <a:t>y asesor técnico </a:t>
            </a:r>
          </a:p>
          <a:p>
            <a:pPr lvl="3" algn="l" rtl="0">
              <a:buClr>
                <a:srgbClr val="C00000"/>
              </a:buClr>
            </a:pPr>
            <a:r>
              <a:rPr lang="x-es-XL" sz="1400" b="0" i="0" u="none" baseline="0" dirty="0"/>
              <a:t> </a:t>
            </a:r>
            <a:r>
              <a:rPr lang="x-es-XL" sz="1400" b="0" i="0" u="none" baseline="0" dirty="0">
                <a:hlinkClick r:id="rId3"/>
              </a:rPr>
              <a:t>contact@nvtac.org</a:t>
            </a:r>
            <a:r>
              <a:rPr lang="x-es-XL" sz="1400" b="0" i="0" u="none" baseline="0" dirty="0"/>
              <a:t> </a:t>
            </a:r>
          </a:p>
        </p:txBody>
      </p:sp>
      <p:pic>
        <p:nvPicPr>
          <p:cNvPr id="12" name="Picture Placeholder 14" descr="Foto del entrenador del NVTAC, Chris Taylor">
            <a:extLst>
              <a:ext uri="{FF2B5EF4-FFF2-40B4-BE49-F238E27FC236}">
                <a16:creationId xmlns:a16="http://schemas.microsoft.com/office/drawing/2014/main" id="{499E3BB5-2896-7060-E867-8C3F2B80877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0988" y="4957763"/>
            <a:ext cx="1663700" cy="16637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E60E9-28BF-F3D1-664A-B9F3A16AD3A9}"/>
              </a:ext>
            </a:extLst>
          </p:cNvPr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pPr lvl="0" algn="l" rtl="0">
              <a:buClr>
                <a:srgbClr val="023160"/>
              </a:buClr>
              <a:defRPr/>
            </a:pPr>
            <a:r>
              <a:rPr lang="x-es-XL" sz="2000" b="1" i="0" u="none" baseline="0" dirty="0">
                <a:solidFill>
                  <a:srgbClr val="023160"/>
                </a:solidFill>
              </a:rPr>
              <a:t>Chris Taylor </a:t>
            </a:r>
          </a:p>
          <a:p>
            <a:pPr lvl="2">
              <a:buClr>
                <a:srgbClr val="716384"/>
              </a:buClr>
              <a:defRPr/>
            </a:pPr>
            <a:r>
              <a:rPr lang="es-MX" sz="1800" dirty="0">
                <a:solidFill>
                  <a:schemeClr val="bg2">
                    <a:lumMod val="75000"/>
                  </a:schemeClr>
                </a:solidFill>
              </a:rPr>
              <a:t>Capacitador</a:t>
            </a:r>
            <a:r>
              <a:rPr lang="x-es-XL" sz="1800" b="1" i="0" u="none" baseline="0" dirty="0">
                <a:solidFill>
                  <a:srgbClr val="7B7B7B">
                    <a:lumMod val="75000"/>
                  </a:srgbClr>
                </a:solidFill>
              </a:rPr>
              <a:t> y asesor técnico </a:t>
            </a:r>
          </a:p>
          <a:p>
            <a:pPr lvl="3" algn="l" rtl="0">
              <a:buClr>
                <a:srgbClr val="C00000"/>
              </a:buClr>
            </a:pPr>
            <a:r>
              <a:rPr lang="x-es-XL" sz="1400" b="0" i="0" u="none" baseline="0" dirty="0"/>
              <a:t> </a:t>
            </a:r>
            <a:r>
              <a:rPr lang="x-es-XL" sz="1400" b="0" i="0" u="none" baseline="0" dirty="0">
                <a:hlinkClick r:id="rId3"/>
              </a:rPr>
              <a:t>contact@nvtac.org</a:t>
            </a:r>
            <a:r>
              <a:rPr lang="x-es-XL" sz="1400" b="0" i="0" u="none" baseline="0" dirty="0"/>
              <a:t>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AE51D-93FC-5B12-00A1-87BEA4999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14809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s-MX" b="0" i="0" u="none" baseline="0" dirty="0"/>
              <a:t>Descripción general </a:t>
            </a:r>
            <a:r>
              <a:rPr lang="x-es-XL" b="0" i="0" u="none" baseline="0" dirty="0"/>
              <a:t>de la asistencia técnica del NVTAC</a:t>
            </a:r>
          </a:p>
        </p:txBody>
      </p:sp>
    </p:spTree>
    <p:extLst>
      <p:ext uri="{BB962C8B-B14F-4D97-AF65-F5344CB8AC3E}">
        <p14:creationId xmlns:p14="http://schemas.microsoft.com/office/powerpoint/2010/main" val="229821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Descripción general del NVTAC (1 de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>
            <a:noAutofit/>
          </a:bodyPr>
          <a:lstStyle/>
          <a:p>
            <a:pPr algn="l" rtl="0">
              <a:spcBef>
                <a:spcPts val="1200"/>
              </a:spcBef>
            </a:pPr>
            <a:r>
              <a:rPr lang="x-es-XL" sz="2400" b="0" i="0" u="none" baseline="0" dirty="0"/>
              <a:t>NVTAC es un contrato financiado con fondos federales del programa VETS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>
              <a:spcBef>
                <a:spcPts val="1200"/>
              </a:spcBef>
            </a:pPr>
            <a:r>
              <a:rPr lang="x-es-XL" sz="2400" b="0" i="0" u="none" baseline="0" dirty="0"/>
              <a:t>Presta asistencia técnica (AT) destinada a </a:t>
            </a:r>
            <a:r>
              <a:rPr lang="es-MX" sz="2400" b="0" i="0" u="none" baseline="0" dirty="0"/>
              <a:t>incrementar </a:t>
            </a:r>
            <a:r>
              <a:rPr lang="x-es-XL" sz="2400" b="0" i="0" u="none" baseline="0" dirty="0"/>
              <a:t>la capacidad de los beneficiarios de las subvenciones para establecer y gestionar con éxito las subvenciones del HVRP​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>
              <a:spcBef>
                <a:spcPts val="1200"/>
              </a:spcBef>
            </a:pPr>
            <a:r>
              <a:rPr lang="x-es-XL" sz="2400" b="0" i="0" u="none" baseline="0" dirty="0"/>
              <a:t>Presta apoyo a los beneficiarios de las subvenciones del HVRP a lo largo de todo el periodo de</a:t>
            </a:r>
            <a:r>
              <a:rPr lang="es-MX" sz="2400" b="0" i="0" u="none" baseline="0" dirty="0"/>
              <a:t> desempeño</a:t>
            </a:r>
            <a:r>
              <a:rPr lang="x-es-XL" sz="2400" b="0" i="0" u="none" baseline="0" dirty="0"/>
              <a:t> para garantizar que los problemas se resuelvan con rapidez​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>
              <a:spcBef>
                <a:spcPts val="1200"/>
              </a:spcBef>
            </a:pPr>
            <a:r>
              <a:rPr lang="x-es-XL" sz="2400" b="0" i="0" u="none" baseline="0" dirty="0"/>
              <a:t>Ofrece </a:t>
            </a:r>
            <a:r>
              <a:rPr lang="es-MX" sz="2400" b="0" i="0" u="none" baseline="0" dirty="0"/>
              <a:t>capacitación </a:t>
            </a:r>
            <a:r>
              <a:rPr lang="x-es-XL" sz="2400" b="0" i="0" u="none" baseline="0" dirty="0"/>
              <a:t>eficaz y oportunidades de aprendizaje entre pares que den lugar a un mayor conocimiento y a la adopción de prácticas innovadoras entre los programas del HVRP en todo el país.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Descripción general del NVTAC (2 de 2)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/>
          <a:lstStyle/>
          <a:p>
            <a:pPr algn="l" rtl="0">
              <a:spcBef>
                <a:spcPts val="1200"/>
              </a:spcBef>
            </a:pPr>
            <a:r>
              <a:rPr lang="x-es-XL" b="0" i="0" u="none" baseline="0" dirty="0"/>
              <a:t>Proporcionar asesoramiento técnico al personal federal para contribuir a la elaboración de políticas que respalden la supervisión de los programas y la planificación estratégica para el futuro del HVRP</a:t>
            </a:r>
            <a:r>
              <a:rPr lang="es-MX" b="0" i="0" u="none" baseline="0" dirty="0"/>
              <a:t>.</a:t>
            </a:r>
            <a:r>
              <a:rPr lang="x-es-XL" b="0" i="0" u="none" baseline="0" dirty="0"/>
              <a:t>​</a:t>
            </a:r>
          </a:p>
          <a:p>
            <a:pPr algn="l" rtl="0">
              <a:spcBef>
                <a:spcPts val="1200"/>
              </a:spcBef>
            </a:pPr>
            <a:r>
              <a:rPr lang="x-es-XL" b="0" i="0" u="none" baseline="0" dirty="0"/>
              <a:t>Cuantificar la satisfacción de los beneficiarios de las subvenciones y compartir prácticas </a:t>
            </a:r>
            <a:r>
              <a:rPr lang="es-MX" b="0" i="0" u="none" baseline="0" dirty="0"/>
              <a:t>prometedoras </a:t>
            </a:r>
            <a:r>
              <a:rPr lang="x-es-XL" b="0" i="0" u="none" baseline="0" dirty="0"/>
              <a:t>y lecciones aprendidas​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5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42851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Consejos rápidos sobre asistencia técnica 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s-MX" dirty="0"/>
              <a:t>¡</a:t>
            </a:r>
            <a:r>
              <a:rPr lang="x-es-XL" b="0" i="0" u="none" baseline="0" dirty="0"/>
              <a:t>Es una estupenda </a:t>
            </a:r>
            <a:r>
              <a:rPr lang="x-es-XL" dirty="0"/>
              <a:t>idea </a:t>
            </a:r>
            <a:r>
              <a:rPr lang="x-es-XL" b="0" i="0" u="none" baseline="0" dirty="0"/>
              <a:t>recurrir al servicio de asistencia técnica de NVTAC </a:t>
            </a:r>
            <a:r>
              <a:rPr lang="x-es-XL" b="1" i="1" u="none" baseline="0" dirty="0">
                <a:solidFill>
                  <a:srgbClr val="C00000"/>
                </a:solidFill>
              </a:rPr>
              <a:t>antes </a:t>
            </a:r>
            <a:r>
              <a:rPr lang="x-es-XL" u="none" baseline="0" dirty="0"/>
              <a:t>de que </a:t>
            </a:r>
            <a:r>
              <a:rPr lang="x-es-XL" b="0" i="0" u="none" baseline="0" dirty="0"/>
              <a:t>surjan los problemas!</a:t>
            </a:r>
          </a:p>
          <a:p>
            <a:pPr algn="l" rtl="0">
              <a:spcBef>
                <a:spcPts val="1200"/>
              </a:spcBef>
            </a:pPr>
            <a:r>
              <a:rPr lang="x-es-XL" b="0" i="0" u="none" baseline="0" dirty="0"/>
              <a:t>No es necesario estar sujeto a un Plan de </a:t>
            </a:r>
            <a:r>
              <a:rPr lang="es-MX" b="0" i="0" u="none" baseline="0" dirty="0"/>
              <a:t>Acciones </a:t>
            </a:r>
            <a:r>
              <a:rPr lang="x-es-XL" b="0" i="0" u="none" baseline="0" dirty="0"/>
              <a:t>Correctivas (CAP) para participar en el programa de asistencia técnica (TA) del NVTAC.</a:t>
            </a:r>
          </a:p>
          <a:p>
            <a:pPr lvl="1" algn="l" rtl="0">
              <a:spcBef>
                <a:spcPts val="1200"/>
              </a:spcBef>
            </a:pPr>
            <a:r>
              <a:rPr lang="x-es-XL" sz="2600" b="0" i="0" u="none" baseline="0" dirty="0"/>
              <a:t>Los servicios de TA están a disposición de todos los beneficiarios de subvenciones del HVRP durante todo el periodo de </a:t>
            </a:r>
            <a:r>
              <a:rPr lang="es-MX" sz="2600" b="0" i="0" u="none" baseline="0" dirty="0"/>
              <a:t>desempeño</a:t>
            </a:r>
            <a:r>
              <a:rPr lang="x-es-XL" sz="2600" b="0" i="0" u="none" baseline="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6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64841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Introducción a la asistencia técnica (TA) del NVTAC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8386"/>
            <a:ext cx="10515601" cy="4527964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¡NVTAC ofrece asistencia técnica individualizada, </a:t>
            </a:r>
            <a:r>
              <a:rPr lang="es-MX" sz="2400" b="0" i="0" u="none" baseline="0" dirty="0"/>
              <a:t>capacitación </a:t>
            </a:r>
            <a:r>
              <a:rPr lang="x-es-XL" sz="2400" b="0" i="0" u="none" baseline="0" dirty="0"/>
              <a:t>a medida, </a:t>
            </a:r>
            <a:r>
              <a:rPr lang="es-MX" sz="2400" dirty="0"/>
              <a:t>capacitación</a:t>
            </a:r>
            <a:r>
              <a:rPr lang="x-es-XL" sz="2400" b="0" i="0" u="none" baseline="0" dirty="0"/>
              <a:t> en línea, buenas prácticas, una sólida comunidad de práctica (CoP) y mucho más!​</a:t>
            </a:r>
          </a:p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El NVTAC no tiene carácter punitivo: ¡estamos aquí para que los beneficiarios de las subvenciones del HVRP dispongan del apoyo, la </a:t>
            </a:r>
            <a:r>
              <a:rPr lang="es-MX" sz="2400" b="0" i="0" u="none" baseline="0" dirty="0"/>
              <a:t>capacitación </a:t>
            </a:r>
            <a:r>
              <a:rPr lang="x-es-XL" sz="2400" b="0" i="0" u="none" baseline="0" dirty="0"/>
              <a:t>y los recursos necesarios para reforzar la prestación de servicios del HVRP en todo el país!</a:t>
            </a:r>
          </a:p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Los beneficiarios de las subvenciones o los representantes técnicos del responsable de subvenciones (GOTR) pueden iniciar la solicitud de asistencia técnica del NVTAC enviando un correo electrónico a </a:t>
            </a:r>
            <a:r>
              <a:rPr lang="x-es-XL" sz="2400" b="0" i="0" u="none" baseline="0" dirty="0">
                <a:hlinkClick r:id="rId2"/>
              </a:rPr>
              <a:t>nvtac@dol.gov</a:t>
            </a:r>
            <a:r>
              <a:rPr lang="x-es-XL" sz="2400" b="0" i="0" u="none" baseline="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7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68002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8929255" cy="1556924"/>
          </a:xfrm>
        </p:spPr>
        <p:txBody>
          <a:bodyPr>
            <a:normAutofit/>
          </a:bodyPr>
          <a:lstStyle/>
          <a:p>
            <a:pPr algn="l" rtl="0"/>
            <a:r>
              <a:rPr lang="x-es-XL" b="0" i="0" u="none" baseline="0" dirty="0">
                <a:latin typeface="Franklin Gothic Medium"/>
                <a:ea typeface="Franklin Gothic Medium"/>
                <a:cs typeface="Franklin Gothic Medium"/>
              </a:rPr>
              <a:t>Consultas </a:t>
            </a:r>
            <a:r>
              <a:rPr lang="es-MX" b="0" i="0" u="none" baseline="0" dirty="0">
                <a:latin typeface="Franklin Gothic Medium"/>
                <a:ea typeface="Franklin Gothic Medium"/>
                <a:cs typeface="Franklin Gothic Medium"/>
              </a:rPr>
              <a:t>a</a:t>
            </a:r>
            <a:r>
              <a:rPr lang="x-es-XL" b="0" i="0" u="none" baseline="0" dirty="0">
                <a:latin typeface="Franklin Gothic Medium"/>
                <a:ea typeface="Franklin Gothic Medium"/>
                <a:cs typeface="Franklin Gothic Medium"/>
              </a:rPr>
              <a:t> los nuevos beneficiarios de subvenciones (1 de 2)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>
            <a:noAutofit/>
          </a:bodyPr>
          <a:lstStyle/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Los </a:t>
            </a:r>
            <a:r>
              <a:rPr lang="es-MX" sz="2400" b="0" i="0" u="none" baseline="0" dirty="0"/>
              <a:t>nuevos </a:t>
            </a:r>
            <a:r>
              <a:rPr lang="x-es-XL" sz="2400" b="0" i="0" u="none" baseline="0" dirty="0"/>
              <a:t>beneficiarios de las subvenciones del año del programa (PY) 2026 recibirán un correo electrónico de NVTAC con información sobre cómo solicitar una consulta de 30 minutos con NVTAC.</a:t>
            </a:r>
          </a:p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Las consultas con los nuevos beneficiarios de las subvenciones tendrán lugar durante el primer trimestre (</a:t>
            </a:r>
            <a:r>
              <a:rPr lang="es-MX" sz="2400" b="0" i="0" u="none" baseline="0" dirty="0"/>
              <a:t>Q</a:t>
            </a:r>
            <a:r>
              <a:rPr lang="x-es-XL" sz="2400" b="0" i="0" u="none" baseline="0" dirty="0"/>
              <a:t>) del año fiscal 26, tal y como se establece en la convocatoria de ayudas (FOA) del año fiscal 26.</a:t>
            </a:r>
          </a:p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El NVTAC realizará un seguimiento tras el primer trimestre para comprobar si los beneficiarios de las subvenciones necesitan asistencia técnica ahora que ya ha finalizado un trimestre.</a:t>
            </a:r>
          </a:p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Cualquier pregunta relacionada con las consultas del NVTAC puede enviarse a </a:t>
            </a:r>
            <a:r>
              <a:rPr lang="x-es-XL" sz="2400" b="0" i="0" u="none" baseline="0" dirty="0">
                <a:hlinkClick r:id="rId2"/>
              </a:rPr>
              <a:t>nvtac@dol.gov</a:t>
            </a:r>
            <a:r>
              <a:rPr lang="x-es-XL" sz="2400" b="0" i="0" u="none" baseline="0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8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721381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8939645" cy="1556924"/>
          </a:xfrm>
        </p:spPr>
        <p:txBody>
          <a:bodyPr>
            <a:normAutofit/>
          </a:bodyPr>
          <a:lstStyle/>
          <a:p>
            <a:pPr algn="l" rtl="0"/>
            <a:r>
              <a:rPr lang="x-es-XL" b="0" i="0" u="none" baseline="0" dirty="0">
                <a:latin typeface="Franklin Gothic Medium"/>
                <a:ea typeface="Franklin Gothic Medium"/>
                <a:cs typeface="Franklin Gothic Medium"/>
              </a:rPr>
              <a:t>Consultas </a:t>
            </a:r>
            <a:r>
              <a:rPr lang="es-MX" b="0" i="0" u="none" baseline="0" dirty="0">
                <a:latin typeface="Franklin Gothic Medium"/>
                <a:ea typeface="Franklin Gothic Medium"/>
                <a:cs typeface="Franklin Gothic Medium"/>
              </a:rPr>
              <a:t>a</a:t>
            </a:r>
            <a:r>
              <a:rPr lang="x-es-XL" b="0" i="0" u="none" baseline="0" dirty="0">
                <a:latin typeface="Franklin Gothic Medium"/>
                <a:ea typeface="Franklin Gothic Medium"/>
                <a:cs typeface="Franklin Gothic Medium"/>
              </a:rPr>
              <a:t> los nuevos beneficiarios de subvenciones (2 de 2)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>
            <a:noAutofit/>
          </a:bodyPr>
          <a:lstStyle/>
          <a:p>
            <a:pPr marL="0" indent="0" algn="l" rtl="0">
              <a:lnSpc>
                <a:spcPct val="95000"/>
              </a:lnSpc>
              <a:spcBef>
                <a:spcPts val="1200"/>
              </a:spcBef>
              <a:buNone/>
            </a:pPr>
            <a:r>
              <a:rPr lang="x-es-XL" sz="2000" b="0" i="0" u="none" baseline="0" dirty="0"/>
              <a:t>En la consulta del NVTAC se tratarán los siguientes temas:</a:t>
            </a:r>
          </a:p>
          <a:p>
            <a:pPr marL="457200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/>
              <a:t>Presentaciones (</a:t>
            </a:r>
            <a:r>
              <a:rPr lang="es-MX" sz="2000" b="0" i="0" u="none" baseline="0" dirty="0"/>
              <a:t>asesor </a:t>
            </a:r>
            <a:r>
              <a:rPr lang="x-es-XL" sz="2000" b="0" i="0" u="none" baseline="0" dirty="0"/>
              <a:t>del NVTAC y beneficiario de </a:t>
            </a:r>
            <a:r>
              <a:rPr lang="es-MX" sz="2000" b="0" i="0" u="none" baseline="0" dirty="0"/>
              <a:t>la</a:t>
            </a:r>
            <a:r>
              <a:rPr lang="x-es-XL" sz="2000" b="0" i="0" u="none" baseline="0" dirty="0"/>
              <a:t> </a:t>
            </a:r>
            <a:r>
              <a:rPr lang="es-MX" sz="2000" b="0" i="0" u="none" baseline="0" dirty="0"/>
              <a:t>subvención</a:t>
            </a:r>
            <a:r>
              <a:rPr lang="x-es-XL" sz="2000" b="0" i="0" u="none" baseline="0" dirty="0"/>
              <a:t>) </a:t>
            </a:r>
          </a:p>
          <a:p>
            <a:pPr marL="457200" algn="l" rtl="0">
              <a:lnSpc>
                <a:spcPct val="95000"/>
              </a:lnSpc>
              <a:spcBef>
                <a:spcPts val="1200"/>
              </a:spcBef>
            </a:pPr>
            <a:r>
              <a:rPr lang="es-MX" sz="2000" b="0" i="0" u="none" baseline="0" dirty="0"/>
              <a:t>Descripción general </a:t>
            </a:r>
            <a:r>
              <a:rPr lang="x-es-XL" sz="2000" b="0" i="0" u="none" baseline="0" dirty="0"/>
              <a:t>de los recursos del NVTAC y cómo acceder a ellos</a:t>
            </a:r>
          </a:p>
          <a:p>
            <a:pPr marL="457200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/>
              <a:t>¿Qué es la ayuda técnica y cómo puedo solicitarla?</a:t>
            </a:r>
          </a:p>
          <a:p>
            <a:pPr marL="457200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/>
              <a:t>¿Debería dirigirme a mi GOTR o al NVTAC con esta pregunta? Breve descripción general de las funciones del NVTAC y del GOTR</a:t>
            </a:r>
          </a:p>
          <a:p>
            <a:pPr marL="457200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/>
              <a:t>Comprender </a:t>
            </a:r>
            <a:r>
              <a:rPr lang="es-MX" sz="2000" b="0" i="0" u="none" baseline="0" dirty="0"/>
              <a:t>s</a:t>
            </a:r>
            <a:r>
              <a:rPr lang="x-es-XL" sz="2000" b="0" i="0" u="none" baseline="0" dirty="0"/>
              <a:t>us </a:t>
            </a:r>
            <a:r>
              <a:rPr lang="es-MX" sz="2000" b="0" i="0" u="none" baseline="0" dirty="0"/>
              <a:t>objetivos</a:t>
            </a:r>
            <a:r>
              <a:rPr lang="x-es-XL" sz="2000" b="0" i="0" u="none" baseline="0" dirty="0"/>
              <a:t> de </a:t>
            </a:r>
            <a:r>
              <a:rPr lang="es-MX" sz="2000" b="0" i="0" u="none" baseline="0" dirty="0"/>
              <a:t>desempeño</a:t>
            </a:r>
            <a:endParaRPr lang="x-es-XL" sz="2000" b="0" i="0" u="none" baseline="0" dirty="0"/>
          </a:p>
          <a:p>
            <a:pPr marL="457200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/>
              <a:t>Preguntas </a:t>
            </a:r>
          </a:p>
          <a:p>
            <a:pPr marL="914400" lvl="1" algn="l" rtl="0">
              <a:lnSpc>
                <a:spcPct val="100000"/>
              </a:lnSpc>
              <a:spcBef>
                <a:spcPts val="1200"/>
              </a:spcBef>
            </a:pPr>
            <a:r>
              <a:rPr lang="x-es-XL" sz="1800" b="0" i="0" u="none" baseline="0" dirty="0"/>
              <a:t>El NVTAC responderá a las preguntas cuando el tiempo lo permita y se pondrá en contacto con el beneficiario de la subvención tras la consulta para facilitarle las respuestas a las preguntas que no se hayan resuelto durante la misma.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9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298719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Comunidad de práctica (CoP) mensual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>
            <a:noAutofit/>
          </a:bodyPr>
          <a:lstStyle/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La Comunidad de Práctica (CoP) del NVTAC es un foro en el que los beneficiarios de las subvenciones del HVRP pueden relacionarse entre sí y con el personal del NVTAC.</a:t>
            </a:r>
          </a:p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sz="2400" b="0" i="0" u="none" baseline="0" dirty="0"/>
              <a:t>Cada mes se dedica a un tema concreto, y los beneficiarios de las subvenciones pueden inscribirse en futuros eventos de la comunidad de práctica (CoP) a través de la </a:t>
            </a:r>
            <a:r>
              <a:rPr lang="x-es-XL" sz="2400" b="0" i="0" u="none" baseline="0" dirty="0">
                <a:hlinkClick r:id="rId2"/>
              </a:rPr>
              <a:t>página web NVTAC.org</a:t>
            </a:r>
            <a:r>
              <a:rPr lang="x-es-XL" sz="2400" b="0" i="0" u="none" baseline="0" dirty="0"/>
              <a:t>. A continuación se detallan los eventos hasta octubre de 2026: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>
                <a:hlinkClick r:id="rId3"/>
              </a:rPr>
              <a:t>27 de agosto de 2026</a:t>
            </a:r>
            <a:r>
              <a:rPr lang="x-es-XL" sz="2000" b="0" i="0" u="none" baseline="0" dirty="0"/>
              <a:t>: Al servicio de los veteranos con antecedentes penales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>
                <a:hlinkClick r:id="rId4"/>
              </a:rPr>
              <a:t>24 de septiembre de 2026</a:t>
            </a:r>
            <a:r>
              <a:rPr lang="x-es-XL" sz="2000" b="0" i="0" u="none" baseline="0" dirty="0"/>
              <a:t>: Análisis del rendimiento de los programas de reinserción de los veteranos sin hogar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000" b="0" i="0" u="none" baseline="0" dirty="0">
                <a:hlinkClick r:id="rId5"/>
              </a:rPr>
              <a:t>29 de octubre de 2026</a:t>
            </a:r>
            <a:r>
              <a:rPr lang="x-es-XL" sz="2000" b="0" i="0" u="none" baseline="0" dirty="0"/>
              <a:t>: Implicación con la población de veteranos de edad avanzada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10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299436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600" b="0" i="0" u="none" baseline="0" dirty="0">
                <a:latin typeface="Franklin Gothic Medium"/>
                <a:ea typeface="Franklin Gothic Medium"/>
                <a:cs typeface="Franklin Gothic Medium"/>
              </a:rPr>
              <a:t>Ejemplos de temas de asistencia técnica del NVTAC (1 de 2)</a:t>
            </a:r>
            <a:endParaRPr lang="x-es-X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/>
          <a:lstStyle/>
          <a:p>
            <a:pPr algn="l" rtl="0">
              <a:lnSpc>
                <a:spcPct val="95000"/>
              </a:lnSpc>
              <a:spcBef>
                <a:spcPts val="1200"/>
              </a:spcBef>
            </a:pPr>
            <a:r>
              <a:rPr lang="x-es-XL" b="0" i="0" u="none" baseline="0" dirty="0"/>
              <a:t>Gestión de casos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600" b="0" i="0" u="none" baseline="0" dirty="0"/>
              <a:t>Documentación y notas de caso 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600" b="0" i="0" u="none" baseline="0" dirty="0"/>
              <a:t>Plan de Empleo Individual (IEP)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600" b="0" i="0" u="none" baseline="0" dirty="0"/>
              <a:t>Entrevista motivacional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600" b="0" i="0" u="none" baseline="0" dirty="0"/>
              <a:t>Conceptos de la atención basada en el trauma</a:t>
            </a:r>
          </a:p>
          <a:p>
            <a:pPr lvl="1" algn="l" rtl="0">
              <a:lnSpc>
                <a:spcPct val="95000"/>
              </a:lnSpc>
              <a:spcBef>
                <a:spcPts val="1200"/>
              </a:spcBef>
            </a:pPr>
            <a:r>
              <a:rPr lang="x-es-XL" sz="2600" b="0" i="0" u="none" baseline="0" dirty="0"/>
              <a:t>Trauma secundario y autocuidado para los profesionales </a:t>
            </a:r>
            <a:r>
              <a:rPr lang="es-MX" sz="2600" b="0" i="0" u="none" baseline="0" dirty="0"/>
              <a:t>de la salud</a:t>
            </a:r>
            <a:endParaRPr lang="x-es-XL" sz="2600" b="0" i="0" u="none" baseline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11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420225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600" b="0" i="0" u="none" baseline="0" dirty="0">
                <a:latin typeface="Franklin Gothic Medium"/>
                <a:ea typeface="Franklin Gothic Medium"/>
                <a:cs typeface="Franklin Gothic Medium"/>
              </a:rPr>
              <a:t>Ejemplos de temas de asistencia técnica del NVTAC (2 de 2)</a:t>
            </a:r>
            <a:endParaRPr lang="x-es-XL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726882" cy="4351338"/>
          </a:xfrm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Requisitos de </a:t>
            </a:r>
            <a:r>
              <a:rPr lang="es-MX" sz="2400" b="0" i="0" u="none" baseline="0" dirty="0"/>
              <a:t>capacitación </a:t>
            </a:r>
            <a:r>
              <a:rPr lang="x-es-XL" sz="2400" b="0" i="0" u="none" baseline="0" dirty="0"/>
              <a:t>de los participantes</a:t>
            </a:r>
          </a:p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Estrategias de desarrollo y colocación laboral</a:t>
            </a:r>
          </a:p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Estrategias de divulgación dirigidas a veteranos, empresas y socios comunitarios</a:t>
            </a:r>
          </a:p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Estrategias para la participación de los veteranos</a:t>
            </a:r>
          </a:p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Análisis de fortalezas, debilidades, oportunidades y amenazas (</a:t>
            </a:r>
            <a:r>
              <a:rPr lang="es-MX" sz="2400" b="0" i="0" u="none" baseline="0" dirty="0"/>
              <a:t>SWOT</a:t>
            </a:r>
            <a:r>
              <a:rPr lang="x-es-XL" sz="2400" b="0" i="0" u="none" baseline="0" dirty="0"/>
              <a:t>)</a:t>
            </a:r>
          </a:p>
          <a:p>
            <a:pPr algn="l" rtl="0">
              <a:lnSpc>
                <a:spcPct val="100000"/>
              </a:lnSpc>
            </a:pPr>
            <a:r>
              <a:rPr lang="x-es-XL" sz="2400" b="0" i="0" u="none" baseline="0" dirty="0"/>
              <a:t>Sesión estratégica sobre objetivos específicos, medibles, alcanzables, relevantes y con plazos definidos (SMART)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12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621766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Recursos importantes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/>
          <a:lstStyle/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/>
              <a:t>En la página </a:t>
            </a:r>
            <a:r>
              <a:rPr lang="x-es-XL" b="0" i="0" u="none" baseline="0">
                <a:hlinkClick r:id="rId2"/>
              </a:rPr>
              <a:t>«Bienvenida a los nuevos beneficiarios de subvenciones</a:t>
            </a:r>
            <a:r>
              <a:rPr lang="x-es-XL" b="0" i="0" u="none" baseline="0"/>
              <a:t> » del sitio web NVTAC.org se puede encontrar información nueva e importante para los beneficiarios de subvenciones, entre la que se incluye lo siguiente:</a:t>
            </a:r>
          </a:p>
          <a:p>
            <a:pPr lvl="1" algn="l" rtl="0">
              <a:lnSpc>
                <a:spcPct val="100000"/>
              </a:lnSpc>
              <a:spcBef>
                <a:spcPts val="1200"/>
              </a:spcBef>
            </a:pPr>
            <a:r>
              <a:rPr lang="x-es-XL" sz="2600" b="0" i="0" u="none" baseline="0"/>
              <a:t>Guía del programa HVRP 2026</a:t>
            </a:r>
          </a:p>
          <a:p>
            <a:pPr lvl="1" algn="l" rtl="0">
              <a:lnSpc>
                <a:spcPct val="100000"/>
              </a:lnSpc>
              <a:spcBef>
                <a:spcPts val="1200"/>
              </a:spcBef>
            </a:pPr>
            <a:r>
              <a:rPr lang="x-es-XL" sz="2600" b="0" i="0" u="none" baseline="0"/>
              <a:t>Menú de servicios del NVTAC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13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168905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Catálogo de servicios</a:t>
            </a:r>
            <a:endParaRPr lang="x-es-XL" dirty="0"/>
          </a:p>
        </p:txBody>
      </p:sp>
      <p:pic>
        <p:nvPicPr>
          <p:cNvPr id="8" name="Content Placeholder 13" descr="Portada del Catálogo de servicios del NVTAC">
            <a:hlinkClick r:id="rId3"/>
            <a:extLst>
              <a:ext uri="{FF2B5EF4-FFF2-40B4-BE49-F238E27FC236}">
                <a16:creationId xmlns:a16="http://schemas.microsoft.com/office/drawing/2014/main" id="{C0D70081-1D7D-22E9-B72C-D993F959DB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389909" y="1696091"/>
            <a:ext cx="3200399" cy="452639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Content Placeholder 14" descr="Primera página con ejemplos de temas incluidos en el «Catálogo de servicios» del NVTAC, al que se puede acceder mediante el enlace de la diapositiva anterior.">
            <a:hlinkClick r:id="rId3"/>
            <a:extLst>
              <a:ext uri="{FF2B5EF4-FFF2-40B4-BE49-F238E27FC236}">
                <a16:creationId xmlns:a16="http://schemas.microsoft.com/office/drawing/2014/main" id="{5B145D69-7203-A7A4-1DB4-B9B2376D6C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601692" y="1690688"/>
            <a:ext cx="3200399" cy="45406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815179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200" b="0" i="0" u="none" baseline="0">
                <a:latin typeface="Franklin Gothic Medium"/>
                <a:ea typeface="Franklin Gothic Medium"/>
                <a:cs typeface="Franklin Gothic Medium"/>
              </a:rPr>
              <a:t>Mapa de subvenciones del HVRP en vigor</a:t>
            </a:r>
            <a:endParaRPr lang="x-es-X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332027" cy="1021484"/>
          </a:xfrm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sz="1800" b="0" i="0" u="none" baseline="0" dirty="0">
                <a:hlinkClick r:id="rId2"/>
              </a:rPr>
              <a:t>El mapa de subvenciones del programa HVRP activo </a:t>
            </a:r>
            <a:r>
              <a:rPr lang="x-es-XL" sz="1800" b="0" i="0" u="none" baseline="0" dirty="0"/>
              <a:t>se </a:t>
            </a:r>
            <a:r>
              <a:rPr lang="x-es-XL" sz="1800" b="0" i="0" u="none" baseline="0" dirty="0">
                <a:hlinkClick r:id="rId2"/>
              </a:rPr>
              <a:t>puede </a:t>
            </a:r>
            <a:r>
              <a:rPr lang="x-es-XL" sz="1800" b="0" i="0" u="none" baseline="0" dirty="0"/>
              <a:t>consultar en la página web NVTAC.org, donde se irá actualizando con los nuevos beneficiarios de las subvenciones del año fiscal </a:t>
            </a:r>
            <a:r>
              <a:rPr lang="es-MX" sz="1800" b="0" i="0" u="none" baseline="0" dirty="0"/>
              <a:t>20</a:t>
            </a:r>
            <a:r>
              <a:rPr lang="x-es-XL" sz="1800" b="0" i="0" u="none" baseline="0" dirty="0"/>
              <a:t>26.</a:t>
            </a:r>
          </a:p>
        </p:txBody>
      </p:sp>
      <p:pic>
        <p:nvPicPr>
          <p:cNvPr id="8" name="Content Placeholder 6" descr="Captura de pantalla de la página «Subvenciones HVRP activas»">
            <a:extLst>
              <a:ext uri="{FF2B5EF4-FFF2-40B4-BE49-F238E27FC236}">
                <a16:creationId xmlns:a16="http://schemas.microsoft.com/office/drawing/2014/main" id="{850F33A8-BE18-A7CA-E16D-DE4AA9FD0C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358526" y="2981325"/>
            <a:ext cx="5474948" cy="3195638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sz="1000" b="0" i="0" u="none" baseline="0" dirty="0"/>
              <a:t>Servicio de Empleo y</a:t>
            </a:r>
            <a:r>
              <a:rPr lang="pt-BR" sz="1000" b="0" i="0" u="none" baseline="0" dirty="0"/>
              <a:t> Capacitación para</a:t>
            </a:r>
            <a:r>
              <a:rPr lang="x-es-XL" sz="1000" b="0" i="0" u="none" baseline="0" dirty="0"/>
              <a:t> Veteranos</a:t>
            </a:r>
            <a:endParaRPr lang="x-es-XL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 sz="1000"/>
              <a:t>15</a:t>
            </a:fld>
            <a:endParaRPr lang="x-es-XL" sz="1000" dirty="0"/>
          </a:p>
        </p:txBody>
      </p:sp>
    </p:spTree>
    <p:extLst>
      <p:ext uri="{BB962C8B-B14F-4D97-AF65-F5344CB8AC3E}">
        <p14:creationId xmlns:p14="http://schemas.microsoft.com/office/powerpoint/2010/main" val="1727359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>
                <a:latin typeface="Franklin Gothic Medium"/>
                <a:ea typeface="Franklin Gothic Medium"/>
                <a:cs typeface="Franklin Gothic Medium"/>
              </a:rPr>
              <a:t>Temas que no cubre el NVTAC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845"/>
            <a:ext cx="10726882" cy="4713269"/>
          </a:xfrm>
        </p:spPr>
        <p:txBody>
          <a:bodyPr>
            <a:noAutofit/>
          </a:bodyPr>
          <a:lstStyle/>
          <a:p>
            <a:pPr marL="0" indent="0" algn="l" rtl="0">
              <a:lnSpc>
                <a:spcPct val="105000"/>
              </a:lnSpc>
              <a:spcBef>
                <a:spcPts val="800"/>
              </a:spcBef>
              <a:buNone/>
            </a:pPr>
            <a:r>
              <a:rPr lang="x-es-XL" sz="1800" b="0" i="0" u="none" baseline="0" dirty="0"/>
              <a:t>Aunque el NVTAC puede ofrecer asistencia técnica sobre una amplia variedad de temas, no podemos prestar asistencia técnica a los beneficiarios de subvenciones en los siguientes ámbitos:</a:t>
            </a:r>
          </a:p>
          <a:p>
            <a:pPr marL="457200" algn="l" rtl="0">
              <a:lnSpc>
                <a:spcPct val="100000"/>
              </a:lnSpc>
              <a:spcBef>
                <a:spcPts val="800"/>
              </a:spcBef>
            </a:pPr>
            <a:r>
              <a:rPr lang="x-es-XL" sz="1800" b="0" i="0" u="none" baseline="0" dirty="0"/>
              <a:t>Sistema de información para beneficiarios de subvenciones del VETS (VGRS)</a:t>
            </a:r>
          </a:p>
          <a:p>
            <a:pPr marL="914400" lvl="1" algn="l" rtl="0">
              <a:lnSpc>
                <a:spcPct val="100000"/>
              </a:lnSpc>
              <a:spcBef>
                <a:spcPts val="800"/>
              </a:spcBef>
            </a:pPr>
            <a:r>
              <a:rPr lang="x-es-XL" sz="1600" b="0" i="0" u="none" baseline="0" dirty="0"/>
              <a:t>Informes trimestrales</a:t>
            </a:r>
          </a:p>
          <a:p>
            <a:pPr marL="457200" algn="l" rtl="0">
              <a:lnSpc>
                <a:spcPct val="100000"/>
              </a:lnSpc>
              <a:spcBef>
                <a:spcPts val="800"/>
              </a:spcBef>
            </a:pPr>
            <a:r>
              <a:rPr lang="x-es-XL" sz="1800" b="0" i="0" u="none" baseline="0" dirty="0"/>
              <a:t>Sistema de gestión de pagos (PMS)</a:t>
            </a:r>
          </a:p>
          <a:p>
            <a:pPr marL="457200" algn="l" rtl="0">
              <a:lnSpc>
                <a:spcPct val="100000"/>
              </a:lnSpc>
              <a:spcBef>
                <a:spcPts val="800"/>
              </a:spcBef>
            </a:pPr>
            <a:r>
              <a:rPr lang="x-es-XL" sz="1800" b="0" i="0" u="none" baseline="0" dirty="0"/>
              <a:t>GrantSolutions</a:t>
            </a:r>
          </a:p>
          <a:p>
            <a:pPr marL="914400" lvl="1" algn="l" rtl="0">
              <a:lnSpc>
                <a:spcPct val="100000"/>
              </a:lnSpc>
              <a:spcBef>
                <a:spcPts val="800"/>
              </a:spcBef>
            </a:pPr>
            <a:r>
              <a:rPr lang="es-MX" sz="1600" b="0" i="0" u="none" baseline="0" dirty="0"/>
              <a:t>Enmiendas </a:t>
            </a:r>
            <a:r>
              <a:rPr lang="x-es-XL" sz="1600" b="0" i="0" u="none" baseline="0" dirty="0"/>
              <a:t>y notas relativas a las subvenciones</a:t>
            </a:r>
          </a:p>
          <a:p>
            <a:pPr marL="457200" algn="l" rtl="0">
              <a:lnSpc>
                <a:spcPct val="100000"/>
              </a:lnSpc>
              <a:spcBef>
                <a:spcPts val="800"/>
              </a:spcBef>
            </a:pPr>
            <a:r>
              <a:rPr lang="x-es-XL" sz="1800" b="0" i="0" u="none" baseline="0" dirty="0"/>
              <a:t>Informes financieros federales (FFR)</a:t>
            </a:r>
          </a:p>
          <a:p>
            <a:pPr marL="457200" algn="l" rtl="0">
              <a:lnSpc>
                <a:spcPct val="100000"/>
              </a:lnSpc>
              <a:spcBef>
                <a:spcPts val="800"/>
              </a:spcBef>
            </a:pPr>
            <a:r>
              <a:rPr lang="x-es-XL" sz="1800" b="0" i="0" u="none" baseline="0" dirty="0"/>
              <a:t>Temas financieros</a:t>
            </a:r>
          </a:p>
          <a:p>
            <a:pPr marL="457200" algn="l" rtl="0">
              <a:lnSpc>
                <a:spcPct val="100000"/>
              </a:lnSpc>
              <a:spcBef>
                <a:spcPts val="800"/>
              </a:spcBef>
            </a:pPr>
            <a:r>
              <a:rPr lang="es-MX" sz="1800" b="0" i="0" u="none" baseline="0" dirty="0"/>
              <a:t>Costos permitidos</a:t>
            </a:r>
            <a:r>
              <a:rPr lang="x-es-XL" sz="1800" b="0" i="0" u="none" baseline="0" dirty="0"/>
              <a:t>/no subvencionables </a:t>
            </a:r>
          </a:p>
          <a:p>
            <a:pPr marL="914400" lvl="1" algn="l" rtl="0">
              <a:lnSpc>
                <a:spcPct val="100000"/>
              </a:lnSpc>
              <a:spcBef>
                <a:spcPts val="800"/>
              </a:spcBef>
            </a:pPr>
            <a:r>
              <a:rPr lang="es-MX" sz="1600" b="0" i="0" u="none" baseline="0" dirty="0"/>
              <a:t>Narrativa presupuestaria</a:t>
            </a:r>
            <a:endParaRPr lang="x-es-XL" sz="1600" b="0" i="0" u="none" baseline="0" dirty="0"/>
          </a:p>
          <a:p>
            <a:pPr marL="457200" algn="l" rtl="0">
              <a:lnSpc>
                <a:spcPct val="100000"/>
              </a:lnSpc>
              <a:spcBef>
                <a:spcPts val="800"/>
              </a:spcBef>
            </a:pPr>
            <a:r>
              <a:rPr lang="x-es-XL" sz="1800" b="0" i="0" u="none" baseline="0" dirty="0"/>
              <a:t>Revisiones</a:t>
            </a:r>
            <a:r>
              <a:rPr lang="es-MX" sz="1800" b="0" i="0" u="none" baseline="0" dirty="0"/>
              <a:t>/</a:t>
            </a:r>
            <a:r>
              <a:rPr lang="x-es-XL" sz="1800" b="0" i="0" u="none" baseline="0" dirty="0"/>
              <a:t>auditorías de cierre </a:t>
            </a:r>
            <a:r>
              <a:rPr lang="es-MX" sz="1800" b="0" i="0" u="none" baseline="0" dirty="0"/>
              <a:t>e</a:t>
            </a:r>
            <a:r>
              <a:rPr lang="x-es-XL" sz="1800" b="0" i="0" u="none" baseline="0" dirty="0"/>
              <a:t> in situ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16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433374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Vídeos de microaprendizaje de NVTAC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527964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hlinkClick r:id="rId2"/>
              </a:rPr>
              <a:t>Establecimiento y mantenimiento de relaciones con los programas asociados al HVRP</a:t>
            </a:r>
            <a:endParaRPr lang="x-es-XL" sz="2200" dirty="0">
              <a:hlinkClick r:id="rId3"/>
            </a:endParaRPr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hlinkClick r:id="rId3"/>
              </a:rPr>
              <a:t>Diferencias entre la </a:t>
            </a:r>
            <a:r>
              <a:rPr lang="es-MX" sz="2200" b="0" i="0" u="none" baseline="0" dirty="0">
                <a:hlinkClick r:id="rId3"/>
              </a:rPr>
              <a:t>capacitación </a:t>
            </a:r>
            <a:r>
              <a:rPr lang="x-es-XL" sz="2200" b="0" i="0" u="none" baseline="0" dirty="0">
                <a:hlinkClick r:id="rId3"/>
              </a:rPr>
              <a:t>de los participantes y los servicios de apoyo</a:t>
            </a:r>
            <a:endParaRPr lang="x-es-XL" sz="2200" dirty="0">
              <a:latin typeface="Franklin Gothic Book"/>
              <a:hlinkClick r:id="rId4"/>
            </a:endParaRPr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latin typeface="Franklin Gothic Book"/>
                <a:ea typeface="Franklin Gothic Book"/>
                <a:cs typeface="Franklin Gothic Book"/>
                <a:hlinkClick r:id="rId4"/>
              </a:rPr>
              <a:t>Preparación ante desastres para los proveedores de servicios a veteranos</a:t>
            </a:r>
            <a:endParaRPr lang="x-es-XL" sz="2200" dirty="0">
              <a:latin typeface="Franklin Gothic Book"/>
            </a:endParaRPr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latin typeface="Franklin Gothic Book"/>
                <a:ea typeface="Franklin Gothic Book"/>
                <a:cs typeface="Franklin Gothic Book"/>
                <a:hlinkClick r:id="rId5"/>
              </a:rPr>
              <a:t>Contratación de un gestor de casos del HVRP</a:t>
            </a:r>
            <a:endParaRPr lang="x-es-XL" sz="2200" dirty="0">
              <a:latin typeface="Franklin Gothic Book"/>
            </a:endParaRPr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hlinkClick r:id="rId6"/>
              </a:rPr>
              <a:t>Estrategias de colocación</a:t>
            </a:r>
            <a:endParaRPr lang="x-es-XL" sz="2200" dirty="0">
              <a:latin typeface="Franklin Gothic Book"/>
            </a:endParaRPr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latin typeface="Franklin Gothic Book"/>
                <a:ea typeface="Franklin Gothic Book"/>
                <a:cs typeface="Franklin Gothic Book"/>
                <a:hlinkClick r:id="rId7"/>
              </a:rPr>
              <a:t>Descripción general de los programas de </a:t>
            </a:r>
            <a:r>
              <a:rPr lang="es-MX" sz="2200" b="0" i="0" u="none" baseline="0" dirty="0">
                <a:latin typeface="Franklin Gothic Book"/>
                <a:ea typeface="Franklin Gothic Book"/>
                <a:cs typeface="Franklin Gothic Book"/>
                <a:hlinkClick r:id="rId7"/>
              </a:rPr>
              <a:t>formación </a:t>
            </a:r>
            <a:r>
              <a:rPr lang="x-es-XL" sz="2200" b="0" i="0" u="none" baseline="0" dirty="0">
                <a:latin typeface="Franklin Gothic Book"/>
                <a:ea typeface="Franklin Gothic Book"/>
                <a:cs typeface="Franklin Gothic Book"/>
                <a:hlinkClick r:id="rId7"/>
              </a:rPr>
              <a:t>profesional registrados</a:t>
            </a:r>
            <a:endParaRPr lang="x-es-XL" sz="2200" dirty="0">
              <a:latin typeface="Franklin Gothic Book"/>
            </a:endParaRPr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hlinkClick r:id="rId8"/>
              </a:rPr>
              <a:t>Cómo utilizar la herramienta de elegibilidad del HVRP</a:t>
            </a:r>
            <a:endParaRPr lang="x-es-XL" sz="2200" dirty="0"/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es-MX" sz="2200" b="0" i="0" u="none" baseline="0" dirty="0">
                <a:hlinkClick r:id="rId9"/>
              </a:rPr>
              <a:t>Verificación </a:t>
            </a:r>
            <a:r>
              <a:rPr lang="x-es-XL" sz="2200" b="0" i="0" u="none" baseline="0" dirty="0">
                <a:hlinkClick r:id="rId9"/>
              </a:rPr>
              <a:t>de empleo</a:t>
            </a:r>
            <a:endParaRPr lang="x-es-XL" sz="2200" dirty="0">
              <a:latin typeface="Franklin Gothic Book"/>
            </a:endParaRPr>
          </a:p>
          <a:p>
            <a:pPr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23160"/>
              </a:buClr>
              <a:defRPr/>
            </a:pPr>
            <a:r>
              <a:rPr lang="x-es-XL" sz="2200" b="0" i="0" u="none" baseline="0" dirty="0">
                <a:latin typeface="Franklin Gothic Book"/>
                <a:ea typeface="Franklin Gothic Book"/>
                <a:cs typeface="Franklin Gothic Book"/>
                <a:hlinkClick r:id="rId10"/>
              </a:rPr>
              <a:t>Emprendimiento de veteranos</a:t>
            </a:r>
            <a:endParaRPr lang="x-es-XL" dirty="0">
              <a:latin typeface="Franklin Gothic Book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17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908970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ADF4-C5FA-EE31-13BB-14B3CE336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0130" y="2670464"/>
            <a:ext cx="6043670" cy="1018309"/>
          </a:xfrm>
        </p:spPr>
        <p:txBody>
          <a:bodyPr/>
          <a:lstStyle/>
          <a:p>
            <a:pPr algn="l" rtl="0"/>
            <a:r>
              <a:rPr lang="x-es-XL" b="0" i="0" u="none" baseline="0"/>
              <a:t>¿Alguna pregunta?</a:t>
            </a:r>
          </a:p>
        </p:txBody>
      </p:sp>
    </p:spTree>
    <p:extLst>
      <p:ext uri="{BB962C8B-B14F-4D97-AF65-F5344CB8AC3E}">
        <p14:creationId xmlns:p14="http://schemas.microsoft.com/office/powerpoint/2010/main" val="3309595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FCB1-AEA6-E33A-0FC0-B27CB9E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41752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VETS PowerPoint Blue.potx  -  version 1.0: 8/16/2021 5:20 PM  -  Read-Only" id="{38DD2586-39EA-470C-832D-0A3762C7E687}" vid="{F73E0E44-9601-4222-9149-0D21E000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62BCA1-FEE8-44D8-81BB-9A592FC5C787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1df1fdb3-3814-4898-b68d-b9ae902564fe"/>
    <ds:schemaRef ds:uri="http://schemas.openxmlformats.org/package/2006/metadata/core-properties"/>
    <ds:schemaRef ds:uri="ee3eab8d-6fc0-47b2-b9a9-e7b6a861d96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D3DBC93-347B-4CFF-8C38-D1F4549118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VETS PowerPoint Blue</Template>
  <TotalTime>446</TotalTime>
  <Words>1349</Words>
  <Application>Microsoft Office PowerPoint</Application>
  <PresentationFormat>Widescreen</PresentationFormat>
  <Paragraphs>126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Franklin Gothic Book</vt:lpstr>
      <vt:lpstr>Franklin Gothic Medium</vt:lpstr>
      <vt:lpstr>Webdings</vt:lpstr>
      <vt:lpstr>Wingdings</vt:lpstr>
      <vt:lpstr>Wingdings 3</vt:lpstr>
      <vt:lpstr>Wingdings,Sans-Serif</vt:lpstr>
      <vt:lpstr>Office Theme</vt:lpstr>
      <vt:lpstr>Reunión posterior a la adjudicación (PAC) del Programa de Reinserción de Veteranos sin Hogar (HVRP): Centro Nacional de Asistencia Técnica para Veteranos (NVTAC)</vt:lpstr>
      <vt:lpstr>Asesores de asistencia técnica del NVTAC </vt:lpstr>
      <vt:lpstr>Descripción general de la asistencia técnica del NVTAC</vt:lpstr>
      <vt:lpstr>Descripción general del NVTAC (1 de 2)</vt:lpstr>
      <vt:lpstr>Descripción general del NVTAC (2 de 2)</vt:lpstr>
      <vt:lpstr>Consejos rápidos sobre asistencia técnica </vt:lpstr>
      <vt:lpstr>Introducción a la asistencia técnica (TA) del NVTAC</vt:lpstr>
      <vt:lpstr>Consultas a los nuevos beneficiarios de subvenciones (1 de 2)</vt:lpstr>
      <vt:lpstr>Consultas a los nuevos beneficiarios de subvenciones (2 de 2)</vt:lpstr>
      <vt:lpstr>Comunidad de práctica (CoP) mensual</vt:lpstr>
      <vt:lpstr>Ejemplos de temas de asistencia técnica del NVTAC (1 de 2)</vt:lpstr>
      <vt:lpstr>Ejemplos de temas de asistencia técnica del NVTAC (2 de 2)</vt:lpstr>
      <vt:lpstr>Recursos importantes</vt:lpstr>
      <vt:lpstr>Catálogo de servicios</vt:lpstr>
      <vt:lpstr>Mapa de subvenciones del HVRP en vigor</vt:lpstr>
      <vt:lpstr>Temas que no cubre el NVTAC</vt:lpstr>
      <vt:lpstr>Vídeos de microaprendizaje de NVTAC</vt:lpstr>
      <vt:lpstr>¿Alguna pregunta?</vt:lpstr>
      <vt:lpstr>¡Gracias!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National PAC - NVTAC 101</dc:title>
  <dc:subject>NVTAC: Outreach, Partnerships, Enrollment, and Case Management</dc:subject>
  <dc:creator>United States Department of Labor</dc:creator>
  <cp:keywords>USDOL, DOL, VETS, HVRP, NVTAC</cp:keywords>
  <cp:lastModifiedBy>Colleen Beck</cp:lastModifiedBy>
  <cp:revision>54</cp:revision>
  <dcterms:created xsi:type="dcterms:W3CDTF">2026-05-14T15:55:24Z</dcterms:created>
  <dcterms:modified xsi:type="dcterms:W3CDTF">2026-09-18T16:51:22Z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