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6" r:id="rId6"/>
    <p:sldId id="258" r:id="rId7"/>
    <p:sldId id="279" r:id="rId8"/>
    <p:sldId id="259" r:id="rId9"/>
    <p:sldId id="280" r:id="rId10"/>
    <p:sldId id="281" r:id="rId11"/>
    <p:sldId id="283" r:id="rId12"/>
    <p:sldId id="282" r:id="rId13"/>
    <p:sldId id="284" r:id="rId14"/>
    <p:sldId id="285" r:id="rId15"/>
    <p:sldId id="277" r:id="rId16"/>
    <p:sldId id="27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6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964" autoAdjust="0"/>
    <p:restoredTop sz="95884" autoAdjust="0"/>
  </p:normalViewPr>
  <p:slideViewPr>
    <p:cSldViewPr snapToGrid="0">
      <p:cViewPr varScale="1">
        <p:scale>
          <a:sx n="109" d="100"/>
          <a:sy n="109" d="100"/>
        </p:scale>
        <p:origin x="798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63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10A9B-4E50-4E1E-937E-551D5BF98DB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6ED61-3DF0-4762-AC35-F6E46ACBD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616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7B2A4E-1841-4DF1-AAD7-E22EECDE03EE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0CCEA-B629-4CAC-BC31-F931415174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79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United States Department of Labor seal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1291496"/>
            <a:ext cx="2004649" cy="2004649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0" y="5266951"/>
            <a:ext cx="4426982" cy="15910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90000"/>
              </a:lnSpc>
            </a:pPr>
            <a:r>
              <a:rPr lang="pt-BR" sz="2400" dirty="0" err="1">
                <a:solidFill>
                  <a:schemeClr val="bg1"/>
                </a:solidFill>
              </a:rPr>
              <a:t>Servicio</a:t>
            </a:r>
            <a:r>
              <a:rPr lang="pt-BR" sz="2400" dirty="0">
                <a:solidFill>
                  <a:schemeClr val="bg1"/>
                </a:solidFill>
              </a:rPr>
              <a:t> de </a:t>
            </a:r>
            <a:r>
              <a:rPr lang="pt-BR" sz="2400" dirty="0" err="1">
                <a:solidFill>
                  <a:schemeClr val="bg1"/>
                </a:solidFill>
              </a:rPr>
              <a:t>Empleo</a:t>
            </a:r>
            <a:r>
              <a:rPr lang="pt-BR" sz="2400" dirty="0">
                <a:solidFill>
                  <a:schemeClr val="bg1"/>
                </a:solidFill>
              </a:rPr>
              <a:t> y </a:t>
            </a:r>
            <a:r>
              <a:rPr lang="pt-BR" sz="2400" dirty="0" err="1">
                <a:solidFill>
                  <a:schemeClr val="bg1"/>
                </a:solidFill>
              </a:rPr>
              <a:t>Capacitación</a:t>
            </a:r>
            <a:r>
              <a:rPr lang="pt-BR" sz="2400" dirty="0">
                <a:solidFill>
                  <a:schemeClr val="bg1"/>
                </a:solidFill>
              </a:rPr>
              <a:t> para Veteranos (</a:t>
            </a:r>
            <a:r>
              <a:rPr lang="pt-BR" sz="2400" dirty="0" err="1">
                <a:solidFill>
                  <a:schemeClr val="bg1"/>
                </a:solidFill>
              </a:rPr>
              <a:t>VETS</a:t>
            </a:r>
            <a:r>
              <a:rPr lang="pt-BR" sz="2400" dirty="0">
                <a:solidFill>
                  <a:schemeClr val="bg1"/>
                </a:solidFill>
              </a:rPr>
              <a:t>)</a:t>
            </a:r>
            <a:endParaRPr 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Rectangle 16" descr="Decorative"/>
          <p:cNvSpPr/>
          <p:nvPr userDrawn="1"/>
        </p:nvSpPr>
        <p:spPr>
          <a:xfrm>
            <a:off x="10330543" y="0"/>
            <a:ext cx="1861457" cy="1110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729343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Subtitle/Date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7CF2982A-4C4C-460B-8595-BC96DBCBEB6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281" y="3787772"/>
            <a:ext cx="1891883" cy="98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691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“Agenda” Title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[Item, moderator/speaker, # minutes, etc.]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41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Heading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792663"/>
            <a:ext cx="10515600" cy="12969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Subtitle, or delete if not needed.</a:t>
            </a:r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83F27E2A-CE55-F93D-9993-E0E9E444C0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443" y="461723"/>
            <a:ext cx="1518891" cy="79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08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7886"/>
            <a:ext cx="96774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9461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11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93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29949"/>
            <a:ext cx="9695690" cy="9959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11590"/>
            <a:ext cx="5157787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left column heading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19119"/>
            <a:ext cx="5157787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11590"/>
            <a:ext cx="5183188" cy="823912"/>
          </a:xfrm>
          <a:solidFill>
            <a:schemeClr val="tx2"/>
          </a:solidFill>
        </p:spPr>
        <p:txBody>
          <a:bodyPr anchor="ctr">
            <a:normAutofit/>
          </a:bodyPr>
          <a:lstStyle>
            <a:lvl1pPr marL="0" indent="0">
              <a:buNone/>
              <a:defRPr sz="2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right column heading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19119"/>
            <a:ext cx="5183188" cy="3712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355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3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0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descr="Decorative"/>
          <p:cNvSpPr/>
          <p:nvPr userDrawn="1"/>
        </p:nvSpPr>
        <p:spPr>
          <a:xfrm>
            <a:off x="10388906" y="-1"/>
            <a:ext cx="1803094" cy="10025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58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Spea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Speaker/Moderator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2298611"/>
            <a:ext cx="2284400" cy="2284400"/>
          </a:xfrm>
          <a:prstGeom prst="ellipse">
            <a:avLst/>
          </a:prstGeom>
          <a:solidFill>
            <a:srgbClr val="F3F4F4"/>
          </a:solidFill>
          <a:ln w="76200">
            <a:solidFill>
              <a:schemeClr val="tx2"/>
            </a:solidFill>
          </a:ln>
          <a:effectLst/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20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2339916"/>
            <a:ext cx="7447376" cy="220178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4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4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651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-4739"/>
            <a:ext cx="9677400" cy="1325563"/>
          </a:xfrm>
        </p:spPr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166836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561600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906424" y="1477370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8200" y="3970049"/>
            <a:ext cx="2070100" cy="2070100"/>
          </a:xfrm>
          <a:prstGeom prst="ellipse">
            <a:avLst/>
          </a:prstGeom>
          <a:solidFill>
            <a:srgbClr val="F3F4F4"/>
          </a:solidFill>
          <a:ln w="57150">
            <a:solidFill>
              <a:schemeClr val="tx2"/>
            </a:solidFill>
          </a:ln>
          <a:effectLst/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8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3906424" y="3883552"/>
            <a:ext cx="7447376" cy="224309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2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Aft>
                <a:spcPts val="300"/>
              </a:spcAft>
              <a:buNone/>
              <a:defRPr sz="22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2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8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800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981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578"/>
            <a:ext cx="9677400" cy="905377"/>
          </a:xfr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Enter Title for Speakers/Moderators Slide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975304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erson Photo 1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200" y="133653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8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814224" y="1325746"/>
            <a:ext cx="792905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9" name="Person Photo 2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832684" y="3139360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3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3802614" y="3131592"/>
            <a:ext cx="694066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 baseline="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1" name="Person Photo 3" descr="Decorative">
            <a:extLst>
              <a:ext uri="{FF2B5EF4-FFF2-40B4-BE49-F238E27FC236}">
                <a16:creationId xmlns:a16="http://schemas.microsoft.com/office/drawing/2014/main" id="{2E6B6379-B56C-4E3B-A6C5-2378DDFC5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821074" y="4957712"/>
            <a:ext cx="1663700" cy="1663700"/>
          </a:xfrm>
          <a:prstGeom prst="ellipse">
            <a:avLst/>
          </a:prstGeom>
          <a:solidFill>
            <a:srgbClr val="F3F4F4"/>
          </a:solidFill>
          <a:ln w="38100">
            <a:solidFill>
              <a:schemeClr val="tx2"/>
            </a:solidFill>
          </a:ln>
          <a:effectLst/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 sz="1500" b="0" i="1">
                <a:solidFill>
                  <a:schemeClr val="tx2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3000"/>
              </a:spcBef>
              <a:spcAft>
                <a:spcPts val="0"/>
              </a:spcAft>
              <a:buClr>
                <a:schemeClr val="accent2"/>
              </a:buClr>
              <a:buSzTx/>
              <a:buFontTx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4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8" hasCustomPrompt="1"/>
          </p:nvPr>
        </p:nvSpPr>
        <p:spPr>
          <a:xfrm>
            <a:off x="4791004" y="4934588"/>
            <a:ext cx="5952278" cy="168526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4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1726"/>
            <a:ext cx="3932237" cy="36872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808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86686"/>
            <a:ext cx="3932237" cy="368230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1106905"/>
            <a:ext cx="6172200" cy="4562375"/>
          </a:xfrm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D91346B-1FC0-4A63-BE4B-4B2D487B4B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83188" y="5811838"/>
            <a:ext cx="6170612" cy="415226"/>
          </a:xfrm>
        </p:spPr>
        <p:txBody>
          <a:bodyPr/>
          <a:lstStyle>
            <a:lvl1pPr marL="0" indent="0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 delete block.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114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578642" cy="42155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ubtitle Caption">
            <a:extLst>
              <a:ext uri="{FF2B5EF4-FFF2-40B4-BE49-F238E27FC236}">
                <a16:creationId xmlns:a16="http://schemas.microsoft.com/office/drawing/2014/main" id="{ACE185BF-D479-4469-B290-584318A7463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603999" y="1824760"/>
            <a:ext cx="4196217" cy="1270773"/>
          </a:xfrm>
          <a:solidFill>
            <a:schemeClr val="tx2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182880" tIns="182880" rIns="182880" bIns="182880" anchor="ctr">
            <a:normAutofit/>
          </a:bodyPr>
          <a:lstStyle>
            <a:lvl1pPr marL="0" indent="0" algn="ctr">
              <a:lnSpc>
                <a:spcPct val="108000"/>
              </a:lnSpc>
              <a:buNone/>
              <a:defRPr sz="2400" b="1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caption/subtitle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ABA74C2-14DB-422A-8954-B53A9CACED5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603999" y="3203619"/>
            <a:ext cx="4196217" cy="2837543"/>
          </a:xfrm>
          <a:prstGeom prst="roundRect">
            <a:avLst>
              <a:gd name="adj" fmla="val 7460"/>
            </a:avLst>
          </a:prstGeom>
          <a:ln w="50800" cmpd="thickThin">
            <a:solidFill>
              <a:schemeClr val="tx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 sz="2000" i="1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 3" panose="05040102010807070707" pitchFamily="18" charset="2"/>
              <a:buNone/>
              <a:tabLst/>
              <a:defRPr/>
            </a:pPr>
            <a:r>
              <a:rPr lang="en-US" dirty="0"/>
              <a:t>Click icon to add picture, or drag and drop from your files.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E47EF34-60FA-4FBD-8D67-E0511F85FD8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4000" y="6084552"/>
            <a:ext cx="4195763" cy="365125"/>
          </a:xfrm>
        </p:spPr>
        <p:txBody>
          <a:bodyPr/>
          <a:lstStyle>
            <a:lvl1pPr marL="63500" indent="-17463" algn="l">
              <a:buClr>
                <a:schemeClr val="accent5">
                  <a:lumMod val="50000"/>
                </a:schemeClr>
              </a:buClr>
              <a:buSzPct val="150000"/>
              <a:buFont typeface="Webdings" panose="05030102010509060703" pitchFamily="18" charset="2"/>
              <a:buChar char=""/>
              <a:defRPr sz="1300" i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Add image citation here; otherwise, delete block.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156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Discussion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iscussion Topic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38400" y="2055811"/>
            <a:ext cx="8753627" cy="385710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6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discussion topic content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Logo&#10;&#10;AI-generated content may be incorrect.">
            <a:extLst>
              <a:ext uri="{FF2B5EF4-FFF2-40B4-BE49-F238E27FC236}">
                <a16:creationId xmlns:a16="http://schemas.microsoft.com/office/drawing/2014/main" id="{13CB88A9-3390-9DDC-550C-F57CF56FBD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137" y="136525"/>
            <a:ext cx="1231619" cy="64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20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Polling Question Title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oll Question">
            <a:extLst>
              <a:ext uri="{FF2B5EF4-FFF2-40B4-BE49-F238E27FC236}">
                <a16:creationId xmlns:a16="http://schemas.microsoft.com/office/drawing/2014/main" id="{C25573A4-A9C4-47F0-9576-FF873A4291C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00250" y="2187707"/>
            <a:ext cx="9191777" cy="105425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800" b="0">
                <a:solidFill>
                  <a:schemeClr val="bg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poll question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3416667-CA2D-4DDC-AD50-735BBA133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74122" y="3351821"/>
            <a:ext cx="8617754" cy="2914625"/>
          </a:xfrm>
        </p:spPr>
        <p:txBody>
          <a:bodyPr anchor="t"/>
          <a:lstStyle>
            <a:lvl1pPr marL="457200" indent="-457200">
              <a:spcBef>
                <a:spcPts val="1800"/>
              </a:spcBef>
              <a:buClr>
                <a:schemeClr val="tx1"/>
              </a:buClr>
              <a:buSzPct val="100000"/>
              <a:buFont typeface="+mj-lt"/>
              <a:buAutoNum type="arabicPeriod"/>
              <a:defRPr sz="2800"/>
            </a:lvl1pPr>
            <a:lvl2pPr marL="777240">
              <a:spcBef>
                <a:spcPts val="400"/>
              </a:spcBef>
              <a:defRPr sz="24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 sz="2000"/>
            </a:lvl4pPr>
            <a:lvl5pPr>
              <a:spcBef>
                <a:spcPts val="200"/>
              </a:spcBef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71C5FD1C-EB29-6EF9-0A10-B616A8EF71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005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0"/>
            <a:ext cx="12192000" cy="1133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5400"/>
            <a:ext cx="9680894" cy="1104900"/>
          </a:xfrm>
        </p:spPr>
        <p:txBody>
          <a:bodyPr>
            <a:normAutofit/>
          </a:bodyPr>
          <a:lstStyle>
            <a:lvl1pPr>
              <a:defRPr sz="3600" b="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Series/Set Title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838200" y="1136578"/>
            <a:ext cx="10515600" cy="1205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 descr="Decorative"/>
          <p:cNvCxnSpPr/>
          <p:nvPr userDrawn="1"/>
        </p:nvCxnSpPr>
        <p:spPr>
          <a:xfrm>
            <a:off x="838200" y="2247900"/>
            <a:ext cx="39878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838200" y="2536825"/>
            <a:ext cx="10515600" cy="37257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115A737F-E78D-750E-52DD-BABE9BA877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51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Decorative"/>
          <p:cNvSpPr/>
          <p:nvPr userDrawn="1"/>
        </p:nvSpPr>
        <p:spPr>
          <a:xfrm>
            <a:off x="0" y="1"/>
            <a:ext cx="12192000" cy="20827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680894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“Resources”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>
            <a:off x="838200" y="1536700"/>
            <a:ext cx="39878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222205"/>
            <a:ext cx="5181600" cy="395475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Add resource title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Veterans’ Employment and Training Service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33A62-0560-4741-9272-0FF595F394C3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255687B7-9EC8-CFE5-AD9F-CBC8B4C9BA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961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1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4426981" cy="6857999"/>
          </a:xfrm>
        </p:spPr>
        <p:txBody>
          <a:bodyPr>
            <a:noAutofit/>
          </a:bodyPr>
          <a:lstStyle>
            <a:lvl1pPr algn="ctr"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Title for “Contact” Slide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" name="Person Info 1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070406" y="470907"/>
            <a:ext cx="5455827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4" name="Person Info 2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5070406" y="2502100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  <p:sp>
        <p:nvSpPr>
          <p:cNvPr id="15" name="Person Info 3">
            <a:extLst>
              <a:ext uri="{FF2B5EF4-FFF2-40B4-BE49-F238E27FC236}">
                <a16:creationId xmlns:a16="http://schemas.microsoft.com/office/drawing/2014/main" id="{134CD3E4-027C-4B7D-A65C-7DBA57E90025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5070406" y="4533293"/>
            <a:ext cx="6508569" cy="1853796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2400" b="1" baseline="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  <a:lvl2pPr marL="41148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i="1"/>
            </a:lvl2pPr>
            <a:lvl3pPr marL="411480" indent="0">
              <a:lnSpc>
                <a:spcPct val="100000"/>
              </a:lnSpc>
              <a:spcBef>
                <a:spcPts val="300"/>
              </a:spcBef>
              <a:buNone/>
              <a:defRPr sz="2000" b="1">
                <a:solidFill>
                  <a:schemeClr val="bg2"/>
                </a:solidFill>
              </a:defRPr>
            </a:lvl3pPr>
            <a:lvl4pPr marL="731520" indent="-274320">
              <a:lnSpc>
                <a:spcPct val="100000"/>
              </a:lnSpc>
              <a:buClr>
                <a:schemeClr val="accent4"/>
              </a:buClr>
              <a:buFont typeface="Wingdings" panose="05000000000000000000" pitchFamily="2" charset="2"/>
              <a:buChar char=""/>
              <a:defRPr sz="1600"/>
            </a:lvl4pPr>
            <a:lvl5pPr marL="704088" indent="-228600">
              <a:lnSpc>
                <a:spcPct val="100000"/>
              </a:lnSpc>
              <a:buClr>
                <a:schemeClr val="accent3"/>
              </a:buClr>
              <a:buSzPct val="120000"/>
              <a:buFont typeface="Wingdings" panose="05000000000000000000" pitchFamily="2" charset="2"/>
              <a:buChar char=")"/>
              <a:defRPr sz="1600"/>
            </a:lvl5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 Email</a:t>
            </a:r>
          </a:p>
          <a:p>
            <a:pPr lvl="4"/>
            <a:r>
              <a:rPr lang="en-US" dirty="0"/>
              <a:t> Phone</a:t>
            </a:r>
          </a:p>
        </p:txBody>
      </p:sp>
    </p:spTree>
    <p:extLst>
      <p:ext uri="{BB962C8B-B14F-4D97-AF65-F5344CB8AC3E}">
        <p14:creationId xmlns:p14="http://schemas.microsoft.com/office/powerpoint/2010/main" val="237516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descr="Decorative"/>
          <p:cNvSpPr/>
          <p:nvPr userDrawn="1"/>
        </p:nvSpPr>
        <p:spPr>
          <a:xfrm>
            <a:off x="1" y="-2"/>
            <a:ext cx="4426982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 descr="Decorative"/>
          <p:cNvSpPr txBox="1">
            <a:spLocks/>
          </p:cNvSpPr>
          <p:nvPr userDrawn="1"/>
        </p:nvSpPr>
        <p:spPr>
          <a:xfrm>
            <a:off x="1" y="-1"/>
            <a:ext cx="4426981" cy="685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30000" dirty="0">
                <a:solidFill>
                  <a:schemeClr val="bg1"/>
                </a:solidFill>
              </a:rPr>
              <a:t>?</a:t>
            </a:r>
          </a:p>
        </p:txBody>
      </p:sp>
      <p:cxnSp>
        <p:nvCxnSpPr>
          <p:cNvPr id="18" name="Straight Connector 17" descr="Decorative"/>
          <p:cNvCxnSpPr/>
          <p:nvPr userDrawn="1"/>
        </p:nvCxnSpPr>
        <p:spPr>
          <a:xfrm>
            <a:off x="4535430" y="-2"/>
            <a:ext cx="0" cy="6858002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310130" y="3175479"/>
            <a:ext cx="6043670" cy="1944479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2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Add “Questions?”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10130" y="5266951"/>
            <a:ext cx="6043670" cy="1057649"/>
          </a:xfrm>
        </p:spPr>
        <p:txBody>
          <a:bodyPr>
            <a:normAutofit/>
          </a:bodyPr>
          <a:lstStyle>
            <a:lvl1pPr marL="0" indent="0" algn="l">
              <a:buNone/>
              <a:defRPr sz="3200" baseline="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guidance for how to ask questions, or delete if not needed.</a:t>
            </a:r>
          </a:p>
        </p:txBody>
      </p:sp>
    </p:spTree>
    <p:extLst>
      <p:ext uri="{BB962C8B-B14F-4D97-AF65-F5344CB8AC3E}">
        <p14:creationId xmlns:p14="http://schemas.microsoft.com/office/powerpoint/2010/main" val="27493681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Decorative"/>
          <p:cNvSpPr/>
          <p:nvPr userDrawn="1"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 algn="ctr"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“Thank You” Title</a:t>
            </a:r>
          </a:p>
        </p:txBody>
      </p:sp>
      <p:cxnSp>
        <p:nvCxnSpPr>
          <p:cNvPr id="6" name="Straight Connector 5" descr="Decorative"/>
          <p:cNvCxnSpPr/>
          <p:nvPr userDrawn="1"/>
        </p:nvCxnSpPr>
        <p:spPr>
          <a:xfrm flipH="1">
            <a:off x="0" y="4679950"/>
            <a:ext cx="12192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5033963"/>
            <a:ext cx="10515600" cy="1296987"/>
          </a:xfr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closing message or information, or delete if not needed.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51B2A0E2-9A0E-9AEC-D67E-D360C3FBC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1365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6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6843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Veterans’ Employment and Training Service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43282" y="6356350"/>
            <a:ext cx="6105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</a:lstStyle>
          <a:p>
            <a:fld id="{9F533A62-0560-4741-9272-0FF595F394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Logo&#10;&#10;AI-generated content may be incorrect.">
            <a:extLst>
              <a:ext uri="{FF2B5EF4-FFF2-40B4-BE49-F238E27FC236}">
                <a16:creationId xmlns:a16="http://schemas.microsoft.com/office/drawing/2014/main" id="{5A604A40-449A-4618-71CE-BE9A52074954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413" y="365125"/>
            <a:ext cx="1278773" cy="66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85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9" r:id="rId9"/>
    <p:sldLayoutId id="2147483660" r:id="rId10"/>
    <p:sldLayoutId id="2147483665" r:id="rId11"/>
    <p:sldLayoutId id="2147483666" r:id="rId12"/>
    <p:sldLayoutId id="2147483668" r:id="rId13"/>
    <p:sldLayoutId id="2147483656" r:id="rId14"/>
    <p:sldLayoutId id="2147483657" r:id="rId15"/>
    <p:sldLayoutId id="2147483662" r:id="rId16"/>
    <p:sldLayoutId id="2147483671" r:id="rId17"/>
    <p:sldLayoutId id="2147483672" r:id="rId18"/>
    <p:sldLayoutId id="2147483673" r:id="rId19"/>
    <p:sldLayoutId id="2147483675" r:id="rId20"/>
    <p:sldLayoutId id="2147483674" r:id="rId21"/>
    <p:sldLayoutId id="2147483670" r:id="rId22"/>
    <p:sldLayoutId id="2147483663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gov/create-an-account/" TargetMode="External"/><Relationship Id="rId2" Type="http://schemas.openxmlformats.org/officeDocument/2006/relationships/hyperlink" Target="https://login.gov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dol.gov/sites/dolgov/files/VETS/files/VGRS-New-User-Registration-Guide-20260512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ogin.gov/help/get-started/authentication-methods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id.me/hc/en-us/articles/360011500573-Updating-your-account-email-address#set-a-primary-email-address" TargetMode="External"/><Relationship Id="rId2" Type="http://schemas.openxmlformats.org/officeDocument/2006/relationships/hyperlink" Target="https://www.id.me/session/new?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id.me/hc/en-us/articles/360017927633-How-to-reset-your-multi-factor-authentication-method#reset-your-mfa-method" TargetMode="External"/><Relationship Id="rId2" Type="http://schemas.openxmlformats.org/officeDocument/2006/relationships/hyperlink" Target="https://help.id.me/hc/en-us/articles/360017839774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help.id.me/hc/en-us/articles/19679310213271-Add-a-work-or-business-email-to-your-ID-me-Wallet?_ga=2.126590158.279145193.1784812353-377367258.1781793092" TargetMode="External"/><Relationship Id="rId4" Type="http://schemas.openxmlformats.org/officeDocument/2006/relationships/hyperlink" Target="https://help.id.me/hc/en-us/articles/6482724739607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81E04-271A-4DBA-2EE7-3A98C1B8A2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 rtl="0"/>
            <a:r>
              <a:rPr lang="x-es-XL" b="0" i="0" u="none" baseline="0"/>
              <a:t>Descripción general de Login.gov e ID.me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FF4729-D9B6-C5A3-095F-772367EFE4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l" rtl="0"/>
            <a:r>
              <a:rPr lang="x-es-XL" b="0" i="0" u="none" baseline="0"/>
              <a:t>17 de agosto de 2026</a:t>
            </a:r>
          </a:p>
        </p:txBody>
      </p:sp>
    </p:spTree>
    <p:extLst>
      <p:ext uri="{BB962C8B-B14F-4D97-AF65-F5344CB8AC3E}">
        <p14:creationId xmlns:p14="http://schemas.microsoft.com/office/powerpoint/2010/main" val="2848525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67DCF-AA83-F19C-76B6-D7B15CBEA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Ponentes de hoy</a:t>
            </a:r>
          </a:p>
        </p:txBody>
      </p:sp>
      <p:pic>
        <p:nvPicPr>
          <p:cNvPr id="7" name="Picture Placeholder 14" descr="Christina Vine">
            <a:extLst>
              <a:ext uri="{FF2B5EF4-FFF2-40B4-BE49-F238E27FC236}">
                <a16:creationId xmlns:a16="http://schemas.microsoft.com/office/drawing/2014/main" id="{F3CA78B5-6B95-C5AE-5536-2293865173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>
          <a:xfrm>
            <a:off x="838200" y="2298700"/>
            <a:ext cx="2284413" cy="228441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A3EEAB-969B-8361-3055-C8F0D36EF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1667" y="2339916"/>
            <a:ext cx="7652133" cy="2201789"/>
          </a:xfrm>
        </p:spPr>
        <p:txBody>
          <a:bodyPr/>
          <a:lstStyle/>
          <a:p>
            <a:pPr algn="l" rtl="0"/>
            <a:r>
              <a:rPr lang="x-es-XL" b="1" i="0" u="none" baseline="0" dirty="0"/>
              <a:t>Christina Vine</a:t>
            </a:r>
          </a:p>
          <a:p>
            <a:pPr marL="519113" algn="l" rtl="0">
              <a:spcBef>
                <a:spcPts val="600"/>
              </a:spcBef>
            </a:pPr>
            <a:r>
              <a:rPr lang="x-es-XL" sz="2000" b="0" i="0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Analista de gestión y programas del HVRP, </a:t>
            </a:r>
            <a:r>
              <a:rPr lang="es-MX" sz="2000" b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s</a:t>
            </a:r>
            <a:r>
              <a:rPr lang="x-es-XL" sz="2000" b="0" i="0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ubvenciones y </a:t>
            </a:r>
            <a:r>
              <a:rPr lang="es-MX" sz="2000" b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c</a:t>
            </a:r>
            <a:r>
              <a:rPr lang="es-MX" sz="2000" b="0" i="0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apacitación</a:t>
            </a:r>
            <a:endParaRPr lang="x-es-XL" sz="2000" b="0" i="0" u="none" baseline="0" dirty="0">
              <a:latin typeface="Franklin Gothic Book" panose="020B0503020102020204" pitchFamily="34" charset="0"/>
              <a:ea typeface="Franklin Gothic Book" panose="020B0503020102020204" pitchFamily="34" charset="0"/>
              <a:cs typeface="Franklin Gothic Book" panose="020B0503020102020204" pitchFamily="34" charset="0"/>
            </a:endParaRPr>
          </a:p>
          <a:p>
            <a:pPr marL="519113" algn="l" rtl="0">
              <a:spcBef>
                <a:spcPts val="600"/>
              </a:spcBef>
            </a:pPr>
            <a:r>
              <a:rPr lang="x-es-XL" sz="2000" b="0" i="1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Servicio de Empleo y </a:t>
            </a:r>
            <a:r>
              <a:rPr lang="es-MX" sz="2000" b="0" i="1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Capacitación </a:t>
            </a:r>
            <a:r>
              <a:rPr lang="x-es-XL" sz="2000" b="0" i="1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para Veteranos</a:t>
            </a:r>
          </a:p>
          <a:p>
            <a:pPr marL="519113" algn="l" rtl="0">
              <a:spcBef>
                <a:spcPts val="600"/>
              </a:spcBef>
            </a:pPr>
            <a:r>
              <a:rPr lang="x-es-XL" sz="2000" b="0" i="1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Oficina de Programas Nacionales</a:t>
            </a:r>
          </a:p>
          <a:p>
            <a:pPr marL="519113" algn="l" rtl="0">
              <a:spcBef>
                <a:spcPts val="600"/>
              </a:spcBef>
            </a:pPr>
            <a:r>
              <a:rPr lang="x-es-XL" sz="2000" b="0" i="1" u="none" baseline="0" dirty="0">
                <a:latin typeface="Franklin Gothic Book" panose="020B0503020102020204" pitchFamily="34" charset="0"/>
                <a:ea typeface="Franklin Gothic Book" panose="020B0503020102020204" pitchFamily="34" charset="0"/>
                <a:cs typeface="Franklin Gothic Book" panose="020B0503020102020204" pitchFamily="34" charset="0"/>
              </a:rPr>
              <a:t>Departamento de Trabajo de EE. UU.</a:t>
            </a:r>
            <a:endParaRPr lang="x-es-XL" sz="4000" dirty="0">
              <a:latin typeface="Franklin Gothic Book" panose="020B05030201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12093-5DEA-512A-BA01-C43BEDF76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A2433A-48A6-F208-7F8A-4B330226AF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2</a:t>
            </a:fld>
            <a:endParaRPr lang="x-es-XL"/>
          </a:p>
        </p:txBody>
      </p:sp>
    </p:spTree>
    <p:extLst>
      <p:ext uri="{BB962C8B-B14F-4D97-AF65-F5344CB8AC3E}">
        <p14:creationId xmlns:p14="http://schemas.microsoft.com/office/powerpoint/2010/main" val="323352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Login.gov</a:t>
            </a:r>
          </a:p>
        </p:txBody>
      </p:sp>
    </p:spTree>
    <p:extLst>
      <p:ext uri="{BB962C8B-B14F-4D97-AF65-F5344CB8AC3E}">
        <p14:creationId xmlns:p14="http://schemas.microsoft.com/office/powerpoint/2010/main" val="2298211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Login.gov y VGRS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6"/>
            <a:ext cx="10515600" cy="3159250"/>
          </a:xfrm>
        </p:spPr>
        <p:txBody>
          <a:bodyPr>
            <a:normAutofit/>
          </a:bodyPr>
          <a:lstStyle/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El acceso al sistema VGRS se gestiona a través de </a:t>
            </a:r>
            <a:r>
              <a:rPr lang="x-es-XL" b="0" i="0" u="none" baseline="0" dirty="0">
                <a:hlinkClick r:id="rId2"/>
              </a:rPr>
              <a:t>Login.gov</a:t>
            </a:r>
            <a:r>
              <a:rPr lang="x-es-XL" b="0" i="0" u="none" baseline="0" dirty="0"/>
              <a:t>.</a:t>
            </a:r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Los beneficiarios de las </a:t>
            </a:r>
            <a:r>
              <a:rPr lang="es-MX" b="0" i="0" u="none" baseline="0" dirty="0"/>
              <a:t>subvenciones </a:t>
            </a:r>
            <a:r>
              <a:rPr lang="x-es-XL" b="0" i="0" u="none" baseline="0" dirty="0"/>
              <a:t>del HVRP deben disponer de una cuenta activa</a:t>
            </a:r>
            <a:r>
              <a:rPr lang="es-MX" b="0" i="0" u="none" baseline="0" dirty="0"/>
              <a:t> en</a:t>
            </a:r>
            <a:r>
              <a:rPr lang="x-es-XL" b="0" i="0" u="none" baseline="0" dirty="0"/>
              <a:t> </a:t>
            </a:r>
            <a:r>
              <a:rPr lang="x-es-XL" b="0" i="0" u="none" baseline="0" dirty="0">
                <a:hlinkClick r:id="rId2"/>
              </a:rPr>
              <a:t>Login.gov</a:t>
            </a:r>
            <a:r>
              <a:rPr lang="x-es-XL" b="0" i="0" u="none" baseline="0" dirty="0"/>
              <a:t> antes de registrarse en el VGRS. </a:t>
            </a:r>
          </a:p>
          <a:p>
            <a:pPr algn="l" rtl="0">
              <a:lnSpc>
                <a:spcPct val="100000"/>
              </a:lnSpc>
              <a:spcBef>
                <a:spcPts val="1200"/>
              </a:spcBef>
            </a:pPr>
            <a:r>
              <a:rPr lang="x-es-XL" b="0" i="0" u="none" baseline="0" dirty="0"/>
              <a:t>Para crear una cuenta en </a:t>
            </a:r>
            <a:r>
              <a:rPr lang="x-es-XL" b="0" i="0" u="none" baseline="0" dirty="0">
                <a:hlinkClick r:id="rId2"/>
              </a:rPr>
              <a:t>Login.gov</a:t>
            </a:r>
            <a:r>
              <a:rPr lang="x-es-XL" b="0" i="0" u="none" baseline="0" dirty="0"/>
              <a:t>, los usuarios deberán seguir el proceso de registro que se indica en la página web </a:t>
            </a:r>
            <a:r>
              <a:rPr lang="x-es-XL" b="0" i="0" u="none" baseline="0" dirty="0">
                <a:hlinkClick r:id="rId3"/>
              </a:rPr>
              <a:t>«Crear una cuenta | Login.gov</a:t>
            </a:r>
            <a:r>
              <a:rPr lang="x-es-XL" b="0" i="0" u="none" baseline="0" dirty="0"/>
              <a:t> ». 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FF53292-3275-9B5D-E66A-98225126A688}"/>
              </a:ext>
            </a:extLst>
          </p:cNvPr>
          <p:cNvSpPr txBox="1">
            <a:spLocks/>
          </p:cNvSpPr>
          <p:nvPr/>
        </p:nvSpPr>
        <p:spPr>
          <a:xfrm>
            <a:off x="1059874" y="5454505"/>
            <a:ext cx="8449246" cy="43497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buFont typeface="Arial" panose="020B0604020202020204" pitchFamily="34" charset="0"/>
              <a:buNone/>
            </a:pPr>
            <a:r>
              <a:rPr lang="x-es-XL" sz="2000" b="0" i="0" u="none" baseline="0" dirty="0">
                <a:hlinkClick r:id="rId4"/>
              </a:rPr>
              <a:t>Guía de registro para nuevos usuarios de VGRS (PDF)</a:t>
            </a:r>
            <a:endParaRPr lang="x-es-XL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4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3927213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Crear una cuenta en Login.gov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5"/>
            <a:ext cx="10515600" cy="4395769"/>
          </a:xfrm>
        </p:spPr>
        <p:txBody>
          <a:bodyPr>
            <a:normAutofit fontScale="85000" lnSpcReduction="20000"/>
          </a:bodyPr>
          <a:lstStyle/>
          <a:p>
            <a:pPr algn="l" rtl="0">
              <a:lnSpc>
                <a:spcPct val="100000"/>
              </a:lnSpc>
            </a:pPr>
            <a:r>
              <a:rPr lang="x-es-XL" sz="2400" b="1" i="0" u="none" baseline="0" dirty="0"/>
              <a:t>Dirección de correo electrónico</a:t>
            </a:r>
            <a:r>
              <a:rPr lang="x-es-XL" sz="2400" b="0" i="0" u="none" baseline="0" dirty="0"/>
              <a:t>: Utili</a:t>
            </a:r>
            <a:r>
              <a:rPr lang="es-MX" sz="2400" b="0" i="0" u="none" baseline="0" dirty="0"/>
              <a:t>ce su</a:t>
            </a:r>
            <a:r>
              <a:rPr lang="x-es-XL" sz="2400" b="0" i="0" u="none" baseline="0" dirty="0"/>
              <a:t> dirección de correo electrónico </a:t>
            </a:r>
            <a:r>
              <a:rPr lang="es-MX" sz="2400" b="0" i="0" u="none" baseline="0" dirty="0"/>
              <a:t>laboral</a:t>
            </a:r>
            <a:r>
              <a:rPr lang="x-es-XL" sz="2400" b="0" i="0" u="none" baseline="0" dirty="0"/>
              <a:t>, NO </a:t>
            </a:r>
            <a:r>
              <a:rPr lang="es-MX" sz="2400" b="0" i="0" u="none" baseline="0" dirty="0"/>
              <a:t>s</a:t>
            </a:r>
            <a:r>
              <a:rPr lang="x-es-XL" sz="2400" b="0" i="0" u="none" baseline="0" dirty="0"/>
              <a:t>u dirección de correo electrónico personal.</a:t>
            </a:r>
          </a:p>
          <a:p>
            <a:pPr algn="l" rtl="0">
              <a:lnSpc>
                <a:spcPct val="100000"/>
              </a:lnSpc>
            </a:pPr>
            <a:r>
              <a:rPr lang="x-es-XL" sz="2400" b="1" i="0" u="none" baseline="0" dirty="0"/>
              <a:t>Contraseña segura</a:t>
            </a:r>
            <a:r>
              <a:rPr lang="x-es-XL" sz="2400" b="0" i="0" u="none" baseline="0" dirty="0"/>
              <a:t>: Las contraseñas deben tener al menos 12 caracteres y no deben incluir palabras o frases de uso común.</a:t>
            </a:r>
          </a:p>
          <a:p>
            <a:pPr algn="l" rtl="0">
              <a:lnSpc>
                <a:spcPct val="100000"/>
              </a:lnSpc>
            </a:pPr>
            <a:r>
              <a:rPr lang="x-es-XL" sz="2400" b="1" i="0" u="none" baseline="0" dirty="0"/>
              <a:t>Uno o varios </a:t>
            </a:r>
            <a:r>
              <a:rPr lang="x-es-XL" sz="2400" b="1" i="0" u="none" baseline="0" dirty="0">
                <a:hlinkClick r:id="rId2"/>
              </a:rPr>
              <a:t>métodos de autenticación</a:t>
            </a:r>
            <a:r>
              <a:rPr lang="x-es-XL" sz="2400" b="1" i="0" u="none" baseline="0" dirty="0"/>
              <a:t> como, por ejemplo</a:t>
            </a:r>
            <a:r>
              <a:rPr lang="x-es-XL" sz="2400" b="0" i="0" u="none" baseline="0" dirty="0"/>
              <a:t>:</a:t>
            </a:r>
          </a:p>
          <a:p>
            <a:pPr lvl="1" algn="l" rtl="0">
              <a:lnSpc>
                <a:spcPct val="100000"/>
              </a:lnSpc>
            </a:pPr>
            <a:r>
              <a:rPr lang="x-es-XL" b="0" i="0" u="none" baseline="0" dirty="0"/>
              <a:t>Más seguro</a:t>
            </a:r>
          </a:p>
          <a:p>
            <a:pPr lvl="2" algn="l" rtl="0">
              <a:lnSpc>
                <a:spcPct val="100000"/>
              </a:lnSpc>
            </a:pPr>
            <a:r>
              <a:rPr lang="x-es-XL" sz="2100" b="0" i="0" u="none" baseline="0" dirty="0"/>
              <a:t>Desbloqueo facial o táctil</a:t>
            </a:r>
          </a:p>
          <a:p>
            <a:pPr lvl="2" algn="l" rtl="0">
              <a:lnSpc>
                <a:spcPct val="100000"/>
              </a:lnSpc>
            </a:pPr>
            <a:r>
              <a:rPr lang="x-es-XL" sz="2100" b="0" i="0" u="none" baseline="0" dirty="0"/>
              <a:t>Clave de seguridad</a:t>
            </a:r>
          </a:p>
          <a:p>
            <a:pPr lvl="2" algn="l" rtl="0">
              <a:lnSpc>
                <a:spcPct val="100000"/>
              </a:lnSpc>
            </a:pPr>
            <a:r>
              <a:rPr lang="x-es-XL" sz="2100" b="0" i="0" u="none" baseline="0" dirty="0"/>
              <a:t>Documento de identificación de empleado del Gobierno federal o de las Fuerzas Armadas (PIV/CAC)</a:t>
            </a:r>
          </a:p>
          <a:p>
            <a:pPr lvl="1" algn="l" rtl="0">
              <a:lnSpc>
                <a:spcPct val="100000"/>
              </a:lnSpc>
            </a:pPr>
            <a:r>
              <a:rPr lang="x-es-XL" b="0" i="0" u="none" baseline="0" dirty="0"/>
              <a:t>Menos seguro</a:t>
            </a:r>
          </a:p>
          <a:p>
            <a:pPr lvl="2" algn="l" rtl="0">
              <a:lnSpc>
                <a:spcPct val="100000"/>
              </a:lnSpc>
            </a:pPr>
            <a:r>
              <a:rPr lang="x-es-XL" sz="2100" b="0" i="0" u="none" baseline="0" dirty="0"/>
              <a:t>Aplicación de autenticación</a:t>
            </a:r>
          </a:p>
          <a:p>
            <a:pPr lvl="2" algn="l" rtl="0">
              <a:lnSpc>
                <a:spcPct val="100000"/>
              </a:lnSpc>
            </a:pPr>
            <a:r>
              <a:rPr lang="x-es-XL" sz="2100" b="0" i="0" u="none" baseline="0" dirty="0"/>
              <a:t>Mensaje de texto o de voz</a:t>
            </a:r>
          </a:p>
          <a:p>
            <a:pPr lvl="2" algn="l" rtl="0">
              <a:lnSpc>
                <a:spcPct val="100000"/>
              </a:lnSpc>
            </a:pPr>
            <a:r>
              <a:rPr lang="x-es-XL" sz="2100" b="0" i="0" u="none" baseline="0" dirty="0"/>
              <a:t>Códigos de seguridad</a:t>
            </a:r>
            <a:endParaRPr lang="x-es-XL" sz="21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5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279472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F68D-F695-2505-E901-206449876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ID.me</a:t>
            </a:r>
          </a:p>
        </p:txBody>
      </p:sp>
    </p:spTree>
    <p:extLst>
      <p:ext uri="{BB962C8B-B14F-4D97-AF65-F5344CB8AC3E}">
        <p14:creationId xmlns:p14="http://schemas.microsoft.com/office/powerpoint/2010/main" val="2133214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Requisitos de la cuenta de ID.me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5"/>
            <a:ext cx="10515600" cy="4527965"/>
          </a:xfrm>
        </p:spPr>
        <p:txBody>
          <a:bodyPr>
            <a:normAutofit fontScale="85000" lnSpcReduction="20000"/>
          </a:bodyPr>
          <a:lstStyle/>
          <a:p>
            <a:pPr algn="l" rtl="0">
              <a:lnSpc>
                <a:spcPct val="105000"/>
              </a:lnSpc>
            </a:pPr>
            <a:r>
              <a:rPr lang="x-es-XL" b="1" i="0" u="none" baseline="0" dirty="0"/>
              <a:t>¿Por qué necesito una cuenta de ID.me?</a:t>
            </a:r>
          </a:p>
          <a:p>
            <a:pPr lvl="1" algn="l" rtl="0">
              <a:lnSpc>
                <a:spcPct val="105000"/>
              </a:lnSpc>
            </a:pPr>
            <a:r>
              <a:rPr lang="es-MX" b="0" i="0" u="none" baseline="0" dirty="0"/>
              <a:t>S</a:t>
            </a:r>
            <a:r>
              <a:rPr lang="x-es-XL" b="0" i="0" u="none" baseline="0" dirty="0"/>
              <a:t>u cuenta </a:t>
            </a:r>
            <a:r>
              <a:rPr lang="es-MX" b="0" i="0" u="none" baseline="0" dirty="0"/>
              <a:t>l</a:t>
            </a:r>
            <a:r>
              <a:rPr lang="x-es-XL" b="0" i="0" u="none" baseline="0" dirty="0"/>
              <a:t>e permite acceder al Sistema de Gestión de Pagos (PMS) para disponer de los fondos asignados a </a:t>
            </a:r>
            <a:r>
              <a:rPr lang="es-MX" b="0" i="0" u="none" baseline="0" dirty="0"/>
              <a:t>s</a:t>
            </a:r>
            <a:r>
              <a:rPr lang="x-es-XL" b="0" i="0" u="none" baseline="0" dirty="0"/>
              <a:t>u subvención.</a:t>
            </a:r>
          </a:p>
          <a:p>
            <a:pPr lvl="2" algn="l" rtl="0">
              <a:lnSpc>
                <a:spcPct val="105000"/>
              </a:lnSpc>
            </a:pPr>
            <a:r>
              <a:rPr lang="x-es-XL" sz="2400" b="0" i="0" u="none" baseline="0" dirty="0"/>
              <a:t>Debe tener una cuenta de ID.me para poder acceder al PMS.</a:t>
            </a:r>
          </a:p>
          <a:p>
            <a:pPr algn="l" rtl="0">
              <a:lnSpc>
                <a:spcPct val="105000"/>
              </a:lnSpc>
            </a:pPr>
            <a:r>
              <a:rPr lang="x-es-XL" b="1" i="0" u="none" baseline="0" dirty="0"/>
              <a:t>¿Puedo tener más de una cuenta de ID.me?</a:t>
            </a:r>
          </a:p>
          <a:p>
            <a:pPr lvl="1" algn="l" rtl="0">
              <a:lnSpc>
                <a:spcPct val="105000"/>
              </a:lnSpc>
            </a:pPr>
            <a:r>
              <a:rPr lang="x-es-XL" b="0" i="0" u="none" baseline="0" dirty="0"/>
              <a:t>No, solo se puede asociar una cuenta de ID.me a cada persona.</a:t>
            </a:r>
          </a:p>
          <a:p>
            <a:pPr algn="l" rtl="0">
              <a:lnSpc>
                <a:spcPct val="105000"/>
              </a:lnSpc>
            </a:pPr>
            <a:r>
              <a:rPr lang="x-es-XL" b="1" i="0" u="none" baseline="0" dirty="0"/>
              <a:t>¿Puedo utilizar mi cuenta personal de ID.me para mi subvención?</a:t>
            </a:r>
          </a:p>
          <a:p>
            <a:pPr lvl="1" algn="l" rtl="0">
              <a:lnSpc>
                <a:spcPct val="105000"/>
              </a:lnSpc>
            </a:pPr>
            <a:r>
              <a:rPr lang="x-es-XL" b="0" i="0" u="none" baseline="0" dirty="0"/>
              <a:t>No, no debería mezclar las transacciones personales con las laborales en </a:t>
            </a:r>
            <a:r>
              <a:rPr lang="es-MX" b="0" i="0" u="none" baseline="0" dirty="0"/>
              <a:t>s</a:t>
            </a:r>
            <a:r>
              <a:rPr lang="x-es-XL" b="0" i="0" u="none" baseline="0" dirty="0"/>
              <a:t>u cuenta personal.  Esto dificultará la identificación clara de las transacciones laborales durante las revisiones y auditorías.</a:t>
            </a:r>
          </a:p>
          <a:p>
            <a:pPr algn="l" rtl="0">
              <a:lnSpc>
                <a:spcPct val="105000"/>
              </a:lnSpc>
            </a:pPr>
            <a:r>
              <a:rPr lang="x-es-XL" b="1" i="0" u="none" baseline="0" dirty="0"/>
              <a:t>¿Qué hago si ya tengo una cuenta personal en ID.me?</a:t>
            </a:r>
          </a:p>
          <a:p>
            <a:pPr lvl="1" algn="l" rtl="0">
              <a:lnSpc>
                <a:spcPct val="105000"/>
              </a:lnSpc>
            </a:pPr>
            <a:r>
              <a:rPr lang="x-es-XL" b="0" i="0" u="none" baseline="0" dirty="0"/>
              <a:t>Para utilizar </a:t>
            </a:r>
            <a:r>
              <a:rPr lang="es-MX" b="0" i="0" u="none" baseline="0" dirty="0"/>
              <a:t>s</a:t>
            </a:r>
            <a:r>
              <a:rPr lang="x-es-XL" b="0" i="0" u="none" baseline="0" dirty="0"/>
              <a:t>u cuenta tanto para uso personal como laboral, debe añadir </a:t>
            </a:r>
            <a:r>
              <a:rPr lang="es-MX" b="0" i="0" u="none" baseline="0" dirty="0"/>
              <a:t>s</a:t>
            </a:r>
            <a:r>
              <a:rPr lang="x-es-XL" b="0" i="0" u="none" baseline="0" dirty="0"/>
              <a:t>u correo electrónico de empresa a </a:t>
            </a:r>
            <a:r>
              <a:rPr lang="es-MX" b="0" i="0" u="none" baseline="0" dirty="0"/>
              <a:t>s</a:t>
            </a:r>
            <a:r>
              <a:rPr lang="x-es-XL" b="0" i="0" u="none" baseline="0" dirty="0"/>
              <a:t>u cuenta de ID.me ya creada.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7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2527546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0F81F-9994-DA4E-FABB-41405163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Creación de una cuenta en ID.me </a:t>
            </a:r>
            <a:r>
              <a:rPr lang="x-es-XL" b="0" i="0" u="none" baseline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05B9CE85-DFBC-F43A-D9C1-04D7CDAD5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590879">
            <a:off x="7800897" y="2269604"/>
            <a:ext cx="520065" cy="644525"/>
          </a:xfrm>
          <a:custGeom>
            <a:avLst/>
            <a:gdLst/>
            <a:ahLst/>
            <a:cxnLst/>
            <a:rect l="l" t="t" r="r" b="b"/>
            <a:pathLst>
              <a:path w="520065" h="644525">
                <a:moveTo>
                  <a:pt x="519597" y="102963"/>
                </a:moveTo>
                <a:lnTo>
                  <a:pt x="361023" y="0"/>
                </a:lnTo>
                <a:lnTo>
                  <a:pt x="79286" y="433899"/>
                </a:lnTo>
                <a:lnTo>
                  <a:pt x="0" y="382417"/>
                </a:lnTo>
                <a:lnTo>
                  <a:pt x="55609" y="643955"/>
                </a:lnTo>
                <a:lnTo>
                  <a:pt x="317147" y="588345"/>
                </a:lnTo>
                <a:lnTo>
                  <a:pt x="237860" y="536863"/>
                </a:lnTo>
                <a:lnTo>
                  <a:pt x="519597" y="102963"/>
                </a:lnTo>
                <a:close/>
              </a:path>
            </a:pathLst>
          </a:custGeom>
          <a:solidFill>
            <a:srgbClr val="0053A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15" descr="Barra de menú de ID.me con el botón «Iniciar sesión»">
            <a:extLst>
              <a:ext uri="{FF2B5EF4-FFF2-40B4-BE49-F238E27FC236}">
                <a16:creationId xmlns:a16="http://schemas.microsoft.com/office/drawing/2014/main" id="{049DC6EF-7C6D-C966-161C-7B8675350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74067"/>
            <a:ext cx="7180952" cy="447619"/>
          </a:xfrm>
          <a:prstGeom prst="rect">
            <a:avLst/>
          </a:prstGeom>
        </p:spPr>
      </p:pic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A6CCC8D-E377-902B-08C8-C4ECA05B2058}"/>
              </a:ext>
            </a:extLst>
          </p:cNvPr>
          <p:cNvSpPr txBox="1">
            <a:spLocks/>
          </p:cNvSpPr>
          <p:nvPr/>
        </p:nvSpPr>
        <p:spPr>
          <a:xfrm>
            <a:off x="8452881" y="2487779"/>
            <a:ext cx="3419475" cy="74680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050"/>
              </a:lnSpc>
              <a:spcBef>
                <a:spcPts val="100"/>
              </a:spcBef>
              <a:buClrTx/>
              <a:buSzTx/>
              <a:buNone/>
              <a:defRPr/>
            </a:pPr>
            <a:r>
              <a:rPr lang="x-es-XL" sz="18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Haz clic en</a:t>
            </a:r>
            <a:r>
              <a:rPr lang="es-MX" sz="18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x-es-XL" sz="1800" b="1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«</a:t>
            </a:r>
            <a:r>
              <a:rPr lang="es-MX" sz="1800" b="1" i="0" u="none" baseline="0" dirty="0" err="1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Sign</a:t>
            </a:r>
            <a:r>
              <a:rPr lang="es-MX" sz="1800" b="1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In</a:t>
            </a:r>
            <a:r>
              <a:rPr lang="x-es-XL" sz="1800" b="1" spc="-2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»</a:t>
            </a:r>
            <a:r>
              <a:rPr lang="es-MX" sz="1800" b="1" spc="-2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(Iniciar sesión)</a:t>
            </a:r>
            <a:r>
              <a:rPr lang="x-es-XL" sz="1800" b="1" i="0" u="none" spc="-6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es-MX" sz="1800" i="0" u="none" spc="-6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para abrir el menú de acción.</a:t>
            </a:r>
            <a:endParaRPr lang="x-es-XL" sz="1800" dirty="0">
              <a:solidFill>
                <a:srgbClr val="050505"/>
              </a:solidFill>
              <a:latin typeface="Franklin Gothic Book"/>
              <a:cs typeface="Franklin Gothic Book"/>
            </a:endParaRP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9EE745AB-D852-821B-47C8-F35312BB2438}"/>
              </a:ext>
            </a:extLst>
          </p:cNvPr>
          <p:cNvSpPr txBox="1">
            <a:spLocks/>
          </p:cNvSpPr>
          <p:nvPr/>
        </p:nvSpPr>
        <p:spPr>
          <a:xfrm>
            <a:off x="6950417" y="3506620"/>
            <a:ext cx="2137470" cy="8402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indent="0">
              <a:lnSpc>
                <a:spcPct val="100000"/>
              </a:lnSpc>
              <a:spcBef>
                <a:spcPts val="0"/>
              </a:spcBef>
              <a:buClrTx/>
              <a:buSzTx/>
              <a:buNone/>
              <a:defRPr/>
            </a:pPr>
            <a:r>
              <a:rPr lang="x-es-XL" sz="16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Ha</a:t>
            </a:r>
            <a:r>
              <a:rPr lang="es-MX" sz="1600" b="0" i="0" u="none" baseline="0" dirty="0" err="1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ga</a:t>
            </a:r>
            <a:r>
              <a:rPr lang="x-es-XL" sz="16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clic en</a:t>
            </a:r>
            <a:r>
              <a:rPr lang="x-es-XL" sz="1600" b="0" i="0" u="none" spc="-5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x-es-XL" sz="1600" b="1" i="0" u="none" spc="-2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«Crea</a:t>
            </a:r>
            <a:r>
              <a:rPr lang="es-MX" sz="1600" b="1" i="0" u="none" spc="-2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te a </a:t>
            </a:r>
            <a:r>
              <a:rPr lang="es-MX" sz="1600" b="1" i="0" u="none" spc="-25" baseline="0" dirty="0" err="1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wallet</a:t>
            </a:r>
            <a:r>
              <a:rPr lang="x-es-XL" sz="1600" b="1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»</a:t>
            </a:r>
            <a:r>
              <a:rPr lang="x-es-XL" sz="1600" b="1" i="0" u="none" spc="-3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es-MX" sz="1600" b="1" i="0" u="none" spc="-3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(Crear una billetera) </a:t>
            </a:r>
            <a:r>
              <a:rPr lang="es-MX" sz="1600" i="0" u="none" spc="-3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en la página de Inicio de sesión.</a:t>
            </a:r>
            <a:endParaRPr lang="x-es-XL" sz="1600" dirty="0">
              <a:solidFill>
                <a:srgbClr val="050505"/>
              </a:solidFill>
              <a:latin typeface="Franklin Gothic Book"/>
              <a:cs typeface="Franklin Gothic Book"/>
            </a:endParaRPr>
          </a:p>
        </p:txBody>
      </p:sp>
      <p:pic>
        <p:nvPicPr>
          <p:cNvPr id="12" name="Picture 11" descr="Página de inicio de sesión de ID.me con un campo de correo electrónico, la casilla de selección «Recordarme», el botón «Continuar» y, debajo, el enlace «Crear un monedero».">
            <a:extLst>
              <a:ext uri="{FF2B5EF4-FFF2-40B4-BE49-F238E27FC236}">
                <a16:creationId xmlns:a16="http://schemas.microsoft.com/office/drawing/2014/main" id="{FE1DCDE3-00BB-0D6C-655B-6F51457F3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2348" y="2429872"/>
            <a:ext cx="2686188" cy="1981302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3" name="Picture 12" descr="Crea una pantalla de ID.me Wallet. No se permite tener varias carteras de ID.me. Enlace: Si tienes una cartera de ID.me, utilízala para iniciar sesión. ¿Y si necesitas usar ID.me para el trabajo? Con un enlace a «Sigue estos pasos».">
            <a:extLst>
              <a:ext uri="{FF2B5EF4-FFF2-40B4-BE49-F238E27FC236}">
                <a16:creationId xmlns:a16="http://schemas.microsoft.com/office/drawing/2014/main" id="{8F0C7900-4987-5845-7C8E-EA399FD71E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209" y="4776738"/>
            <a:ext cx="2559182" cy="1378021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08E3B111-60CE-AFE6-A185-9B8388D841DD}"/>
              </a:ext>
            </a:extLst>
          </p:cNvPr>
          <p:cNvSpPr txBox="1">
            <a:spLocks/>
          </p:cNvSpPr>
          <p:nvPr/>
        </p:nvSpPr>
        <p:spPr>
          <a:xfrm>
            <a:off x="298150" y="4988318"/>
            <a:ext cx="3419475" cy="15247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indent="0" algn="l" rtl="0">
              <a:spcBef>
                <a:spcPts val="100"/>
              </a:spcBef>
              <a:buClrTx/>
              <a:buSzTx/>
              <a:buFont typeface="Arial" panose="020B0604020202020204" pitchFamily="34" charset="0"/>
              <a:buNone/>
            </a:pPr>
            <a:r>
              <a:rPr lang="en-US" sz="1600" b="0" i="0" u="none" spc="-2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N</a:t>
            </a:r>
            <a:r>
              <a:rPr lang="x-es-XL" sz="16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o puede</a:t>
            </a:r>
            <a:r>
              <a:rPr lang="x-es-XL" sz="1600" b="0" i="0" u="none" spc="-2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x-es-XL" sz="16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tener</a:t>
            </a:r>
            <a:r>
              <a:rPr lang="x-es-XL" sz="1600" b="0" i="0" u="none" spc="-2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x-es-XL" sz="16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más</a:t>
            </a:r>
            <a:r>
              <a:rPr lang="x-es-XL" sz="1600" b="0" i="0" u="none" spc="-2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x-es-XL" sz="16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de</a:t>
            </a:r>
            <a:r>
              <a:rPr lang="x-es-XL" sz="1600" b="0" i="0" u="none" spc="-2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una </a:t>
            </a:r>
            <a:r>
              <a:rPr lang="x-es-XL" sz="1600" b="0" i="0" u="none" spc="-1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cuenta de ID.me</a:t>
            </a:r>
            <a:r>
              <a:rPr lang="x-es-XL" sz="16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,</a:t>
            </a:r>
            <a:r>
              <a:rPr lang="x-es-XL" sz="1600" b="0" i="0" u="none" spc="-3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x-es-XL" sz="16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y</a:t>
            </a:r>
            <a:r>
              <a:rPr lang="x-es-XL" sz="1600" b="0" i="0" u="none" spc="-2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NO debe</a:t>
            </a:r>
            <a:r>
              <a:rPr lang="x-es-XL" sz="1600" b="0" i="0" u="none" spc="-10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x-es-XL" sz="16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utilizar</a:t>
            </a:r>
            <a:r>
              <a:rPr lang="x-es-XL" sz="1600" b="0" i="0" u="none" spc="-3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es-MX" sz="1600" b="0" i="0" u="none" spc="-3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s</a:t>
            </a:r>
            <a:r>
              <a:rPr lang="x-es-XL" sz="1600" b="0" i="0" u="none" spc="-3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u </a:t>
            </a:r>
            <a:r>
              <a:rPr lang="x-es-XL" sz="1600" b="0" i="0" u="none" spc="-10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cuenta personal para realizar actividades comerciales.</a:t>
            </a:r>
            <a:endParaRPr lang="x-es-XL" sz="1600" dirty="0">
              <a:solidFill>
                <a:srgbClr val="050505"/>
              </a:solidFill>
              <a:latin typeface="Franklin Gothic Book"/>
              <a:cs typeface="Franklin Gothic Book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148A94D9-B109-B95E-6FF3-AAEDDDB01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415890">
            <a:off x="3285951" y="5540530"/>
            <a:ext cx="631190" cy="420370"/>
          </a:xfrm>
          <a:custGeom>
            <a:avLst/>
            <a:gdLst/>
            <a:ahLst/>
            <a:cxnLst/>
            <a:rect l="l" t="t" r="r" b="b"/>
            <a:pathLst>
              <a:path w="631189" h="420370">
                <a:moveTo>
                  <a:pt x="410816" y="0"/>
                </a:moveTo>
                <a:lnTo>
                  <a:pt x="443598" y="77219"/>
                </a:lnTo>
                <a:lnTo>
                  <a:pt x="0" y="265534"/>
                </a:lnTo>
                <a:lnTo>
                  <a:pt x="65555" y="419958"/>
                </a:lnTo>
                <a:lnTo>
                  <a:pt x="509156" y="231630"/>
                </a:lnTo>
                <a:lnTo>
                  <a:pt x="541926" y="308846"/>
                </a:lnTo>
                <a:lnTo>
                  <a:pt x="630794" y="88868"/>
                </a:lnTo>
                <a:lnTo>
                  <a:pt x="410816" y="0"/>
                </a:lnTo>
                <a:close/>
              </a:path>
            </a:pathLst>
          </a:custGeom>
          <a:solidFill>
            <a:srgbClr val="0053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4BF345FD-E22D-D91E-26D9-7DC5DA053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2145511">
            <a:off x="6152315" y="4123017"/>
            <a:ext cx="631190" cy="420370"/>
          </a:xfrm>
          <a:custGeom>
            <a:avLst/>
            <a:gdLst/>
            <a:ahLst/>
            <a:cxnLst/>
            <a:rect l="l" t="t" r="r" b="b"/>
            <a:pathLst>
              <a:path w="631189" h="420370">
                <a:moveTo>
                  <a:pt x="410816" y="0"/>
                </a:moveTo>
                <a:lnTo>
                  <a:pt x="443598" y="77219"/>
                </a:lnTo>
                <a:lnTo>
                  <a:pt x="0" y="265534"/>
                </a:lnTo>
                <a:lnTo>
                  <a:pt x="65555" y="419958"/>
                </a:lnTo>
                <a:lnTo>
                  <a:pt x="509156" y="231630"/>
                </a:lnTo>
                <a:lnTo>
                  <a:pt x="541926" y="308846"/>
                </a:lnTo>
                <a:lnTo>
                  <a:pt x="630794" y="88868"/>
                </a:lnTo>
                <a:lnTo>
                  <a:pt x="410816" y="0"/>
                </a:lnTo>
                <a:close/>
              </a:path>
            </a:pathLst>
          </a:custGeom>
          <a:solidFill>
            <a:srgbClr val="0053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DDE8E-C8E9-F233-A094-1BB951CC5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24335-C9F2-A7AD-EA74-291230E49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8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126484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0F81F-9994-DA4E-FABB-41405163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x-es-XL" b="0" i="0" u="none" baseline="0"/>
              <a:t>Creación de una cuenta en ID.me </a:t>
            </a:r>
            <a:r>
              <a:rPr lang="x-es-XL" b="0" i="0" u="none" baseline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9" name="Picture 18" descr="Captura de pantalla en la que se muestra la página «Crear» e «ID.me», con los campos «Correo electrónico», «Contraseña» y «Confirmar contraseña», así como las casillas de selección «Recordarme» y «Aceptar las condiciones de uso», situadas antes del botón «Crear cuenta».">
            <a:extLst>
              <a:ext uri="{FF2B5EF4-FFF2-40B4-BE49-F238E27FC236}">
                <a16:creationId xmlns:a16="http://schemas.microsoft.com/office/drawing/2014/main" id="{334018B3-2BF2-A78A-076E-B97AD60427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13" r="14431"/>
          <a:stretch>
            <a:fillRect/>
          </a:stretch>
        </p:blipFill>
        <p:spPr>
          <a:xfrm>
            <a:off x="4395355" y="1747133"/>
            <a:ext cx="2428812" cy="3924848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21" name="Content Placeholder 10">
            <a:extLst>
              <a:ext uri="{FF2B5EF4-FFF2-40B4-BE49-F238E27FC236}">
                <a16:creationId xmlns:a16="http://schemas.microsoft.com/office/drawing/2014/main" id="{B72C4E9A-4EFD-2405-1EED-060498816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6408" y="2665132"/>
            <a:ext cx="3535448" cy="818981"/>
          </a:xfrm>
        </p:spPr>
        <p:txBody>
          <a:bodyPr>
            <a:normAutofit/>
          </a:bodyPr>
          <a:lstStyle/>
          <a:p>
            <a:pPr marL="0" lvl="0" indent="0" algn="l" rtl="0">
              <a:lnSpc>
                <a:spcPts val="2050"/>
              </a:lnSpc>
              <a:spcBef>
                <a:spcPts val="100"/>
              </a:spcBef>
              <a:buClrTx/>
              <a:buSzTx/>
              <a:buNone/>
            </a:pPr>
            <a:r>
              <a:rPr lang="x-es-XL" sz="18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In</a:t>
            </a:r>
            <a:r>
              <a:rPr lang="es-MX" sz="1800" b="0" i="0" u="none" baseline="0" dirty="0" err="1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grese</a:t>
            </a:r>
            <a:r>
              <a:rPr lang="es-MX" sz="18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s</a:t>
            </a:r>
            <a:r>
              <a:rPr lang="x-es-XL" sz="1800" b="0" i="0" u="none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u dirección de correo electrónico personal.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5AD47D02-B1C3-FBD6-3521-3C18AE526F72}"/>
              </a:ext>
            </a:extLst>
          </p:cNvPr>
          <p:cNvSpPr txBox="1">
            <a:spLocks/>
          </p:cNvSpPr>
          <p:nvPr/>
        </p:nvSpPr>
        <p:spPr>
          <a:xfrm>
            <a:off x="903731" y="4295147"/>
            <a:ext cx="3065538" cy="72928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indent="0" algn="l" rtl="0">
              <a:spcBef>
                <a:spcPts val="100"/>
              </a:spcBef>
              <a:buClrTx/>
              <a:buSzTx/>
              <a:buFont typeface="Arial" panose="020B0604020202020204" pitchFamily="34" charset="0"/>
              <a:buNone/>
            </a:pPr>
            <a:r>
              <a:rPr lang="x-es-XL" sz="1800" b="0" i="0" u="none" spc="-4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In</a:t>
            </a:r>
            <a:r>
              <a:rPr lang="es-MX" sz="1800" b="0" i="0" u="none" spc="-45" baseline="0" dirty="0" err="1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grese</a:t>
            </a:r>
            <a:r>
              <a:rPr lang="es-MX" sz="1800" b="0" i="0" u="none" spc="-4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</a:t>
            </a:r>
            <a:r>
              <a:rPr lang="x-es-XL" sz="1800" b="0" i="0" u="none" spc="-4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una contraseña segura y, a continuación, ha</a:t>
            </a:r>
            <a:r>
              <a:rPr lang="es-MX" sz="1800" b="0" i="0" u="none" spc="-45" baseline="0" dirty="0" err="1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ga</a:t>
            </a:r>
            <a:r>
              <a:rPr lang="x-es-XL" sz="1800" b="0" i="0" u="none" spc="-4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clic en </a:t>
            </a:r>
            <a:r>
              <a:rPr lang="x-es-XL" sz="1800" b="1" i="0" u="none" spc="-4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«Crea</a:t>
            </a:r>
            <a:r>
              <a:rPr lang="es-MX" sz="1800" b="1" i="0" u="none" spc="-4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te </a:t>
            </a:r>
            <a:r>
              <a:rPr lang="es-MX" sz="1800" b="1" i="0" u="none" spc="-45" baseline="0" dirty="0" err="1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account</a:t>
            </a:r>
            <a:r>
              <a:rPr lang="x-es-XL" sz="1800" b="1" i="0" u="none" spc="-4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»</a:t>
            </a:r>
            <a:r>
              <a:rPr lang="es-MX" sz="1800" b="0" i="0" u="none" spc="-4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 (Crear cuenta)</a:t>
            </a:r>
            <a:r>
              <a:rPr lang="x-es-XL" sz="1800" b="0" i="0" u="none" spc="-45" baseline="0" dirty="0">
                <a:solidFill>
                  <a:srgbClr val="050505"/>
                </a:solidFill>
                <a:latin typeface="Franklin Gothic Book"/>
                <a:ea typeface="Franklin Gothic Book"/>
                <a:cs typeface="Franklin Gothic Book"/>
              </a:rPr>
              <a:t>.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ABC3238B-83FC-52A9-42BE-D53F68CA0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24453" y="3925189"/>
            <a:ext cx="689633" cy="449384"/>
          </a:xfrm>
          <a:custGeom>
            <a:avLst/>
            <a:gdLst/>
            <a:ahLst/>
            <a:cxnLst/>
            <a:rect l="l" t="t" r="r" b="b"/>
            <a:pathLst>
              <a:path w="631189" h="420370">
                <a:moveTo>
                  <a:pt x="410816" y="0"/>
                </a:moveTo>
                <a:lnTo>
                  <a:pt x="443598" y="77219"/>
                </a:lnTo>
                <a:lnTo>
                  <a:pt x="0" y="265534"/>
                </a:lnTo>
                <a:lnTo>
                  <a:pt x="65555" y="419958"/>
                </a:lnTo>
                <a:lnTo>
                  <a:pt x="509156" y="231630"/>
                </a:lnTo>
                <a:lnTo>
                  <a:pt x="541926" y="308846"/>
                </a:lnTo>
                <a:lnTo>
                  <a:pt x="630794" y="88868"/>
                </a:lnTo>
                <a:lnTo>
                  <a:pt x="410816" y="0"/>
                </a:lnTo>
                <a:close/>
              </a:path>
            </a:pathLst>
          </a:custGeom>
          <a:solidFill>
            <a:srgbClr val="0053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B51DBB1C-7346-C81F-6114-313CA9D42D33}"/>
              </a:ext>
            </a:extLst>
          </p:cNvPr>
          <p:cNvSpPr txBox="1">
            <a:spLocks/>
          </p:cNvSpPr>
          <p:nvPr/>
        </p:nvSpPr>
        <p:spPr>
          <a:xfrm>
            <a:off x="7228936" y="4388238"/>
            <a:ext cx="4356339" cy="108953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10000"/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 rtl="0"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x-es-XL" sz="1600" b="0" i="0" u="none" baseline="0" dirty="0">
                <a:solidFill>
                  <a:srgbClr val="050505"/>
                </a:solidFill>
              </a:rPr>
              <a:t>Revis</a:t>
            </a:r>
            <a:r>
              <a:rPr lang="es-MX" sz="1600" b="0" i="0" u="none" baseline="0" dirty="0">
                <a:solidFill>
                  <a:srgbClr val="050505"/>
                </a:solidFill>
              </a:rPr>
              <a:t>e</a:t>
            </a:r>
            <a:r>
              <a:rPr lang="x-es-XL" sz="1600" b="0" i="0" u="none" baseline="0" dirty="0">
                <a:solidFill>
                  <a:srgbClr val="050505"/>
                </a:solidFill>
              </a:rPr>
              <a:t> </a:t>
            </a:r>
            <a:r>
              <a:rPr lang="es-MX" sz="1600" b="0" i="0" u="none" baseline="0" dirty="0">
                <a:solidFill>
                  <a:srgbClr val="050505"/>
                </a:solidFill>
              </a:rPr>
              <a:t>s</a:t>
            </a:r>
            <a:r>
              <a:rPr lang="x-es-XL" sz="1600" b="0" i="0" u="none" baseline="0" dirty="0">
                <a:solidFill>
                  <a:srgbClr val="050505"/>
                </a:solidFill>
              </a:rPr>
              <a:t>u correo electrónico para confirmar </a:t>
            </a:r>
            <a:r>
              <a:rPr lang="es-MX" sz="1600" b="0" i="0" u="none" baseline="0" dirty="0">
                <a:solidFill>
                  <a:srgbClr val="050505"/>
                </a:solidFill>
              </a:rPr>
              <a:t>s</a:t>
            </a:r>
            <a:r>
              <a:rPr lang="x-es-XL" sz="1600" b="0" i="0" u="none" baseline="0" dirty="0">
                <a:solidFill>
                  <a:srgbClr val="050505"/>
                </a:solidFill>
              </a:rPr>
              <a:t>u dirección de correo electrónico.</a:t>
            </a:r>
          </a:p>
          <a:p>
            <a:pPr marL="0" indent="0" algn="l" rtl="0"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x-es-XL" sz="1600" b="0" i="0" u="none" baseline="0" dirty="0">
                <a:solidFill>
                  <a:srgbClr val="050505"/>
                </a:solidFill>
              </a:rPr>
              <a:t>Configur</a:t>
            </a:r>
            <a:r>
              <a:rPr lang="es-MX" sz="1600" b="0" i="0" u="none" baseline="0" dirty="0">
                <a:solidFill>
                  <a:srgbClr val="050505"/>
                </a:solidFill>
              </a:rPr>
              <a:t>e</a:t>
            </a:r>
            <a:r>
              <a:rPr lang="x-es-XL" sz="1600" b="0" i="0" u="none" baseline="0" dirty="0">
                <a:solidFill>
                  <a:srgbClr val="050505"/>
                </a:solidFill>
              </a:rPr>
              <a:t> la autenticación multifactorial si se </a:t>
            </a:r>
            <a:r>
              <a:rPr lang="es-MX" sz="1600" b="0" i="0" u="none" baseline="0" dirty="0">
                <a:solidFill>
                  <a:srgbClr val="050505"/>
                </a:solidFill>
              </a:rPr>
              <a:t>l</a:t>
            </a:r>
            <a:r>
              <a:rPr lang="x-es-XL" sz="1600" b="0" i="0" u="none" baseline="0" dirty="0">
                <a:solidFill>
                  <a:srgbClr val="050505"/>
                </a:solidFill>
              </a:rPr>
              <a:t>e solicita.</a:t>
            </a:r>
          </a:p>
          <a:p>
            <a:pPr marL="0" indent="0" algn="l" rtl="0">
              <a:spcBef>
                <a:spcPts val="0"/>
              </a:spcBef>
              <a:buClrTx/>
              <a:buSzTx/>
              <a:buFont typeface="Arial" panose="020B0604020202020204" pitchFamily="34" charset="0"/>
              <a:buNone/>
            </a:pPr>
            <a:r>
              <a:rPr lang="x-es-XL" sz="1600" b="0" i="0" u="none" baseline="0" dirty="0">
                <a:solidFill>
                  <a:srgbClr val="050505"/>
                </a:solidFill>
              </a:rPr>
              <a:t>Sig</a:t>
            </a:r>
            <a:r>
              <a:rPr lang="es-MX" sz="1600" b="0" i="0" u="none" baseline="0" dirty="0">
                <a:solidFill>
                  <a:srgbClr val="050505"/>
                </a:solidFill>
              </a:rPr>
              <a:t>a</a:t>
            </a:r>
            <a:r>
              <a:rPr lang="x-es-XL" sz="1600" b="0" i="0" u="none" baseline="0" dirty="0">
                <a:solidFill>
                  <a:srgbClr val="050505"/>
                </a:solidFill>
              </a:rPr>
              <a:t> las instrucciones para verificar </a:t>
            </a:r>
            <a:r>
              <a:rPr lang="es-MX" sz="1600" b="0" i="0" u="none" baseline="0" dirty="0">
                <a:solidFill>
                  <a:srgbClr val="050505"/>
                </a:solidFill>
              </a:rPr>
              <a:t>s</a:t>
            </a:r>
            <a:r>
              <a:rPr lang="x-es-XL" sz="1600" b="0" i="0" u="none" baseline="0" dirty="0">
                <a:solidFill>
                  <a:srgbClr val="050505"/>
                </a:solidFill>
              </a:rPr>
              <a:t>u identidad.</a:t>
            </a:r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A6F978E2-84D1-299D-52B0-9770AA0AE1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821130">
            <a:off x="6947801" y="2719042"/>
            <a:ext cx="520065" cy="644525"/>
          </a:xfrm>
          <a:custGeom>
            <a:avLst/>
            <a:gdLst/>
            <a:ahLst/>
            <a:cxnLst/>
            <a:rect l="l" t="t" r="r" b="b"/>
            <a:pathLst>
              <a:path w="520065" h="644525">
                <a:moveTo>
                  <a:pt x="519597" y="102963"/>
                </a:moveTo>
                <a:lnTo>
                  <a:pt x="361023" y="0"/>
                </a:lnTo>
                <a:lnTo>
                  <a:pt x="79286" y="433899"/>
                </a:lnTo>
                <a:lnTo>
                  <a:pt x="0" y="382417"/>
                </a:lnTo>
                <a:lnTo>
                  <a:pt x="55609" y="643955"/>
                </a:lnTo>
                <a:lnTo>
                  <a:pt x="317147" y="588345"/>
                </a:lnTo>
                <a:lnTo>
                  <a:pt x="237860" y="536863"/>
                </a:lnTo>
                <a:lnTo>
                  <a:pt x="519597" y="102963"/>
                </a:lnTo>
                <a:close/>
              </a:path>
            </a:pathLst>
          </a:custGeom>
          <a:solidFill>
            <a:srgbClr val="0053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0DC6EB8E-AB54-D781-31DB-C954D6DC6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830043">
            <a:off x="3644842" y="5020300"/>
            <a:ext cx="689633" cy="467090"/>
          </a:xfrm>
          <a:custGeom>
            <a:avLst/>
            <a:gdLst/>
            <a:ahLst/>
            <a:cxnLst/>
            <a:rect l="l" t="t" r="r" b="b"/>
            <a:pathLst>
              <a:path w="631189" h="420370">
                <a:moveTo>
                  <a:pt x="410816" y="0"/>
                </a:moveTo>
                <a:lnTo>
                  <a:pt x="443598" y="77219"/>
                </a:lnTo>
                <a:lnTo>
                  <a:pt x="0" y="265534"/>
                </a:lnTo>
                <a:lnTo>
                  <a:pt x="65555" y="419958"/>
                </a:lnTo>
                <a:lnTo>
                  <a:pt x="509156" y="231630"/>
                </a:lnTo>
                <a:lnTo>
                  <a:pt x="541926" y="308846"/>
                </a:lnTo>
                <a:lnTo>
                  <a:pt x="630794" y="88868"/>
                </a:lnTo>
                <a:lnTo>
                  <a:pt x="410816" y="0"/>
                </a:lnTo>
                <a:close/>
              </a:path>
            </a:pathLst>
          </a:custGeom>
          <a:solidFill>
            <a:srgbClr val="0053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DDE8E-C8E9-F233-A094-1BB951CC5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b="0" i="0" u="none" baseline="0" dirty="0"/>
              <a:t>Servicio de Empleo y </a:t>
            </a:r>
            <a:r>
              <a:rPr lang="pt-BR" b="0" i="0" u="none" baseline="0" dirty="0" err="1"/>
              <a:t>Capacitación</a:t>
            </a:r>
            <a:r>
              <a:rPr lang="pt-BR" b="0" i="0" u="none" baseline="0" dirty="0"/>
              <a:t> para</a:t>
            </a:r>
            <a:r>
              <a:rPr lang="x-es-XL" b="0" i="0" u="none" baseline="0" dirty="0"/>
              <a:t> Veteranos</a:t>
            </a:r>
            <a:endParaRPr lang="x-es-X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24335-C9F2-A7AD-EA74-291230E49B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/>
              <a:t>9</a:t>
            </a:fld>
            <a:endParaRPr lang="x-es-XL" dirty="0"/>
          </a:p>
        </p:txBody>
      </p:sp>
    </p:spTree>
    <p:extLst>
      <p:ext uri="{BB962C8B-B14F-4D97-AF65-F5344CB8AC3E}">
        <p14:creationId xmlns:p14="http://schemas.microsoft.com/office/powerpoint/2010/main" val="3851723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3200" b="0" i="0" u="none" baseline="0"/>
              <a:t>Instrucciones de ID.me para añadir una dirección de correo electrónico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5"/>
            <a:ext cx="10515600" cy="4527965"/>
          </a:xfrm>
        </p:spPr>
        <p:txBody>
          <a:bodyPr>
            <a:noAutofit/>
          </a:bodyPr>
          <a:lstStyle/>
          <a:p>
            <a:pPr marL="0" indent="0" algn="l" rtl="0">
              <a:lnSpc>
                <a:spcPct val="105000"/>
              </a:lnSpc>
              <a:buNone/>
            </a:pPr>
            <a:r>
              <a:rPr lang="x-es-XL" sz="1600" b="1" i="0" u="none" baseline="0" dirty="0"/>
              <a:t>Para añadir </a:t>
            </a:r>
            <a:r>
              <a:rPr lang="es-MX" sz="1600" b="1" i="0" u="none" baseline="0" dirty="0"/>
              <a:t>s</a:t>
            </a:r>
            <a:r>
              <a:rPr lang="x-es-XL" sz="1600" b="1" i="0" u="none" baseline="0" dirty="0"/>
              <a:t>u correo electrónico del trabajo a </a:t>
            </a:r>
            <a:r>
              <a:rPr lang="es-MX" sz="1600" b="1" i="0" u="none" baseline="0" dirty="0"/>
              <a:t>s</a:t>
            </a:r>
            <a:r>
              <a:rPr lang="x-es-XL" sz="1600" b="1" i="0" u="none" baseline="0" dirty="0"/>
              <a:t>u cuenta actual:</a:t>
            </a:r>
          </a:p>
          <a:p>
            <a:pPr marL="571500" indent="-342900" algn="l" rtl="0">
              <a:lnSpc>
                <a:spcPct val="105000"/>
              </a:lnSpc>
              <a:buSzPct val="100000"/>
              <a:buFont typeface="+mj-lt"/>
              <a:buAutoNum type="arabicPeriod"/>
            </a:pPr>
            <a:r>
              <a:rPr lang="x-es-XL" sz="1600" b="0" i="0" u="none" baseline="0" dirty="0"/>
              <a:t>Ve</a:t>
            </a:r>
            <a:r>
              <a:rPr lang="es-MX" sz="1600" b="0" i="0" u="none" baseline="0" dirty="0"/>
              <a:t>a</a:t>
            </a:r>
            <a:r>
              <a:rPr lang="x-es-XL" sz="1600" b="0" i="0" u="none" baseline="0" dirty="0"/>
              <a:t> a la </a:t>
            </a:r>
            <a:r>
              <a:rPr lang="x-es-XL" sz="1600" b="0" i="0" u="none" baseline="0" dirty="0">
                <a:hlinkClick r:id="rId2"/>
              </a:rPr>
              <a:t>página de inicio de sesión de ID.me</a:t>
            </a:r>
            <a:r>
              <a:rPr lang="x-es-XL" sz="1600" b="0" i="0" u="none" baseline="0" dirty="0"/>
              <a:t>.</a:t>
            </a:r>
          </a:p>
          <a:p>
            <a:pPr marL="571500" indent="-342900" algn="l" rtl="0">
              <a:lnSpc>
                <a:spcPct val="105000"/>
              </a:lnSpc>
              <a:buSzPct val="100000"/>
              <a:buFont typeface="+mj-lt"/>
              <a:buAutoNum type="arabicPeriod"/>
            </a:pPr>
            <a:r>
              <a:rPr lang="x-es-XL" sz="1600" b="0" i="0" u="none" baseline="0" dirty="0"/>
              <a:t>In</a:t>
            </a:r>
            <a:r>
              <a:rPr lang="es-MX" sz="1600" b="0" i="0" u="none" baseline="0" dirty="0" err="1"/>
              <a:t>grese</a:t>
            </a:r>
            <a:r>
              <a:rPr lang="x-es-XL" sz="1600" b="0" i="0" u="none" baseline="0" dirty="0"/>
              <a:t> la dirección de correo electrónico que figura en </a:t>
            </a:r>
            <a:r>
              <a:rPr lang="es-MX" sz="1600" b="0" i="0" u="none" baseline="0" dirty="0"/>
              <a:t>s</a:t>
            </a:r>
            <a:r>
              <a:rPr lang="x-es-XL" sz="1600" b="0" i="0" u="none" baseline="0" dirty="0"/>
              <a:t>u cuenta actual (verificada), </a:t>
            </a:r>
            <a:r>
              <a:rPr lang="es-MX" sz="1600" b="0" i="0" u="none" baseline="0" dirty="0"/>
              <a:t>s</a:t>
            </a:r>
            <a:r>
              <a:rPr lang="x-es-XL" sz="1600" b="0" i="0" u="none" baseline="0" dirty="0"/>
              <a:t>u contraseña y, a continuación, seleccion</a:t>
            </a:r>
            <a:r>
              <a:rPr lang="es-MX" sz="1600" b="0" i="0" u="none" baseline="0" dirty="0"/>
              <a:t>e </a:t>
            </a:r>
            <a:r>
              <a:rPr lang="x-es-XL" sz="1600" b="1" i="0" u="none" baseline="0" dirty="0"/>
              <a:t>«</a:t>
            </a:r>
            <a:r>
              <a:rPr lang="es-MX" sz="1600" b="1" i="0" u="none" baseline="0" dirty="0" err="1"/>
              <a:t>Sign</a:t>
            </a:r>
            <a:r>
              <a:rPr lang="es-MX" sz="1600" b="1" i="0" u="none" baseline="0" dirty="0"/>
              <a:t> in</a:t>
            </a:r>
            <a:r>
              <a:rPr lang="x-es-XL" sz="1600" b="0" i="0" u="none" baseline="0" dirty="0"/>
              <a:t>»</a:t>
            </a:r>
            <a:r>
              <a:rPr lang="es-MX" sz="1600" b="0" i="0" u="none" baseline="0" dirty="0"/>
              <a:t> </a:t>
            </a:r>
            <a:r>
              <a:rPr lang="es-MX" sz="1600" b="1" i="0" u="none" baseline="0" dirty="0"/>
              <a:t>(Iniciar sesión)</a:t>
            </a:r>
            <a:r>
              <a:rPr lang="x-es-XL" sz="1600" b="1" i="0" u="none" baseline="0" dirty="0"/>
              <a:t>.</a:t>
            </a:r>
          </a:p>
          <a:p>
            <a:pPr marL="571500" indent="-342900" algn="l" rtl="0">
              <a:lnSpc>
                <a:spcPct val="105000"/>
              </a:lnSpc>
              <a:buSzPct val="100000"/>
              <a:buFont typeface="+mj-lt"/>
              <a:buAutoNum type="arabicPeriod"/>
            </a:pPr>
            <a:r>
              <a:rPr lang="x-es-XL" sz="1600" b="0" i="0" u="none" baseline="0" dirty="0"/>
              <a:t>En «Mi </a:t>
            </a:r>
            <a:r>
              <a:rPr lang="es-MX" sz="1600" b="0" i="0" u="none" baseline="0" dirty="0"/>
              <a:t>billetera</a:t>
            </a:r>
            <a:r>
              <a:rPr lang="x-es-XL" sz="1600" b="0" i="0" u="none" baseline="0" dirty="0"/>
              <a:t>», seleccion</a:t>
            </a:r>
            <a:r>
              <a:rPr lang="es-MX" sz="1600" b="0" i="0" u="none" baseline="0" dirty="0"/>
              <a:t>e </a:t>
            </a:r>
            <a:r>
              <a:rPr lang="x-es-XL" sz="1600" b="1" i="0" u="none" baseline="0" dirty="0"/>
              <a:t>«P</a:t>
            </a:r>
            <a:r>
              <a:rPr lang="es-MX" sz="1600" b="1" i="0" u="none" baseline="0" dirty="0" err="1"/>
              <a:t>rofile</a:t>
            </a:r>
            <a:r>
              <a:rPr lang="x-es-XL" sz="1600" b="1" i="0" u="none" baseline="0" dirty="0"/>
              <a:t>»</a:t>
            </a:r>
            <a:r>
              <a:rPr lang="es-MX" sz="1600" b="1" dirty="0"/>
              <a:t> </a:t>
            </a:r>
            <a:r>
              <a:rPr lang="es-MX" sz="1600" b="1" i="0" u="none" baseline="0" dirty="0"/>
              <a:t>(Perfil)</a:t>
            </a:r>
            <a:r>
              <a:rPr lang="x-es-XL" sz="1600" b="1" i="0" u="none" baseline="0" dirty="0"/>
              <a:t>.</a:t>
            </a:r>
          </a:p>
          <a:p>
            <a:pPr marL="571500" indent="-342900">
              <a:lnSpc>
                <a:spcPct val="105000"/>
              </a:lnSpc>
              <a:buSzPct val="100000"/>
              <a:buFont typeface="+mj-lt"/>
              <a:buAutoNum type="arabicPeriod"/>
            </a:pPr>
            <a:r>
              <a:rPr lang="x-es-XL" sz="1600" b="0" i="0" u="none" baseline="0" dirty="0"/>
              <a:t>Seleccion</a:t>
            </a:r>
            <a:r>
              <a:rPr lang="es-MX" sz="1600" b="0" i="0" u="none" baseline="0" dirty="0"/>
              <a:t>e </a:t>
            </a:r>
            <a:r>
              <a:rPr lang="x-es-XL" sz="1600" b="1" i="0" u="none" baseline="0" dirty="0"/>
              <a:t>«</a:t>
            </a:r>
            <a:r>
              <a:rPr lang="es-MX" sz="1600" b="1" i="0" u="none" baseline="0" dirty="0"/>
              <a:t>Add </a:t>
            </a:r>
            <a:r>
              <a:rPr lang="es-MX" sz="1600" b="1" i="0" u="none" baseline="0" dirty="0" err="1"/>
              <a:t>an</a:t>
            </a:r>
            <a:r>
              <a:rPr lang="es-MX" sz="1600" b="1" i="0" u="none" baseline="0" dirty="0"/>
              <a:t> email</a:t>
            </a:r>
            <a:r>
              <a:rPr lang="x-es-XL" sz="1600" b="0" i="0" u="none" baseline="0" dirty="0"/>
              <a:t>»</a:t>
            </a:r>
            <a:r>
              <a:rPr lang="es-MX" sz="1600" b="0" i="0" u="none" baseline="0" dirty="0"/>
              <a:t> (</a:t>
            </a:r>
            <a:r>
              <a:rPr lang="x-es-XL" sz="1600" b="1" dirty="0"/>
              <a:t>Añadir un correo electrónico</a:t>
            </a:r>
            <a:r>
              <a:rPr lang="es-MX" sz="1600" b="1" dirty="0"/>
              <a:t>)</a:t>
            </a:r>
            <a:r>
              <a:rPr lang="x-es-XL" sz="1600" b="0" i="0" u="none" baseline="0" dirty="0"/>
              <a:t>.</a:t>
            </a:r>
          </a:p>
          <a:p>
            <a:pPr marL="571500" indent="-342900">
              <a:lnSpc>
                <a:spcPct val="105000"/>
              </a:lnSpc>
              <a:buSzPct val="100000"/>
              <a:buFont typeface="+mj-lt"/>
              <a:buAutoNum type="arabicPeriod"/>
            </a:pPr>
            <a:r>
              <a:rPr lang="x-es-XL" sz="1600" b="0" i="0" u="none" baseline="0" dirty="0"/>
              <a:t>In</a:t>
            </a:r>
            <a:r>
              <a:rPr lang="es-MX" sz="1600" b="0" i="0" u="none" baseline="0" dirty="0" err="1"/>
              <a:t>grese</a:t>
            </a:r>
            <a:r>
              <a:rPr lang="es-MX" sz="1600" b="0" i="0" u="none" baseline="0" dirty="0"/>
              <a:t> s</a:t>
            </a:r>
            <a:r>
              <a:rPr lang="x-es-XL" sz="1600" b="0" i="0" u="none" baseline="0" dirty="0"/>
              <a:t>u dirección de correo electrónico del trabajo y, a continuación, en «</a:t>
            </a:r>
            <a:r>
              <a:rPr lang="en-US" sz="1600" dirty="0"/>
              <a:t>Email Type</a:t>
            </a:r>
            <a:r>
              <a:rPr lang="x-es-XL" sz="1600" b="0" i="0" u="none" baseline="0" dirty="0"/>
              <a:t>»</a:t>
            </a:r>
            <a:r>
              <a:rPr lang="es-MX" sz="1600" b="0" i="0" u="none" baseline="0" dirty="0"/>
              <a:t> (</a:t>
            </a:r>
            <a:r>
              <a:rPr lang="x-es-XL" sz="1600" dirty="0"/>
              <a:t>Tipo de correo electrónico</a:t>
            </a:r>
            <a:r>
              <a:rPr lang="es-MX" sz="1600" dirty="0"/>
              <a:t>)</a:t>
            </a:r>
            <a:r>
              <a:rPr lang="x-es-XL" sz="1600" b="0" i="0" u="none" baseline="0" dirty="0"/>
              <a:t>, mar</a:t>
            </a:r>
            <a:r>
              <a:rPr lang="es-MX" sz="1600" b="0" i="0" u="none" baseline="0" dirty="0"/>
              <a:t>que</a:t>
            </a:r>
            <a:r>
              <a:rPr lang="x-es-XL" sz="1600" b="0" i="0" u="none" baseline="0" dirty="0"/>
              <a:t> la casilla «</a:t>
            </a:r>
            <a:r>
              <a:rPr lang="es-MX" sz="1600" b="0" i="0" u="none" baseline="0" dirty="0"/>
              <a:t>Work</a:t>
            </a:r>
            <a:r>
              <a:rPr lang="x-es-XL" sz="1600" b="0" i="0" u="none" baseline="0" dirty="0"/>
              <a:t>»</a:t>
            </a:r>
            <a:r>
              <a:rPr lang="es-MX" sz="1600" b="0" i="0" u="none" baseline="0" dirty="0"/>
              <a:t> (trabajo)</a:t>
            </a:r>
            <a:r>
              <a:rPr lang="x-es-XL" sz="1600" b="0" i="0" u="none" baseline="0" dirty="0"/>
              <a:t>.</a:t>
            </a:r>
          </a:p>
          <a:p>
            <a:pPr marL="571500" indent="-342900">
              <a:lnSpc>
                <a:spcPct val="105000"/>
              </a:lnSpc>
              <a:buSzPct val="100000"/>
              <a:buFont typeface="+mj-lt"/>
              <a:buAutoNum type="arabicPeriod"/>
            </a:pPr>
            <a:r>
              <a:rPr lang="x-es-XL" sz="1600" b="0" i="0" u="none" baseline="0" dirty="0"/>
              <a:t>Seleccion</a:t>
            </a:r>
            <a:r>
              <a:rPr lang="es-MX" sz="1600" b="0" i="0" u="none" baseline="0" dirty="0"/>
              <a:t>e </a:t>
            </a:r>
            <a:r>
              <a:rPr lang="x-es-XL" sz="1600" b="1" i="0" u="none" baseline="0" dirty="0"/>
              <a:t>«</a:t>
            </a:r>
            <a:r>
              <a:rPr lang="es-MX" sz="1600" b="1" i="0" u="none" baseline="0" dirty="0"/>
              <a:t>Send </a:t>
            </a:r>
            <a:r>
              <a:rPr lang="es-MX" sz="1600" b="1" i="0" u="none" baseline="0" dirty="0" err="1"/>
              <a:t>confirmation</a:t>
            </a:r>
            <a:r>
              <a:rPr lang="x-es-XL" sz="1600" b="0" i="0" u="none" baseline="0" dirty="0"/>
              <a:t>»</a:t>
            </a:r>
            <a:r>
              <a:rPr lang="es-MX" sz="1600" b="0" i="0" u="none" baseline="0" dirty="0"/>
              <a:t> (</a:t>
            </a:r>
            <a:r>
              <a:rPr lang="x-es-XL" sz="1600" b="1" dirty="0"/>
              <a:t>Enviar confirmación</a:t>
            </a:r>
            <a:r>
              <a:rPr lang="es-MX" sz="1600" b="1" dirty="0"/>
              <a:t>)</a:t>
            </a:r>
            <a:r>
              <a:rPr lang="x-es-XL" sz="1600" b="0" i="0" u="none" baseline="0" dirty="0"/>
              <a:t>. Se enviará un mensaje de confirmación a </a:t>
            </a:r>
            <a:r>
              <a:rPr lang="es-MX" sz="1600" b="0" i="0" u="none" baseline="0" dirty="0"/>
              <a:t>s</a:t>
            </a:r>
            <a:r>
              <a:rPr lang="x-es-XL" sz="1600" b="0" i="0" u="none" baseline="0" dirty="0"/>
              <a:t>u nueva dirección de correo electrónico.</a:t>
            </a:r>
          </a:p>
          <a:p>
            <a:pPr marL="571500" indent="-342900">
              <a:lnSpc>
                <a:spcPct val="105000"/>
              </a:lnSpc>
              <a:buSzPct val="100000"/>
              <a:buFont typeface="+mj-lt"/>
              <a:buAutoNum type="arabicPeriod"/>
            </a:pPr>
            <a:r>
              <a:rPr lang="x-es-XL" sz="1600" b="0" i="0" u="none" baseline="0" dirty="0"/>
              <a:t>Abr</a:t>
            </a:r>
            <a:r>
              <a:rPr lang="es-MX" sz="1600" b="0" i="0" u="none" baseline="0" dirty="0"/>
              <a:t>a</a:t>
            </a:r>
            <a:r>
              <a:rPr lang="x-es-XL" sz="1600" b="0" i="0" u="none" baseline="0" dirty="0"/>
              <a:t> el correo electrónico de confirmación y seleccion</a:t>
            </a:r>
            <a:r>
              <a:rPr lang="es-MX" sz="1600" b="0" i="0" u="none" baseline="0" dirty="0"/>
              <a:t>e </a:t>
            </a:r>
            <a:r>
              <a:rPr lang="x-es-XL" sz="1600" b="1" i="0" u="none" baseline="0" dirty="0"/>
              <a:t>«</a:t>
            </a:r>
            <a:r>
              <a:rPr lang="es-MX" sz="1600" b="1" i="0" u="none" baseline="0" dirty="0"/>
              <a:t>Confirm </a:t>
            </a:r>
            <a:r>
              <a:rPr lang="es-MX" sz="1600" b="1" i="0" u="none" baseline="0" dirty="0" err="1"/>
              <a:t>your</a:t>
            </a:r>
            <a:r>
              <a:rPr lang="es-MX" sz="1600" b="1" i="0" u="none" baseline="0" dirty="0"/>
              <a:t> email</a:t>
            </a:r>
            <a:r>
              <a:rPr lang="x-es-XL" sz="1600" b="0" i="0" u="none" baseline="0" dirty="0"/>
              <a:t>»</a:t>
            </a:r>
            <a:r>
              <a:rPr lang="es-MX" sz="1600" b="0" i="0" u="none" baseline="0" dirty="0"/>
              <a:t> (</a:t>
            </a:r>
            <a:r>
              <a:rPr lang="x-es-XL" sz="1600" b="1" dirty="0"/>
              <a:t>Confirmar </a:t>
            </a:r>
            <a:r>
              <a:rPr lang="es-MX" sz="1600" b="1" dirty="0"/>
              <a:t>s</a:t>
            </a:r>
            <a:r>
              <a:rPr lang="x-es-XL" sz="1600" b="1" dirty="0"/>
              <a:t>u correo electrónico</a:t>
            </a:r>
            <a:r>
              <a:rPr lang="es-MX" sz="1600" b="1" dirty="0"/>
              <a:t>)</a:t>
            </a:r>
            <a:r>
              <a:rPr lang="x-es-XL" sz="1600" b="0" i="0" u="none" baseline="0" dirty="0"/>
              <a:t>.</a:t>
            </a:r>
          </a:p>
          <a:p>
            <a:pPr marL="0" indent="0" algn="l" rtl="0">
              <a:lnSpc>
                <a:spcPct val="105000"/>
              </a:lnSpc>
              <a:buNone/>
            </a:pPr>
            <a:r>
              <a:rPr lang="x-es-XL" sz="1600" b="0" i="0" u="none" baseline="0" dirty="0"/>
              <a:t>Nota: Si es necesario, configur</a:t>
            </a:r>
            <a:r>
              <a:rPr lang="es-MX" sz="1600" b="0" i="0" u="none" baseline="0" dirty="0"/>
              <a:t>e</a:t>
            </a:r>
            <a:r>
              <a:rPr lang="x-es-XL" sz="1600" b="0" i="0" u="none" baseline="0" dirty="0"/>
              <a:t> </a:t>
            </a:r>
            <a:r>
              <a:rPr lang="es-MX" sz="1600" dirty="0"/>
              <a:t>s</a:t>
            </a:r>
            <a:r>
              <a:rPr lang="x-es-XL" sz="1600" b="0" i="0" u="none" baseline="0" dirty="0"/>
              <a:t>u correo electrónico del trabajo como </a:t>
            </a:r>
            <a:r>
              <a:rPr lang="x-es-XL" sz="1600" b="0" i="0" u="none" baseline="0" dirty="0">
                <a:hlinkClick r:id="rId3"/>
              </a:rPr>
              <a:t>correo principal en </a:t>
            </a:r>
            <a:r>
              <a:rPr lang="es-MX" sz="1600" b="0" i="0" u="none" baseline="0" dirty="0">
                <a:hlinkClick r:id="rId3"/>
              </a:rPr>
              <a:t>s</a:t>
            </a:r>
            <a:r>
              <a:rPr lang="x-es-XL" sz="1600" b="0" i="0" u="none" baseline="0" dirty="0">
                <a:hlinkClick r:id="rId3"/>
              </a:rPr>
              <a:t>u cuenta</a:t>
            </a:r>
            <a:r>
              <a:rPr lang="x-es-XL" sz="1600" b="0" i="0" u="none" baseline="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sz="1000" b="0" i="0" u="none" baseline="0" dirty="0"/>
              <a:t>Servicio de Empleo y </a:t>
            </a:r>
            <a:r>
              <a:rPr lang="pt-BR" sz="1000" b="0" i="0" u="none" baseline="0" dirty="0" err="1"/>
              <a:t>Capacitación</a:t>
            </a:r>
            <a:r>
              <a:rPr lang="pt-BR" sz="1000" b="0" i="0" u="none" baseline="0" dirty="0"/>
              <a:t> para</a:t>
            </a:r>
            <a:r>
              <a:rPr lang="x-es-XL" sz="1000" b="0" i="0" u="none" baseline="0" dirty="0"/>
              <a:t> Veteranos</a:t>
            </a:r>
            <a:endParaRPr lang="x-es-XL" sz="1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 sz="1000"/>
              <a:t>10</a:t>
            </a:fld>
            <a:endParaRPr lang="x-es-XL" sz="1000" dirty="0"/>
          </a:p>
        </p:txBody>
      </p:sp>
    </p:spTree>
    <p:extLst>
      <p:ext uri="{BB962C8B-B14F-4D97-AF65-F5344CB8AC3E}">
        <p14:creationId xmlns:p14="http://schemas.microsoft.com/office/powerpoint/2010/main" val="4174106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F3D3E-0EAC-D809-B0FE-89E4D6389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x-es-XL" sz="3600" b="0" i="0" u="none" baseline="0"/>
              <a:t>Solución de problemas de ID.me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D462-9122-3ADF-8D32-61B56EC56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8385"/>
            <a:ext cx="10515600" cy="4527965"/>
          </a:xfrm>
        </p:spPr>
        <p:txBody>
          <a:bodyPr>
            <a:normAutofit/>
          </a:bodyPr>
          <a:lstStyle/>
          <a:p>
            <a:pPr algn="l" rtl="0">
              <a:lnSpc>
                <a:spcPct val="105000"/>
              </a:lnSpc>
            </a:pPr>
            <a:r>
              <a:rPr lang="x-es-XL" sz="2000" b="0" i="0" u="none" baseline="0" dirty="0"/>
              <a:t>Ni el personal de GOTR ni el de PMS pueden ayudar</a:t>
            </a:r>
            <a:r>
              <a:rPr lang="es-MX" sz="2000" b="0" i="0" u="none" baseline="0" dirty="0"/>
              <a:t>le</a:t>
            </a:r>
            <a:r>
              <a:rPr lang="x-es-XL" sz="2000" b="0" i="0" u="none" baseline="0" dirty="0"/>
              <a:t> con </a:t>
            </a:r>
            <a:r>
              <a:rPr lang="es-MX" sz="2000" b="0" i="0" u="none" baseline="0" dirty="0"/>
              <a:t>s</a:t>
            </a:r>
            <a:r>
              <a:rPr lang="x-es-XL" sz="2000" b="0" i="0" u="none" baseline="0" dirty="0"/>
              <a:t>u cuenta de ID.me.</a:t>
            </a:r>
          </a:p>
          <a:p>
            <a:pPr algn="l" rtl="0">
              <a:lnSpc>
                <a:spcPct val="105000"/>
              </a:lnSpc>
            </a:pPr>
            <a:r>
              <a:rPr lang="x-es-XL" sz="2000" b="0" i="0" u="none" baseline="0" dirty="0"/>
              <a:t>¿Ha cambiado de número de teléfono? Visit</a:t>
            </a:r>
            <a:r>
              <a:rPr lang="es-MX" sz="2000" b="0" i="0" u="none" baseline="0" dirty="0"/>
              <a:t>e</a:t>
            </a:r>
            <a:r>
              <a:rPr lang="x-es-XL" sz="2000" b="0" i="0" u="none" baseline="0" dirty="0"/>
              <a:t>: </a:t>
            </a:r>
            <a:r>
              <a:rPr lang="x-es-XL" sz="2000" b="0" i="0" u="none" baseline="0" dirty="0">
                <a:hlinkClick r:id="rId2"/>
              </a:rPr>
              <a:t>He cambiado de número de teléfono</a:t>
            </a:r>
            <a:r>
              <a:rPr lang="x-es-XL" sz="2000" b="0" i="0" u="none" baseline="0" dirty="0"/>
              <a:t>.</a:t>
            </a:r>
          </a:p>
          <a:p>
            <a:pPr algn="l" rtl="0">
              <a:lnSpc>
                <a:spcPct val="105000"/>
              </a:lnSpc>
            </a:pPr>
            <a:r>
              <a:rPr lang="x-es-XL" sz="2000" b="0" i="0" u="none" baseline="0" dirty="0"/>
              <a:t>¿Tiene problemas con la autenticación </a:t>
            </a:r>
            <a:r>
              <a:rPr lang="es-MX" sz="2000" b="0" i="0" u="none" baseline="0" dirty="0"/>
              <a:t>multifactorial </a:t>
            </a:r>
            <a:r>
              <a:rPr lang="x-es-XL" sz="2000" b="0" i="0" u="none" baseline="0" dirty="0"/>
              <a:t>(MFA)? Consult</a:t>
            </a:r>
            <a:r>
              <a:rPr lang="es-MX" sz="2000" b="0" i="0" u="none" baseline="0" dirty="0"/>
              <a:t>e</a:t>
            </a:r>
            <a:r>
              <a:rPr lang="x-es-XL" sz="2000" b="0" i="0" u="none" baseline="0" dirty="0"/>
              <a:t> la sección </a:t>
            </a:r>
            <a:r>
              <a:rPr lang="x-es-XL" sz="2000" b="0" i="0" u="none" baseline="0" dirty="0">
                <a:hlinkClick r:id="rId3"/>
              </a:rPr>
              <a:t>«Cómo restablecer </a:t>
            </a:r>
            <a:r>
              <a:rPr lang="es-MX" sz="2000" b="0" i="0" u="none" baseline="0" dirty="0">
                <a:hlinkClick r:id="rId3"/>
              </a:rPr>
              <a:t>s</a:t>
            </a:r>
            <a:r>
              <a:rPr lang="x-es-XL" sz="2000" b="0" i="0" u="none" baseline="0" dirty="0">
                <a:hlinkClick r:id="rId3"/>
              </a:rPr>
              <a:t>u método de autenticación multifactorial (MFA)</a:t>
            </a:r>
            <a:r>
              <a:rPr lang="x-es-XL" sz="2000" b="0" i="0" u="none" baseline="0" dirty="0"/>
              <a:t>».</a:t>
            </a:r>
          </a:p>
          <a:p>
            <a:pPr algn="l" rtl="0">
              <a:lnSpc>
                <a:spcPct val="105000"/>
              </a:lnSpc>
            </a:pPr>
            <a:r>
              <a:rPr lang="x-es-XL" sz="2000" b="0" i="0" u="none" baseline="0" dirty="0"/>
              <a:t>¿No sabe cuál es el problema con </a:t>
            </a:r>
            <a:r>
              <a:rPr lang="es-MX" sz="2000" b="0" i="0" u="none" baseline="0" dirty="0"/>
              <a:t>s</a:t>
            </a:r>
            <a:r>
              <a:rPr lang="x-es-XL" sz="2000" b="0" i="0" u="none" baseline="0" dirty="0"/>
              <a:t>u inicio de sesión? Visita la página </a:t>
            </a:r>
            <a:r>
              <a:rPr lang="x-es-XL" sz="2000" b="0" i="0" u="none" baseline="0" dirty="0">
                <a:hlinkClick r:id="rId4"/>
              </a:rPr>
              <a:t>«No puedo iniciar sesión en mi </a:t>
            </a:r>
            <a:r>
              <a:rPr lang="es-MX" sz="2000" b="0" i="0" u="none" baseline="0" dirty="0">
                <a:hlinkClick r:id="rId4"/>
              </a:rPr>
              <a:t>billetera </a:t>
            </a:r>
            <a:r>
              <a:rPr lang="x-es-XL" sz="2000" b="0" i="0" u="none" baseline="0" dirty="0">
                <a:hlinkClick r:id="rId4"/>
              </a:rPr>
              <a:t>ID.me</a:t>
            </a:r>
            <a:r>
              <a:rPr lang="x-es-XL" sz="2000" b="0" i="0" u="none" baseline="0" dirty="0"/>
              <a:t>».</a:t>
            </a:r>
          </a:p>
          <a:p>
            <a:pPr algn="l" rtl="0">
              <a:lnSpc>
                <a:spcPct val="105000"/>
              </a:lnSpc>
            </a:pPr>
            <a:r>
              <a:rPr lang="x-es-XL" sz="2000" b="0" i="0" u="none" baseline="0" dirty="0">
                <a:hlinkClick r:id="rId5"/>
              </a:rPr>
              <a:t>Centro de ayuda y preguntas frecuentes de ID.me</a:t>
            </a:r>
            <a:endParaRPr lang="x-es-XL" sz="2000" dirty="0"/>
          </a:p>
          <a:p>
            <a:pPr algn="l" rtl="0">
              <a:lnSpc>
                <a:spcPct val="105000"/>
              </a:lnSpc>
            </a:pPr>
            <a:endParaRPr lang="x-es-XL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4D24AD-5C64-31D5-A9BC-D9C6B27C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r>
              <a:rPr lang="x-es-XL" sz="1050" b="0" i="0" u="none" baseline="0" dirty="0"/>
              <a:t>Servicio de Empleo y </a:t>
            </a:r>
            <a:r>
              <a:rPr lang="pt-BR" sz="1050" b="0" i="0" u="none" baseline="0" dirty="0" err="1"/>
              <a:t>Capacitación</a:t>
            </a:r>
            <a:r>
              <a:rPr lang="pt-BR" sz="1050" b="0" i="0" u="none" baseline="0" dirty="0"/>
              <a:t> para</a:t>
            </a:r>
            <a:r>
              <a:rPr lang="x-es-XL" sz="1050" b="0" i="0" u="none" baseline="0" dirty="0"/>
              <a:t> Veteranos</a:t>
            </a:r>
            <a:endParaRPr lang="x-es-XL" sz="10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F7E3EE-8A6D-91B1-759C-4BB5CED2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/>
            <a:fld id="{9F533A62-0560-4741-9272-0FF595F394C3}" type="slidenum">
              <a:rPr sz="1050"/>
              <a:t>11</a:t>
            </a:fld>
            <a:endParaRPr lang="x-es-XL" sz="1050" dirty="0"/>
          </a:p>
        </p:txBody>
      </p:sp>
    </p:spTree>
    <p:extLst>
      <p:ext uri="{BB962C8B-B14F-4D97-AF65-F5344CB8AC3E}">
        <p14:creationId xmlns:p14="http://schemas.microsoft.com/office/powerpoint/2010/main" val="803954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5ADF4-C5FA-EE31-13BB-14B3CE336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0130" y="1340427"/>
            <a:ext cx="6043670" cy="3054927"/>
          </a:xfrm>
        </p:spPr>
        <p:txBody>
          <a:bodyPr>
            <a:normAutofit fontScale="90000"/>
          </a:bodyPr>
          <a:lstStyle/>
          <a:p>
            <a:pPr algn="l" rtl="0"/>
            <a:r>
              <a:rPr lang="x-es-XL" sz="6000" b="0" i="0" u="none" baseline="0" dirty="0"/>
              <a:t>¿</a:t>
            </a:r>
            <a:r>
              <a:rPr lang="es-MX" sz="6000" b="0" i="0" u="none" baseline="0" dirty="0"/>
              <a:t>Tiene a</a:t>
            </a:r>
            <a:r>
              <a:rPr lang="x-es-XL" sz="6000" b="0" i="0" u="none" baseline="0" dirty="0"/>
              <a:t>lguna pregunta? ¿</a:t>
            </a:r>
            <a:r>
              <a:rPr lang="es-MX" sz="6000" b="0" i="0" u="none" baseline="0" dirty="0"/>
              <a:t>Tiene a</a:t>
            </a:r>
            <a:r>
              <a:rPr lang="x-es-XL" sz="6000" b="0" i="0" u="none" baseline="0" dirty="0"/>
              <a:t>lgún comentario? </a:t>
            </a:r>
          </a:p>
        </p:txBody>
      </p:sp>
    </p:spTree>
    <p:extLst>
      <p:ext uri="{BB962C8B-B14F-4D97-AF65-F5344CB8AC3E}">
        <p14:creationId xmlns:p14="http://schemas.microsoft.com/office/powerpoint/2010/main" val="3309595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9FCB1-AEA6-E33A-0FC0-B27CB9E7F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0"/>
            <a:r>
              <a:rPr lang="x-es-XL" b="0" i="0" u="none" baseline="0"/>
              <a:t>¡Gracias!</a:t>
            </a:r>
          </a:p>
        </p:txBody>
      </p:sp>
    </p:spTree>
    <p:extLst>
      <p:ext uri="{BB962C8B-B14F-4D97-AF65-F5344CB8AC3E}">
        <p14:creationId xmlns:p14="http://schemas.microsoft.com/office/powerpoint/2010/main" val="4175274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ETS">
      <a:dk1>
        <a:sysClr val="windowText" lastClr="000000"/>
      </a:dk1>
      <a:lt1>
        <a:sysClr val="window" lastClr="FFFFFF"/>
      </a:lt1>
      <a:dk2>
        <a:srgbClr val="023160"/>
      </a:dk2>
      <a:lt2>
        <a:srgbClr val="7B7B7B"/>
      </a:lt2>
      <a:accent1>
        <a:srgbClr val="0054A6"/>
      </a:accent1>
      <a:accent2>
        <a:srgbClr val="ED1A23"/>
      </a:accent2>
      <a:accent3>
        <a:srgbClr val="716384"/>
      </a:accent3>
      <a:accent4>
        <a:srgbClr val="F15E2E"/>
      </a:accent4>
      <a:accent5>
        <a:srgbClr val="8EAADB"/>
      </a:accent5>
      <a:accent6>
        <a:srgbClr val="F69E8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- VETS PowerPoint Blue.potx  -  version 1.0: 8/16/2021 5:20 PM  -  Read-Only" id="{38DD2586-39EA-470C-832D-0A3762C7E687}" vid="{F73E0E44-9601-4222-9149-0D21E000E3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5EB6D1BC28BE4592B5D87EE1F2607A" ma:contentTypeVersion="18" ma:contentTypeDescription="Create a new document." ma:contentTypeScope="" ma:versionID="83bc00b5ff412b75df572ebfc362fffa">
  <xsd:schema xmlns:xsd="http://www.w3.org/2001/XMLSchema" xmlns:xs="http://www.w3.org/2001/XMLSchema" xmlns:p="http://schemas.microsoft.com/office/2006/metadata/properties" xmlns:ns2="ee3eab8d-6fc0-47b2-b9a9-e7b6a861d967" xmlns:ns3="1df1fdb3-3814-4898-b68d-b9ae902564fe" targetNamespace="http://schemas.microsoft.com/office/2006/metadata/properties" ma:root="true" ma:fieldsID="909be7d6e9244a4128c53923d2536e82" ns2:_="" ns3:_="">
    <xsd:import namespace="ee3eab8d-6fc0-47b2-b9a9-e7b6a861d967"/>
    <xsd:import namespace="1df1fdb3-3814-4898-b68d-b9ae902564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Word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3eab8d-6fc0-47b2-b9a9-e7b6a861d9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da4b74c-56fc-49ef-b41b-324fb29e50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WordCount" ma:index="24" nillable="true" ma:displayName="Word Count" ma:format="Dropdown" ma:internalName="WordCount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f1fdb3-3814-4898-b68d-b9ae902564f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b6ca404-55d3-46aa-8308-935580b80a9e}" ma:internalName="TaxCatchAll" ma:showField="CatchAllData" ma:web="1df1fdb3-3814-4898-b68d-b9ae902564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f1fdb3-3814-4898-b68d-b9ae902564fe" xsi:nil="true"/>
    <lcf76f155ced4ddcb4097134ff3c332f xmlns="ee3eab8d-6fc0-47b2-b9a9-e7b6a861d967">
      <Terms xmlns="http://schemas.microsoft.com/office/infopath/2007/PartnerControls"/>
    </lcf76f155ced4ddcb4097134ff3c332f>
    <WordCount xmlns="ee3eab8d-6fc0-47b2-b9a9-e7b6a861d96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9969A2-3CBA-4415-A853-0637888971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3eab8d-6fc0-47b2-b9a9-e7b6a861d967"/>
    <ds:schemaRef ds:uri="1df1fdb3-3814-4898-b68d-b9ae902564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62BCA1-FEE8-44D8-81BB-9A592FC5C787}">
  <ds:schemaRefs>
    <ds:schemaRef ds:uri="1df1fdb3-3814-4898-b68d-b9ae902564fe"/>
    <ds:schemaRef ds:uri="http://purl.org/dc/elements/1.1/"/>
    <ds:schemaRef ds:uri="http://purl.org/dc/terms/"/>
    <ds:schemaRef ds:uri="ee3eab8d-6fc0-47b2-b9a9-e7b6a861d967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04A9E53-ADEC-4477-B011-E6C1342395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- VETS PowerPoint Blue</Template>
  <TotalTime>9024</TotalTime>
  <Words>986</Words>
  <Application>Microsoft Office PowerPoint</Application>
  <PresentationFormat>Widescreen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Franklin Gothic Book</vt:lpstr>
      <vt:lpstr>Franklin Gothic Medium</vt:lpstr>
      <vt:lpstr>Webdings</vt:lpstr>
      <vt:lpstr>Wingdings</vt:lpstr>
      <vt:lpstr>Wingdings 3</vt:lpstr>
      <vt:lpstr>Office Theme</vt:lpstr>
      <vt:lpstr>Descripción general de Login.gov e ID.me </vt:lpstr>
      <vt:lpstr>Ponentes de hoy</vt:lpstr>
      <vt:lpstr>Login.gov</vt:lpstr>
      <vt:lpstr>Login.gov y VGRS</vt:lpstr>
      <vt:lpstr>Crear una cuenta en Login.gov</vt:lpstr>
      <vt:lpstr>ID.me</vt:lpstr>
      <vt:lpstr>Requisitos de la cuenta de ID.me</vt:lpstr>
      <vt:lpstr>Creación de una cuenta en ID.me 1</vt:lpstr>
      <vt:lpstr>Creación de una cuenta en ID.me 2</vt:lpstr>
      <vt:lpstr>Instrucciones de ID.me para añadir una dirección de correo electrónico</vt:lpstr>
      <vt:lpstr>Solución de problemas de ID.me</vt:lpstr>
      <vt:lpstr>¿Tiene alguna pregunta? ¿Tiene algún comentario? </vt:lpstr>
      <vt:lpstr>¡Gracias!</vt:lpstr>
    </vt:vector>
  </TitlesOfParts>
  <Company>U.S. Department of Labor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HVRP National Office PAC Login.gov and ID.me Overview</dc:title>
  <dc:subject>2026 HVRP National Office PAC Login.gov and ID.me Overview</dc:subject>
  <dc:creator>U.S. Department of Labor</dc:creator>
  <cp:keywords>USDOL, DOL, VETS, HVRP, PAC</cp:keywords>
  <cp:lastModifiedBy>Colleen Beck</cp:lastModifiedBy>
  <cp:revision>39</cp:revision>
  <dcterms:created xsi:type="dcterms:W3CDTF">2026-05-14T15:55:24Z</dcterms:created>
  <dcterms:modified xsi:type="dcterms:W3CDTF">2026-09-18T16:25:24Z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0x010100735EB6D1BC28BE4592B5D87EE1F2607A</vt:lpwstr>
  </property>
  <property fmtid="{D5CDD505-2E9C-101B-9397-08002B2CF9AE}" pid="3" name="TaxKeyword">
    <vt:lpwstr/>
  </property>
  <property fmtid="{D5CDD505-2E9C-101B-9397-08002B2CF9AE}" pid="4" name="MediaServiceImageTags">
    <vt:lpwstr/>
  </property>
</Properties>
</file>