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7"/>
  </p:notesMasterIdLst>
  <p:handoutMasterIdLst>
    <p:handoutMasterId r:id="rId38"/>
  </p:handoutMasterIdLst>
  <p:sldIdLst>
    <p:sldId id="256" r:id="rId5"/>
    <p:sldId id="279" r:id="rId6"/>
    <p:sldId id="257" r:id="rId7"/>
    <p:sldId id="307" r:id="rId8"/>
    <p:sldId id="258" r:id="rId9"/>
    <p:sldId id="259" r:id="rId10"/>
    <p:sldId id="281" r:id="rId11"/>
    <p:sldId id="282" r:id="rId12"/>
    <p:sldId id="285" r:id="rId13"/>
    <p:sldId id="286" r:id="rId14"/>
    <p:sldId id="287" r:id="rId15"/>
    <p:sldId id="288" r:id="rId16"/>
    <p:sldId id="289" r:id="rId17"/>
    <p:sldId id="290" r:id="rId18"/>
    <p:sldId id="291" r:id="rId19"/>
    <p:sldId id="292" r:id="rId20"/>
    <p:sldId id="293" r:id="rId21"/>
    <p:sldId id="294" r:id="rId22"/>
    <p:sldId id="295" r:id="rId23"/>
    <p:sldId id="296" r:id="rId24"/>
    <p:sldId id="297" r:id="rId25"/>
    <p:sldId id="298" r:id="rId26"/>
    <p:sldId id="299" r:id="rId27"/>
    <p:sldId id="300" r:id="rId28"/>
    <p:sldId id="301" r:id="rId29"/>
    <p:sldId id="302" r:id="rId30"/>
    <p:sldId id="303" r:id="rId31"/>
    <p:sldId id="304" r:id="rId32"/>
    <p:sldId id="305" r:id="rId33"/>
    <p:sldId id="306" r:id="rId34"/>
    <p:sldId id="272" r:id="rId35"/>
    <p:sldId id="278"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4A6"/>
    <a:srgbClr val="ED1C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6964" autoAdjust="0"/>
    <p:restoredTop sz="94660"/>
  </p:normalViewPr>
  <p:slideViewPr>
    <p:cSldViewPr snapToGrid="0">
      <p:cViewPr varScale="1">
        <p:scale>
          <a:sx n="103" d="100"/>
          <a:sy n="103" d="100"/>
        </p:scale>
        <p:origin x="1038" y="10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4610A9B-4E50-4E1E-937E-551D5BF98DB4}" type="datetimeFigureOut">
              <a:rPr lang="en-US" smtClean="0"/>
              <a:t>9/18/2026</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BF6ED61-3DF0-4762-AC35-F6E46ACBD006}" type="slidenum">
              <a:rPr lang="en-US" smtClean="0"/>
              <a:t>‹#›</a:t>
            </a:fld>
            <a:endParaRPr lang="en-US" dirty="0"/>
          </a:p>
        </p:txBody>
      </p:sp>
    </p:spTree>
    <p:extLst>
      <p:ext uri="{BB962C8B-B14F-4D97-AF65-F5344CB8AC3E}">
        <p14:creationId xmlns:p14="http://schemas.microsoft.com/office/powerpoint/2010/main" val="32463616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7B2A4E-1841-4DF1-AAD7-E22EECDE03EE}" type="datetimeFigureOut">
              <a:rPr lang="en-US" smtClean="0"/>
              <a:t>9/18/2026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90CCEA-B629-4CAC-BC31-F93141517463}" type="slidenum">
              <a:rPr lang="en-US" smtClean="0"/>
              <a:t>‹#›</a:t>
            </a:fld>
            <a:endParaRPr lang="en-US" dirty="0"/>
          </a:p>
        </p:txBody>
      </p:sp>
    </p:spTree>
    <p:extLst>
      <p:ext uri="{BB962C8B-B14F-4D97-AF65-F5344CB8AC3E}">
        <p14:creationId xmlns:p14="http://schemas.microsoft.com/office/powerpoint/2010/main" val="3633579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MX" dirty="0"/>
          </a:p>
        </p:txBody>
      </p:sp>
      <p:sp>
        <p:nvSpPr>
          <p:cNvPr id="3" name="Notes Placeholder 2"/>
          <p:cNvSpPr>
            <a:spLocks noGrp="1"/>
          </p:cNvSpPr>
          <p:nvPr>
            <p:ph type="body" idx="1"/>
          </p:nvPr>
        </p:nvSpPr>
        <p:spPr/>
        <p:txBody>
          <a:bodyPr/>
          <a:lstStyle/>
          <a:p>
            <a:endParaRPr lang="x-es-XL" dirty="0"/>
          </a:p>
        </p:txBody>
      </p:sp>
      <p:sp>
        <p:nvSpPr>
          <p:cNvPr id="4" name="Slide Number Placeholder 3"/>
          <p:cNvSpPr>
            <a:spLocks noGrp="1"/>
          </p:cNvSpPr>
          <p:nvPr>
            <p:ph type="sldNum" sz="quarter" idx="5"/>
          </p:nvPr>
        </p:nvSpPr>
        <p:spPr/>
        <p:txBody>
          <a:bodyPr/>
          <a:lstStyle/>
          <a:p>
            <a:pPr algn="l" rtl="0"/>
            <a:fld id="{CC90CCEA-B629-4CAC-BC31-F93141517463}" type="slidenum">
              <a:rPr/>
              <a:t>9</a:t>
            </a:fld>
            <a:endParaRPr lang="x-es-XL"/>
          </a:p>
        </p:txBody>
      </p:sp>
    </p:spTree>
    <p:extLst>
      <p:ext uri="{BB962C8B-B14F-4D97-AF65-F5344CB8AC3E}">
        <p14:creationId xmlns:p14="http://schemas.microsoft.com/office/powerpoint/2010/main" val="3847464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MX"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x-es-XL" dirty="0"/>
          </a:p>
        </p:txBody>
      </p:sp>
      <p:sp>
        <p:nvSpPr>
          <p:cNvPr id="4" name="Slide Number Placeholder 3"/>
          <p:cNvSpPr>
            <a:spLocks noGrp="1"/>
          </p:cNvSpPr>
          <p:nvPr>
            <p:ph type="sldNum" sz="quarter" idx="5"/>
          </p:nvPr>
        </p:nvSpPr>
        <p:spPr/>
        <p:txBody>
          <a:bodyPr/>
          <a:lstStyle/>
          <a:p>
            <a:pPr algn="l" rtl="0"/>
            <a:fld id="{CC90CCEA-B629-4CAC-BC31-F93141517463}" type="slidenum">
              <a:rPr/>
              <a:t>13</a:t>
            </a:fld>
            <a:endParaRPr lang="x-es-XL"/>
          </a:p>
        </p:txBody>
      </p:sp>
    </p:spTree>
    <p:extLst>
      <p:ext uri="{BB962C8B-B14F-4D97-AF65-F5344CB8AC3E}">
        <p14:creationId xmlns:p14="http://schemas.microsoft.com/office/powerpoint/2010/main" val="24962828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MX" dirty="0"/>
          </a:p>
        </p:txBody>
      </p:sp>
      <p:sp>
        <p:nvSpPr>
          <p:cNvPr id="3" name="Notes Placeholder 2"/>
          <p:cNvSpPr>
            <a:spLocks noGrp="1"/>
          </p:cNvSpPr>
          <p:nvPr>
            <p:ph type="body" idx="1"/>
          </p:nvPr>
        </p:nvSpPr>
        <p:spPr/>
        <p:txBody>
          <a:bodyPr/>
          <a:lstStyle/>
          <a:p>
            <a:endParaRPr lang="x-es-XL" dirty="0"/>
          </a:p>
        </p:txBody>
      </p:sp>
      <p:sp>
        <p:nvSpPr>
          <p:cNvPr id="4" name="Slide Number Placeholder 3"/>
          <p:cNvSpPr>
            <a:spLocks noGrp="1"/>
          </p:cNvSpPr>
          <p:nvPr>
            <p:ph type="sldNum" sz="quarter" idx="5"/>
          </p:nvPr>
        </p:nvSpPr>
        <p:spPr/>
        <p:txBody>
          <a:bodyPr/>
          <a:lstStyle/>
          <a:p>
            <a:pPr algn="l" rtl="0"/>
            <a:fld id="{CC90CCEA-B629-4CAC-BC31-F93141517463}" type="slidenum">
              <a:rPr/>
              <a:t>18</a:t>
            </a:fld>
            <a:endParaRPr lang="x-es-XL"/>
          </a:p>
        </p:txBody>
      </p:sp>
    </p:spTree>
    <p:extLst>
      <p:ext uri="{BB962C8B-B14F-4D97-AF65-F5344CB8AC3E}">
        <p14:creationId xmlns:p14="http://schemas.microsoft.com/office/powerpoint/2010/main" val="4005038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MX" dirty="0"/>
          </a:p>
        </p:txBody>
      </p:sp>
      <p:sp>
        <p:nvSpPr>
          <p:cNvPr id="3" name="Notes Placeholder 2"/>
          <p:cNvSpPr>
            <a:spLocks noGrp="1"/>
          </p:cNvSpPr>
          <p:nvPr>
            <p:ph type="body" idx="1"/>
          </p:nvPr>
        </p:nvSpPr>
        <p:spPr/>
        <p:txBody>
          <a:bodyPr/>
          <a:lstStyle/>
          <a:p>
            <a:endParaRPr lang="x-es-XL" dirty="0"/>
          </a:p>
        </p:txBody>
      </p:sp>
      <p:sp>
        <p:nvSpPr>
          <p:cNvPr id="4" name="Slide Number Placeholder 3"/>
          <p:cNvSpPr>
            <a:spLocks noGrp="1"/>
          </p:cNvSpPr>
          <p:nvPr>
            <p:ph type="sldNum" sz="quarter" idx="5"/>
          </p:nvPr>
        </p:nvSpPr>
        <p:spPr/>
        <p:txBody>
          <a:bodyPr/>
          <a:lstStyle/>
          <a:p>
            <a:pPr algn="l" rtl="0"/>
            <a:fld id="{CC90CCEA-B629-4CAC-BC31-F93141517463}" type="slidenum">
              <a:rPr/>
              <a:t>19</a:t>
            </a:fld>
            <a:endParaRPr lang="x-es-XL"/>
          </a:p>
        </p:txBody>
      </p:sp>
    </p:spTree>
    <p:extLst>
      <p:ext uri="{BB962C8B-B14F-4D97-AF65-F5344CB8AC3E}">
        <p14:creationId xmlns:p14="http://schemas.microsoft.com/office/powerpoint/2010/main" val="29410443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ectangle 9" descr="Decorative"/>
          <p:cNvSpPr/>
          <p:nvPr userDrawn="1"/>
        </p:nvSpPr>
        <p:spPr>
          <a:xfrm>
            <a:off x="1" y="-2"/>
            <a:ext cx="442698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United States Department of Labor seal"/>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68281" y="1291496"/>
            <a:ext cx="2004649" cy="2004649"/>
          </a:xfrm>
          <a:prstGeom prst="rect">
            <a:avLst/>
          </a:prstGeom>
        </p:spPr>
      </p:pic>
      <p:sp>
        <p:nvSpPr>
          <p:cNvPr id="13" name="Title 1"/>
          <p:cNvSpPr txBox="1">
            <a:spLocks/>
          </p:cNvSpPr>
          <p:nvPr userDrawn="1"/>
        </p:nvSpPr>
        <p:spPr>
          <a:xfrm>
            <a:off x="0" y="5266951"/>
            <a:ext cx="4426982" cy="159104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800" kern="1200">
                <a:solidFill>
                  <a:schemeClr val="tx1"/>
                </a:solidFill>
                <a:latin typeface="Franklin Gothic Book" panose="020B0503020102020204" pitchFamily="34" charset="0"/>
                <a:ea typeface="+mj-ea"/>
                <a:cs typeface="+mj-cs"/>
              </a:defRPr>
            </a:lvl1pPr>
          </a:lstStyle>
          <a:p>
            <a:pPr algn="ctr">
              <a:lnSpc>
                <a:spcPct val="90000"/>
              </a:lnSpc>
            </a:pPr>
            <a:r>
              <a:rPr lang="pt-BR" sz="2400" dirty="0">
                <a:solidFill>
                  <a:schemeClr val="bg1"/>
                </a:solidFill>
              </a:rPr>
              <a:t>Servicio de Empleo y Capacitación para Veteranos (VETS)</a:t>
            </a:r>
            <a:endParaRPr lang="en-US" sz="2400" b="0" dirty="0">
              <a:solidFill>
                <a:schemeClr val="bg1"/>
              </a:solidFill>
              <a:latin typeface="Franklin Gothic Book" panose="020B0503020102020204" pitchFamily="34" charset="0"/>
            </a:endParaRPr>
          </a:p>
        </p:txBody>
      </p:sp>
      <p:cxnSp>
        <p:nvCxnSpPr>
          <p:cNvPr id="18" name="Straight Connector 17" descr="Decorative"/>
          <p:cNvCxnSpPr/>
          <p:nvPr userDrawn="1"/>
        </p:nvCxnSpPr>
        <p:spPr>
          <a:xfrm>
            <a:off x="4535430" y="-2"/>
            <a:ext cx="0" cy="6858002"/>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17" name="Rectangle 16" descr="Decorative"/>
          <p:cNvSpPr/>
          <p:nvPr userDrawn="1"/>
        </p:nvSpPr>
        <p:spPr>
          <a:xfrm>
            <a:off x="10330543" y="0"/>
            <a:ext cx="1861457" cy="11103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5310130" y="3175479"/>
            <a:ext cx="6043670" cy="1944479"/>
          </a:xfrm>
        </p:spPr>
        <p:txBody>
          <a:bodyPr anchor="b">
            <a:normAutofit/>
          </a:bodyPr>
          <a:lstStyle>
            <a:lvl1pPr algn="l">
              <a:defRPr sz="5400">
                <a:solidFill>
                  <a:schemeClr val="tx2"/>
                </a:solidFill>
                <a:latin typeface="Franklin Gothic Medium" panose="020B0603020102020204" pitchFamily="34" charset="0"/>
              </a:defRPr>
            </a:lvl1pPr>
          </a:lstStyle>
          <a:p>
            <a:r>
              <a:rPr lang="en-US"/>
              <a:t>Presentation Title</a:t>
            </a:r>
          </a:p>
        </p:txBody>
      </p:sp>
      <p:sp>
        <p:nvSpPr>
          <p:cNvPr id="3" name="Subtitle 2"/>
          <p:cNvSpPr>
            <a:spLocks noGrp="1"/>
          </p:cNvSpPr>
          <p:nvPr>
            <p:ph type="subTitle" idx="1" hasCustomPrompt="1"/>
          </p:nvPr>
        </p:nvSpPr>
        <p:spPr>
          <a:xfrm>
            <a:off x="5310130" y="5266951"/>
            <a:ext cx="6043670" cy="729343"/>
          </a:xfrm>
        </p:spPr>
        <p:txBody>
          <a:bodyPr>
            <a:normAutofit/>
          </a:bodyPr>
          <a:lstStyle>
            <a:lvl1pPr marL="0" indent="0" algn="l">
              <a:buNone/>
              <a:defRPr sz="3200">
                <a:solidFill>
                  <a:schemeClr val="tx2"/>
                </a:solidFill>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Subtitle/Date</a:t>
            </a:r>
          </a:p>
        </p:txBody>
      </p:sp>
      <p:pic>
        <p:nvPicPr>
          <p:cNvPr id="5" name="Picture 4" descr="Logo&#10;&#10;AI-generated content may be incorrect.">
            <a:extLst>
              <a:ext uri="{FF2B5EF4-FFF2-40B4-BE49-F238E27FC236}">
                <a16:creationId xmlns:a16="http://schemas.microsoft.com/office/drawing/2014/main" id="{7CF2982A-4C4C-460B-8595-BC96DBCBEB6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68281" y="3787772"/>
            <a:ext cx="1891883" cy="987552"/>
          </a:xfrm>
          <a:prstGeom prst="rect">
            <a:avLst/>
          </a:prstGeom>
        </p:spPr>
      </p:pic>
    </p:spTree>
    <p:extLst>
      <p:ext uri="{BB962C8B-B14F-4D97-AF65-F5344CB8AC3E}">
        <p14:creationId xmlns:p14="http://schemas.microsoft.com/office/powerpoint/2010/main" val="2823691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Add “Agenda” Title</a:t>
            </a:r>
          </a:p>
        </p:txBody>
      </p:sp>
      <p:cxnSp>
        <p:nvCxnSpPr>
          <p:cNvPr id="8" name="Straight Connector 7" descr="Decorative"/>
          <p:cNvCxnSpPr/>
          <p:nvPr userDrawn="1"/>
        </p:nvCxnSpPr>
        <p:spPr>
          <a:xfrm>
            <a:off x="838200" y="1536700"/>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hasCustomPrompt="1"/>
          </p:nvPr>
        </p:nvSpPr>
        <p:spPr/>
        <p:txBody>
          <a:bodyPr/>
          <a:lstStyle>
            <a:lvl1pPr>
              <a:defRPr baseline="0"/>
            </a:lvl1pPr>
          </a:lstStyle>
          <a:p>
            <a:pPr lvl="0"/>
            <a:r>
              <a:rPr lang="en-US"/>
              <a:t>[Item, moderator/speaker, # minutes, etc.]</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Veterans’ Employment and Training Service</a:t>
            </a:r>
          </a:p>
        </p:txBody>
      </p:sp>
      <p:sp>
        <p:nvSpPr>
          <p:cNvPr id="6" name="Slide Number Placeholder 5"/>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3671413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descr="Decorative"/>
          <p:cNvSpPr/>
          <p:nvPr userDrawn="1"/>
        </p:nvSpPr>
        <p:spPr>
          <a:xfrm>
            <a:off x="0" y="0"/>
            <a:ext cx="12192000" cy="45624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831850" y="1709738"/>
            <a:ext cx="10515600" cy="2852737"/>
          </a:xfrm>
        </p:spPr>
        <p:txBody>
          <a:bodyPr anchor="b"/>
          <a:lstStyle>
            <a:lvl1pPr>
              <a:defRPr sz="6000">
                <a:solidFill>
                  <a:schemeClr val="bg1"/>
                </a:solidFill>
              </a:defRPr>
            </a:lvl1pPr>
          </a:lstStyle>
          <a:p>
            <a:r>
              <a:rPr lang="en-US"/>
              <a:t>Section Heading</a:t>
            </a:r>
          </a:p>
        </p:txBody>
      </p:sp>
      <p:cxnSp>
        <p:nvCxnSpPr>
          <p:cNvPr id="6" name="Straight Connector 5" descr="Decorative"/>
          <p:cNvCxnSpPr/>
          <p:nvPr userDrawn="1"/>
        </p:nvCxnSpPr>
        <p:spPr>
          <a:xfrm flipH="1">
            <a:off x="0" y="4679950"/>
            <a:ext cx="12192000" cy="0"/>
          </a:xfrm>
          <a:prstGeom prst="line">
            <a:avLst/>
          </a:prstGeom>
          <a:ln w="38100">
            <a:solidFill>
              <a:schemeClr val="accent5">
                <a:lumMod val="50000"/>
              </a:schemeClr>
            </a:solidFill>
          </a:ln>
        </p:spPr>
        <p:style>
          <a:lnRef idx="3">
            <a:schemeClr val="accent5"/>
          </a:lnRef>
          <a:fillRef idx="0">
            <a:schemeClr val="accent5"/>
          </a:fillRef>
          <a:effectRef idx="2">
            <a:schemeClr val="accent5"/>
          </a:effectRef>
          <a:fontRef idx="minor">
            <a:schemeClr val="tx1"/>
          </a:fontRef>
        </p:style>
      </p:cxnSp>
      <p:sp>
        <p:nvSpPr>
          <p:cNvPr id="3" name="Text Placeholder 2"/>
          <p:cNvSpPr>
            <a:spLocks noGrp="1"/>
          </p:cNvSpPr>
          <p:nvPr>
            <p:ph type="body" idx="1" hasCustomPrompt="1"/>
          </p:nvPr>
        </p:nvSpPr>
        <p:spPr>
          <a:xfrm>
            <a:off x="831850" y="4792663"/>
            <a:ext cx="10515600" cy="1296987"/>
          </a:xfrm>
        </p:spPr>
        <p:txBody>
          <a:bodyPr/>
          <a:lstStyle>
            <a:lvl1pPr marL="0" indent="0">
              <a:buNone/>
              <a:defRPr sz="2400" baseline="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Subtitle, or delete if not needed.</a:t>
            </a:r>
          </a:p>
        </p:txBody>
      </p:sp>
      <p:pic>
        <p:nvPicPr>
          <p:cNvPr id="8" name="Picture 7" descr="Logo&#10;&#10;AI-generated content may be incorrect.">
            <a:extLst>
              <a:ext uri="{FF2B5EF4-FFF2-40B4-BE49-F238E27FC236}">
                <a16:creationId xmlns:a16="http://schemas.microsoft.com/office/drawing/2014/main" id="{83F27E2A-CE55-F93D-9993-E0E9E444C0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25443" y="461723"/>
            <a:ext cx="1518891" cy="792852"/>
          </a:xfrm>
          <a:prstGeom prst="rect">
            <a:avLst/>
          </a:prstGeom>
        </p:spPr>
      </p:pic>
    </p:spTree>
    <p:extLst>
      <p:ext uri="{BB962C8B-B14F-4D97-AF65-F5344CB8AC3E}">
        <p14:creationId xmlns:p14="http://schemas.microsoft.com/office/powerpoint/2010/main" val="665508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7886"/>
            <a:ext cx="9677400" cy="1325563"/>
          </a:xfrm>
        </p:spPr>
        <p:txBody>
          <a:bodyPr/>
          <a:lstStyle/>
          <a:p>
            <a:r>
              <a:rPr lang="en-US"/>
              <a:t>Click to edit Master title style</a:t>
            </a:r>
          </a:p>
        </p:txBody>
      </p:sp>
      <p:cxnSp>
        <p:nvCxnSpPr>
          <p:cNvPr id="8" name="Straight Connector 7" descr="Decorative"/>
          <p:cNvCxnSpPr/>
          <p:nvPr userDrawn="1"/>
        </p:nvCxnSpPr>
        <p:spPr>
          <a:xfrm>
            <a:off x="838200" y="1539461"/>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838200" y="1828386"/>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Veterans’ Employment and Training Service</a:t>
            </a:r>
          </a:p>
        </p:txBody>
      </p:sp>
      <p:sp>
        <p:nvSpPr>
          <p:cNvPr id="6" name="Slide Number Placeholder 5"/>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1871113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cxnSp>
        <p:nvCxnSpPr>
          <p:cNvPr id="8" name="Straight Connector 7" descr="Decorative"/>
          <p:cNvCxnSpPr/>
          <p:nvPr userDrawn="1"/>
        </p:nvCxnSpPr>
        <p:spPr>
          <a:xfrm>
            <a:off x="838200" y="1536700"/>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US" dirty="0"/>
              <a:t>Veterans’ Employment and Training Service</a:t>
            </a:r>
          </a:p>
        </p:txBody>
      </p:sp>
      <p:sp>
        <p:nvSpPr>
          <p:cNvPr id="7" name="Slide Number Placeholder 6"/>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3316693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529949"/>
            <a:ext cx="9695690" cy="995915"/>
          </a:xfrm>
        </p:spPr>
        <p:txBody>
          <a:bodyPr/>
          <a:lstStyle/>
          <a:p>
            <a:r>
              <a:rPr lang="en-US"/>
              <a:t>Click to edit Master title style</a:t>
            </a:r>
          </a:p>
        </p:txBody>
      </p:sp>
      <p:sp>
        <p:nvSpPr>
          <p:cNvPr id="3" name="Text Placeholder 2"/>
          <p:cNvSpPr>
            <a:spLocks noGrp="1"/>
          </p:cNvSpPr>
          <p:nvPr>
            <p:ph type="body" idx="1" hasCustomPrompt="1"/>
          </p:nvPr>
        </p:nvSpPr>
        <p:spPr>
          <a:xfrm>
            <a:off x="839788" y="1611590"/>
            <a:ext cx="5157787" cy="823912"/>
          </a:xfrm>
          <a:solidFill>
            <a:schemeClr val="tx2"/>
          </a:solidFill>
        </p:spPr>
        <p:txBody>
          <a:bodyPr anchor="ctr">
            <a:normAutofit/>
          </a:bodyPr>
          <a:lstStyle>
            <a:lvl1pPr marL="0" indent="0">
              <a:buNone/>
              <a:defRPr sz="2600" b="1"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left column heading</a:t>
            </a:r>
          </a:p>
        </p:txBody>
      </p:sp>
      <p:sp>
        <p:nvSpPr>
          <p:cNvPr id="4" name="Content Placeholder 3"/>
          <p:cNvSpPr>
            <a:spLocks noGrp="1"/>
          </p:cNvSpPr>
          <p:nvPr>
            <p:ph sz="half" idx="2"/>
          </p:nvPr>
        </p:nvSpPr>
        <p:spPr>
          <a:xfrm>
            <a:off x="839788" y="2519119"/>
            <a:ext cx="5157787" cy="37127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hasCustomPrompt="1"/>
          </p:nvPr>
        </p:nvSpPr>
        <p:spPr>
          <a:xfrm>
            <a:off x="6172200" y="1611590"/>
            <a:ext cx="5183188" cy="823912"/>
          </a:xfrm>
          <a:solidFill>
            <a:schemeClr val="tx2"/>
          </a:solidFill>
        </p:spPr>
        <p:txBody>
          <a:bodyPr anchor="ctr">
            <a:normAutofit/>
          </a:bodyPr>
          <a:lstStyle>
            <a:lvl1pPr marL="0" indent="0">
              <a:buNone/>
              <a:defRPr sz="2600" b="1"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right column heading</a:t>
            </a:r>
          </a:p>
        </p:txBody>
      </p:sp>
      <p:sp>
        <p:nvSpPr>
          <p:cNvPr id="6" name="Content Placeholder 5"/>
          <p:cNvSpPr>
            <a:spLocks noGrp="1"/>
          </p:cNvSpPr>
          <p:nvPr>
            <p:ph sz="quarter" idx="4"/>
          </p:nvPr>
        </p:nvSpPr>
        <p:spPr>
          <a:xfrm>
            <a:off x="6172200" y="2519119"/>
            <a:ext cx="5183188" cy="37127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r>
              <a:rPr lang="en-US" dirty="0"/>
              <a:t>Veterans’ Employment and Training Service</a:t>
            </a:r>
          </a:p>
        </p:txBody>
      </p:sp>
      <p:sp>
        <p:nvSpPr>
          <p:cNvPr id="9" name="Slide Number Placeholder 8"/>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1936355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cxnSp>
        <p:nvCxnSpPr>
          <p:cNvPr id="6" name="Straight Connector 5" descr="Decorative"/>
          <p:cNvCxnSpPr/>
          <p:nvPr userDrawn="1"/>
        </p:nvCxnSpPr>
        <p:spPr>
          <a:xfrm>
            <a:off x="838200" y="1536700"/>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4" name="Footer Placeholder 3"/>
          <p:cNvSpPr>
            <a:spLocks noGrp="1"/>
          </p:cNvSpPr>
          <p:nvPr>
            <p:ph type="ftr" sz="quarter" idx="11"/>
          </p:nvPr>
        </p:nvSpPr>
        <p:spPr/>
        <p:txBody>
          <a:bodyPr/>
          <a:lstStyle/>
          <a:p>
            <a:r>
              <a:rPr lang="en-US" dirty="0"/>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2965435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Veterans’ Employment and Training Service</a:t>
            </a:r>
          </a:p>
        </p:txBody>
      </p:sp>
      <p:sp>
        <p:nvSpPr>
          <p:cNvPr id="4" name="Slide Number Placeholder 3"/>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1579608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5" name="Rectangle 4" descr="Decorative"/>
          <p:cNvSpPr/>
          <p:nvPr userDrawn="1"/>
        </p:nvSpPr>
        <p:spPr>
          <a:xfrm>
            <a:off x="10388906" y="-1"/>
            <a:ext cx="1803094" cy="1002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ooter Placeholder 2"/>
          <p:cNvSpPr>
            <a:spLocks noGrp="1"/>
          </p:cNvSpPr>
          <p:nvPr>
            <p:ph type="ftr" sz="quarter" idx="11"/>
          </p:nvPr>
        </p:nvSpPr>
        <p:spPr/>
        <p:txBody>
          <a:bodyPr/>
          <a:lstStyle/>
          <a:p>
            <a:r>
              <a:rPr lang="en-US" dirty="0"/>
              <a:t>Veterans’ Employment and Training Service</a:t>
            </a:r>
          </a:p>
        </p:txBody>
      </p:sp>
      <p:sp>
        <p:nvSpPr>
          <p:cNvPr id="4" name="Slide Number Placeholder 3"/>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3748286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3">
    <p:spTree>
      <p:nvGrpSpPr>
        <p:cNvPr id="1" name=""/>
        <p:cNvGrpSpPr/>
        <p:nvPr/>
      </p:nvGrpSpPr>
      <p:grpSpPr>
        <a:xfrm>
          <a:off x="0" y="0"/>
          <a:ext cx="0" cy="0"/>
          <a:chOff x="0" y="0"/>
          <a:chExt cx="0" cy="0"/>
        </a:xfrm>
      </p:grpSpPr>
      <p:sp>
        <p:nvSpPr>
          <p:cNvPr id="5" name="Rectangle 4" descr="Decorative"/>
          <p:cNvSpPr/>
          <p:nvPr userDrawn="1"/>
        </p:nvSpPr>
        <p:spPr>
          <a:xfrm>
            <a:off x="10388906" y="-1"/>
            <a:ext cx="1803094" cy="1002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2787158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ne Speak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739"/>
            <a:ext cx="9677400" cy="1325563"/>
          </a:xfrm>
        </p:spPr>
        <p:txBody>
          <a:bodyPr>
            <a:normAutofit/>
          </a:bodyPr>
          <a:lstStyle>
            <a:lvl1pPr>
              <a:defRPr sz="4000" baseline="0"/>
            </a:lvl1pPr>
          </a:lstStyle>
          <a:p>
            <a:r>
              <a:rPr lang="en-US"/>
              <a:t>Enter Title for Speaker/Moderator Slide</a:t>
            </a:r>
          </a:p>
        </p:txBody>
      </p:sp>
      <p:cxnSp>
        <p:nvCxnSpPr>
          <p:cNvPr id="6" name="Straight Connector 5" descr="Decorative"/>
          <p:cNvCxnSpPr/>
          <p:nvPr userDrawn="1"/>
        </p:nvCxnSpPr>
        <p:spPr>
          <a:xfrm>
            <a:off x="838200" y="1166836"/>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Person Photo 1"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838200" y="2298611"/>
            <a:ext cx="2284400" cy="2284400"/>
          </a:xfrm>
          <a:prstGeom prst="ellipse">
            <a:avLst/>
          </a:prstGeom>
          <a:solidFill>
            <a:srgbClr val="F3F4F4"/>
          </a:solidFill>
          <a:ln w="76200">
            <a:solidFill>
              <a:schemeClr val="tx2"/>
            </a:solidFill>
          </a:ln>
          <a:effectLst/>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8"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3906424" y="2339916"/>
            <a:ext cx="7447376" cy="2201789"/>
          </a:xfrm>
        </p:spPr>
        <p:txBody>
          <a:bodyPr>
            <a:noAutofit/>
          </a:bodyPr>
          <a:lstStyle>
            <a:lvl1pPr marL="0" indent="0">
              <a:lnSpc>
                <a:spcPct val="100000"/>
              </a:lnSpc>
              <a:buNone/>
              <a:defRPr sz="3600" b="1" baseline="0">
                <a:solidFill>
                  <a:schemeClr val="tx2"/>
                </a:solidFill>
                <a:latin typeface="Franklin Gothic Medium" panose="020B0603020102020204" pitchFamily="34" charset="0"/>
              </a:defRPr>
            </a:lvl1pPr>
            <a:lvl2pPr marL="411480" indent="0">
              <a:lnSpc>
                <a:spcPct val="100000"/>
              </a:lnSpc>
              <a:spcAft>
                <a:spcPts val="300"/>
              </a:spcAft>
              <a:buNone/>
              <a:defRPr sz="2400" i="1"/>
            </a:lvl2pPr>
            <a:lvl3pPr marL="411480" indent="0">
              <a:lnSpc>
                <a:spcPct val="100000"/>
              </a:lnSpc>
              <a:spcBef>
                <a:spcPts val="300"/>
              </a:spcBef>
              <a:buNone/>
              <a:defRPr sz="2400" b="1">
                <a:solidFill>
                  <a:schemeClr val="bg2"/>
                </a:solidFill>
              </a:defRPr>
            </a:lvl3pPr>
            <a:lvl4pPr marL="731520" indent="-274320">
              <a:lnSpc>
                <a:spcPct val="100000"/>
              </a:lnSpc>
              <a:buClr>
                <a:schemeClr val="accent4"/>
              </a:buClr>
              <a:buFont typeface="Wingdings" panose="05000000000000000000" pitchFamily="2" charset="2"/>
              <a:buChar char=""/>
              <a:defRPr sz="1800"/>
            </a:lvl4pPr>
            <a:lvl5pPr marL="704088" indent="-228600">
              <a:lnSpc>
                <a:spcPct val="100000"/>
              </a:lnSpc>
              <a:buClr>
                <a:schemeClr val="accent3"/>
              </a:buClr>
              <a:buSzPct val="120000"/>
              <a:buFont typeface="Wingdings" panose="05000000000000000000" pitchFamily="2" charset="2"/>
              <a:buChar char=")"/>
              <a:defRPr sz="1800"/>
            </a:lvl5pPr>
          </a:lstStyle>
          <a:p>
            <a:pPr lvl="0"/>
            <a:r>
              <a:rPr lang="en-US"/>
              <a:t>FirstName </a:t>
            </a:r>
            <a:r>
              <a:rPr lang="en-US" err="1"/>
              <a:t>LastName</a:t>
            </a:r>
            <a:endParaRPr lang="en-US"/>
          </a:p>
          <a:p>
            <a:pPr lvl="1"/>
            <a:r>
              <a:rPr lang="en-US"/>
              <a:t>Position</a:t>
            </a:r>
          </a:p>
          <a:p>
            <a:pPr lvl="2"/>
            <a:r>
              <a:rPr lang="en-US"/>
              <a:t>Organization</a:t>
            </a:r>
          </a:p>
          <a:p>
            <a:pPr lvl="3"/>
            <a:r>
              <a:rPr lang="en-US"/>
              <a:t> Email</a:t>
            </a:r>
          </a:p>
          <a:p>
            <a:pPr lvl="4"/>
            <a:r>
              <a:rPr lang="en-US"/>
              <a:t> Phone</a:t>
            </a:r>
          </a:p>
        </p:txBody>
      </p:sp>
      <p:sp>
        <p:nvSpPr>
          <p:cNvPr id="4" name="Footer Placeholder 3"/>
          <p:cNvSpPr>
            <a:spLocks noGrp="1"/>
          </p:cNvSpPr>
          <p:nvPr>
            <p:ph type="ftr" sz="quarter" idx="11"/>
          </p:nvPr>
        </p:nvSpPr>
        <p:spPr/>
        <p:txBody>
          <a:bodyPr/>
          <a:lstStyle/>
          <a:p>
            <a:r>
              <a:rPr lang="en-US" dirty="0"/>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7421651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Speaker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739"/>
            <a:ext cx="9677400" cy="1325563"/>
          </a:xfrm>
        </p:spPr>
        <p:txBody>
          <a:bodyPr>
            <a:normAutofit/>
          </a:bodyPr>
          <a:lstStyle>
            <a:lvl1pPr>
              <a:defRPr sz="4000" baseline="0"/>
            </a:lvl1pPr>
          </a:lstStyle>
          <a:p>
            <a:r>
              <a:rPr lang="en-US"/>
              <a:t>Enter Title for Speakers/Moderators Slide</a:t>
            </a:r>
          </a:p>
        </p:txBody>
      </p:sp>
      <p:cxnSp>
        <p:nvCxnSpPr>
          <p:cNvPr id="6" name="Straight Connector 5" descr="Decorative"/>
          <p:cNvCxnSpPr/>
          <p:nvPr userDrawn="1"/>
        </p:nvCxnSpPr>
        <p:spPr>
          <a:xfrm>
            <a:off x="838200" y="1166836"/>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Person Photo 1"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838200" y="1561600"/>
            <a:ext cx="2070100" cy="2070100"/>
          </a:xfrm>
          <a:prstGeom prst="ellipse">
            <a:avLst/>
          </a:prstGeom>
          <a:solidFill>
            <a:srgbClr val="F3F4F4"/>
          </a:solidFill>
          <a:ln w="57150">
            <a:solidFill>
              <a:schemeClr val="tx2"/>
            </a:solidFill>
          </a:ln>
          <a:effectLst/>
        </p:spPr>
        <p:txBody>
          <a:bodyPr>
            <a:normAutofit/>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18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8"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3906424" y="1477370"/>
            <a:ext cx="7447376" cy="2243094"/>
          </a:xfrm>
        </p:spPr>
        <p:txBody>
          <a:bodyPr anchor="ctr">
            <a:noAutofit/>
          </a:bodyPr>
          <a:lstStyle>
            <a:lvl1pPr marL="0" indent="0">
              <a:lnSpc>
                <a:spcPct val="100000"/>
              </a:lnSpc>
              <a:buNone/>
              <a:defRPr sz="3200" b="1" baseline="0">
                <a:solidFill>
                  <a:schemeClr val="tx2"/>
                </a:solidFill>
                <a:latin typeface="Franklin Gothic Medium" panose="020B0603020102020204" pitchFamily="34" charset="0"/>
              </a:defRPr>
            </a:lvl1pPr>
            <a:lvl2pPr marL="411480" indent="0">
              <a:lnSpc>
                <a:spcPct val="100000"/>
              </a:lnSpc>
              <a:spcAft>
                <a:spcPts val="300"/>
              </a:spcAft>
              <a:buNone/>
              <a:defRPr sz="2200" i="1"/>
            </a:lvl2pPr>
            <a:lvl3pPr marL="411480" indent="0">
              <a:lnSpc>
                <a:spcPct val="100000"/>
              </a:lnSpc>
              <a:spcBef>
                <a:spcPts val="300"/>
              </a:spcBef>
              <a:buNone/>
              <a:defRPr sz="2200" b="1">
                <a:solidFill>
                  <a:schemeClr val="bg2"/>
                </a:solidFill>
              </a:defRPr>
            </a:lvl3pPr>
            <a:lvl4pPr marL="731520" indent="-274320">
              <a:lnSpc>
                <a:spcPct val="100000"/>
              </a:lnSpc>
              <a:buClr>
                <a:schemeClr val="accent4"/>
              </a:buClr>
              <a:buFont typeface="Wingdings" panose="05000000000000000000" pitchFamily="2" charset="2"/>
              <a:buChar char=""/>
              <a:defRPr sz="1800"/>
            </a:lvl4pPr>
            <a:lvl5pPr marL="704088" indent="-228600">
              <a:lnSpc>
                <a:spcPct val="100000"/>
              </a:lnSpc>
              <a:buClr>
                <a:schemeClr val="accent3"/>
              </a:buClr>
              <a:buSzPct val="120000"/>
              <a:buFont typeface="Wingdings" panose="05000000000000000000" pitchFamily="2" charset="2"/>
              <a:buChar char=")"/>
              <a:defRPr sz="1800"/>
            </a:lvl5pPr>
          </a:lstStyle>
          <a:p>
            <a:pPr lvl="0"/>
            <a:r>
              <a:rPr lang="en-US"/>
              <a:t>FirstName </a:t>
            </a:r>
            <a:r>
              <a:rPr lang="en-US" err="1"/>
              <a:t>LastName</a:t>
            </a:r>
            <a:endParaRPr lang="en-US"/>
          </a:p>
          <a:p>
            <a:pPr lvl="1"/>
            <a:r>
              <a:rPr lang="en-US"/>
              <a:t>Position</a:t>
            </a:r>
          </a:p>
          <a:p>
            <a:pPr lvl="2"/>
            <a:r>
              <a:rPr lang="en-US"/>
              <a:t>Organization</a:t>
            </a:r>
          </a:p>
          <a:p>
            <a:pPr lvl="3"/>
            <a:r>
              <a:rPr lang="en-US"/>
              <a:t> Email</a:t>
            </a:r>
          </a:p>
          <a:p>
            <a:pPr lvl="4"/>
            <a:r>
              <a:rPr lang="en-US"/>
              <a:t> Phone</a:t>
            </a:r>
          </a:p>
        </p:txBody>
      </p:sp>
      <p:sp>
        <p:nvSpPr>
          <p:cNvPr id="9" name="Person Photo 2"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4" hasCustomPrompt="1"/>
          </p:nvPr>
        </p:nvSpPr>
        <p:spPr>
          <a:xfrm>
            <a:off x="838200" y="3970049"/>
            <a:ext cx="2070100" cy="2070100"/>
          </a:xfrm>
          <a:prstGeom prst="ellipse">
            <a:avLst/>
          </a:prstGeom>
          <a:solidFill>
            <a:srgbClr val="F3F4F4"/>
          </a:solidFill>
          <a:ln w="57150">
            <a:solidFill>
              <a:schemeClr val="tx2"/>
            </a:solidFill>
          </a:ln>
          <a:effectLst/>
        </p:spPr>
        <p:txBody>
          <a:bodyPr>
            <a:normAutofit/>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18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0" name="Person Info 2">
            <a:extLst>
              <a:ext uri="{FF2B5EF4-FFF2-40B4-BE49-F238E27FC236}">
                <a16:creationId xmlns:a16="http://schemas.microsoft.com/office/drawing/2014/main" id="{134CD3E4-027C-4B7D-A65C-7DBA57E90025}"/>
              </a:ext>
            </a:extLst>
          </p:cNvPr>
          <p:cNvSpPr>
            <a:spLocks noGrp="1"/>
          </p:cNvSpPr>
          <p:nvPr>
            <p:ph sz="half" idx="15" hasCustomPrompt="1"/>
          </p:nvPr>
        </p:nvSpPr>
        <p:spPr>
          <a:xfrm>
            <a:off x="3906424" y="3883552"/>
            <a:ext cx="7447376" cy="2243094"/>
          </a:xfrm>
        </p:spPr>
        <p:txBody>
          <a:bodyPr anchor="ctr">
            <a:noAutofit/>
          </a:bodyPr>
          <a:lstStyle>
            <a:lvl1pPr marL="0" indent="0">
              <a:lnSpc>
                <a:spcPct val="100000"/>
              </a:lnSpc>
              <a:buNone/>
              <a:defRPr sz="3200" b="1" baseline="0">
                <a:solidFill>
                  <a:schemeClr val="tx2"/>
                </a:solidFill>
                <a:latin typeface="Franklin Gothic Medium" panose="020B0603020102020204" pitchFamily="34" charset="0"/>
              </a:defRPr>
            </a:lvl1pPr>
            <a:lvl2pPr marL="411480" indent="0">
              <a:lnSpc>
                <a:spcPct val="100000"/>
              </a:lnSpc>
              <a:spcAft>
                <a:spcPts val="300"/>
              </a:spcAft>
              <a:buNone/>
              <a:defRPr sz="2200" i="1"/>
            </a:lvl2pPr>
            <a:lvl3pPr marL="411480" indent="0">
              <a:lnSpc>
                <a:spcPct val="100000"/>
              </a:lnSpc>
              <a:spcBef>
                <a:spcPts val="300"/>
              </a:spcBef>
              <a:buNone/>
              <a:defRPr sz="2200" b="1">
                <a:solidFill>
                  <a:schemeClr val="bg2"/>
                </a:solidFill>
              </a:defRPr>
            </a:lvl3pPr>
            <a:lvl4pPr marL="731520" indent="-274320">
              <a:lnSpc>
                <a:spcPct val="100000"/>
              </a:lnSpc>
              <a:buClr>
                <a:schemeClr val="accent4"/>
              </a:buClr>
              <a:buFont typeface="Wingdings" panose="05000000000000000000" pitchFamily="2" charset="2"/>
              <a:buChar char=""/>
              <a:defRPr sz="1800"/>
            </a:lvl4pPr>
            <a:lvl5pPr marL="704088" indent="-228600">
              <a:lnSpc>
                <a:spcPct val="100000"/>
              </a:lnSpc>
              <a:buClr>
                <a:schemeClr val="accent3"/>
              </a:buClr>
              <a:buSzPct val="120000"/>
              <a:buFont typeface="Wingdings" panose="05000000000000000000" pitchFamily="2" charset="2"/>
              <a:buChar char=")"/>
              <a:defRPr sz="1800"/>
            </a:lvl5pPr>
          </a:lstStyle>
          <a:p>
            <a:pPr lvl="0"/>
            <a:r>
              <a:rPr lang="en-US" err="1"/>
              <a:t>FirstName</a:t>
            </a:r>
            <a:r>
              <a:rPr lang="en-US"/>
              <a:t> </a:t>
            </a:r>
            <a:r>
              <a:rPr lang="en-US" err="1"/>
              <a:t>LastName</a:t>
            </a:r>
            <a:endParaRPr lang="en-US"/>
          </a:p>
          <a:p>
            <a:pPr lvl="1"/>
            <a:r>
              <a:rPr lang="en-US"/>
              <a:t>Position</a:t>
            </a:r>
          </a:p>
          <a:p>
            <a:pPr lvl="2"/>
            <a:r>
              <a:rPr lang="en-US"/>
              <a:t>Organization</a:t>
            </a:r>
          </a:p>
          <a:p>
            <a:pPr lvl="3"/>
            <a:r>
              <a:rPr lang="en-US"/>
              <a:t> Email</a:t>
            </a:r>
          </a:p>
          <a:p>
            <a:pPr lvl="4"/>
            <a:r>
              <a:rPr lang="en-US"/>
              <a:t> Phone</a:t>
            </a:r>
          </a:p>
        </p:txBody>
      </p:sp>
      <p:sp>
        <p:nvSpPr>
          <p:cNvPr id="4" name="Footer Placeholder 3"/>
          <p:cNvSpPr>
            <a:spLocks noGrp="1"/>
          </p:cNvSpPr>
          <p:nvPr>
            <p:ph type="ftr" sz="quarter" idx="11"/>
          </p:nvPr>
        </p:nvSpPr>
        <p:spPr/>
        <p:txBody>
          <a:bodyPr/>
          <a:lstStyle/>
          <a:p>
            <a:r>
              <a:rPr lang="en-US" dirty="0"/>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3884981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Speaker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53578"/>
            <a:ext cx="9677400" cy="905377"/>
          </a:xfrm>
        </p:spPr>
        <p:txBody>
          <a:bodyPr>
            <a:normAutofit/>
          </a:bodyPr>
          <a:lstStyle>
            <a:lvl1pPr>
              <a:defRPr sz="3600" baseline="0"/>
            </a:lvl1pPr>
          </a:lstStyle>
          <a:p>
            <a:r>
              <a:rPr lang="en-US"/>
              <a:t>Enter Title for Speakers/Moderators Slide</a:t>
            </a:r>
          </a:p>
        </p:txBody>
      </p:sp>
      <p:cxnSp>
        <p:nvCxnSpPr>
          <p:cNvPr id="6" name="Straight Connector 5" descr="Decorative"/>
          <p:cNvCxnSpPr/>
          <p:nvPr userDrawn="1"/>
        </p:nvCxnSpPr>
        <p:spPr>
          <a:xfrm>
            <a:off x="838200" y="975304"/>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Person Photo 1"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838200" y="1336530"/>
            <a:ext cx="1663700" cy="1663700"/>
          </a:xfrm>
          <a:prstGeom prst="ellipse">
            <a:avLst/>
          </a:prstGeom>
          <a:solidFill>
            <a:srgbClr val="F3F4F4"/>
          </a:solidFill>
          <a:ln w="38100">
            <a:solidFill>
              <a:schemeClr val="tx2"/>
            </a:solidFill>
          </a:ln>
          <a:effectLst/>
        </p:spPr>
        <p:txBody>
          <a:bodyPr>
            <a:noAutofit/>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15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8"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2814224" y="1325746"/>
            <a:ext cx="7929058" cy="1685269"/>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 Phone</a:t>
            </a:r>
          </a:p>
        </p:txBody>
      </p:sp>
      <p:sp>
        <p:nvSpPr>
          <p:cNvPr id="9" name="Person Photo 2"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4" hasCustomPrompt="1"/>
          </p:nvPr>
        </p:nvSpPr>
        <p:spPr>
          <a:xfrm>
            <a:off x="1832684" y="3139360"/>
            <a:ext cx="1663700" cy="1663700"/>
          </a:xfrm>
          <a:prstGeom prst="ellipse">
            <a:avLst/>
          </a:prstGeom>
          <a:solidFill>
            <a:srgbClr val="F3F4F4"/>
          </a:solidFill>
          <a:ln w="38100">
            <a:solidFill>
              <a:schemeClr val="tx2"/>
            </a:solidFill>
          </a:ln>
          <a:effectLst/>
        </p:spPr>
        <p:txBody>
          <a:bodyPr>
            <a:noAutofit/>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15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3" name="Person Info 2">
            <a:extLst>
              <a:ext uri="{FF2B5EF4-FFF2-40B4-BE49-F238E27FC236}">
                <a16:creationId xmlns:a16="http://schemas.microsoft.com/office/drawing/2014/main" id="{134CD3E4-027C-4B7D-A65C-7DBA57E90025}"/>
              </a:ext>
            </a:extLst>
          </p:cNvPr>
          <p:cNvSpPr>
            <a:spLocks noGrp="1"/>
          </p:cNvSpPr>
          <p:nvPr>
            <p:ph sz="half" idx="17" hasCustomPrompt="1"/>
          </p:nvPr>
        </p:nvSpPr>
        <p:spPr>
          <a:xfrm>
            <a:off x="3802614" y="3131592"/>
            <a:ext cx="6940668" cy="1685269"/>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baseline="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 Phone</a:t>
            </a:r>
          </a:p>
        </p:txBody>
      </p:sp>
      <p:sp>
        <p:nvSpPr>
          <p:cNvPr id="11" name="Person Photo 3"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6" hasCustomPrompt="1"/>
          </p:nvPr>
        </p:nvSpPr>
        <p:spPr>
          <a:xfrm>
            <a:off x="2821074" y="4957712"/>
            <a:ext cx="1663700" cy="1663700"/>
          </a:xfrm>
          <a:prstGeom prst="ellipse">
            <a:avLst/>
          </a:prstGeom>
          <a:solidFill>
            <a:srgbClr val="F3F4F4"/>
          </a:solidFill>
          <a:ln w="38100">
            <a:solidFill>
              <a:schemeClr val="tx2"/>
            </a:solidFill>
          </a:ln>
          <a:effectLst/>
        </p:spPr>
        <p:txBody>
          <a:bodyPr>
            <a:noAutofit/>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15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4" name="Person Info 3">
            <a:extLst>
              <a:ext uri="{FF2B5EF4-FFF2-40B4-BE49-F238E27FC236}">
                <a16:creationId xmlns:a16="http://schemas.microsoft.com/office/drawing/2014/main" id="{134CD3E4-027C-4B7D-A65C-7DBA57E90025}"/>
              </a:ext>
            </a:extLst>
          </p:cNvPr>
          <p:cNvSpPr>
            <a:spLocks noGrp="1"/>
          </p:cNvSpPr>
          <p:nvPr>
            <p:ph sz="half" idx="18" hasCustomPrompt="1"/>
          </p:nvPr>
        </p:nvSpPr>
        <p:spPr>
          <a:xfrm>
            <a:off x="4791004" y="4934588"/>
            <a:ext cx="5952278" cy="1685269"/>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 Phone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34601468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181726"/>
            <a:ext cx="3932237" cy="3687262"/>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Veterans’ Employment and Training Service</a:t>
            </a:r>
          </a:p>
        </p:txBody>
      </p:sp>
      <p:sp>
        <p:nvSpPr>
          <p:cNvPr id="7" name="Slide Number Placeholder 6"/>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26228085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839788" y="2186686"/>
            <a:ext cx="3932237" cy="3682302"/>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1106905"/>
            <a:ext cx="6172200" cy="4562375"/>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dirty="0"/>
              <a:t>Click icon to add picture, or drag and drop from your files.</a:t>
            </a:r>
          </a:p>
        </p:txBody>
      </p:sp>
      <p:sp>
        <p:nvSpPr>
          <p:cNvPr id="9" name="Text Placeholder 7">
            <a:extLst>
              <a:ext uri="{FF2B5EF4-FFF2-40B4-BE49-F238E27FC236}">
                <a16:creationId xmlns:a16="http://schemas.microsoft.com/office/drawing/2014/main" id="{9D91346B-1FC0-4A63-BE4B-4B2D487B4B3F}"/>
              </a:ext>
            </a:extLst>
          </p:cNvPr>
          <p:cNvSpPr>
            <a:spLocks noGrp="1"/>
          </p:cNvSpPr>
          <p:nvPr>
            <p:ph type="body" sz="quarter" idx="14" hasCustomPrompt="1"/>
          </p:nvPr>
        </p:nvSpPr>
        <p:spPr>
          <a:xfrm>
            <a:off x="5183188" y="5811838"/>
            <a:ext cx="6170612" cy="415226"/>
          </a:xfrm>
        </p:spPr>
        <p:txBody>
          <a:bodyPr/>
          <a:lstStyle>
            <a:lvl1pPr marL="0" indent="0" algn="l">
              <a:buClr>
                <a:schemeClr val="accent5">
                  <a:lumMod val="50000"/>
                </a:schemeClr>
              </a:buClr>
              <a:buSzPct val="150000"/>
              <a:buFont typeface="Webdings" panose="05030102010509060703" pitchFamily="18" charset="2"/>
              <a:buChar char=""/>
              <a:defRPr sz="1300" i="1">
                <a:solidFill>
                  <a:schemeClr val="tx1"/>
                </a:solidFill>
              </a:defRPr>
            </a:lvl1pPr>
          </a:lstStyle>
          <a:p>
            <a:pPr lvl="0"/>
            <a:r>
              <a:rPr lang="en-US"/>
              <a:t>Add image citation here; otherwise delete block.</a:t>
            </a:r>
          </a:p>
        </p:txBody>
      </p:sp>
      <p:sp>
        <p:nvSpPr>
          <p:cNvPr id="6" name="Footer Placeholder 5"/>
          <p:cNvSpPr>
            <a:spLocks noGrp="1"/>
          </p:cNvSpPr>
          <p:nvPr>
            <p:ph type="ftr" sz="quarter" idx="11"/>
          </p:nvPr>
        </p:nvSpPr>
        <p:spPr/>
        <p:txBody>
          <a:bodyPr/>
          <a:lstStyle/>
          <a:p>
            <a:r>
              <a:rPr lang="en-US" dirty="0"/>
              <a:t>Veterans’ Employment and Training Service</a:t>
            </a:r>
          </a:p>
        </p:txBody>
      </p:sp>
      <p:sp>
        <p:nvSpPr>
          <p:cNvPr id="7" name="Slide Number Placeholder 6"/>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16525114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cxnSp>
        <p:nvCxnSpPr>
          <p:cNvPr id="8" name="Straight Connector 7" descr="Decorative"/>
          <p:cNvCxnSpPr/>
          <p:nvPr userDrawn="1"/>
        </p:nvCxnSpPr>
        <p:spPr>
          <a:xfrm>
            <a:off x="838200" y="1536700"/>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838200" y="1825625"/>
            <a:ext cx="5578642" cy="421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6603999" y="1824760"/>
            <a:ext cx="4196217" cy="1270773"/>
          </a:xfrm>
          <a:solidFill>
            <a:schemeClr val="tx2"/>
          </a:solidFill>
          <a:ln>
            <a:noFill/>
          </a:ln>
        </p:spPr>
        <p:style>
          <a:lnRef idx="1">
            <a:schemeClr val="accent3"/>
          </a:lnRef>
          <a:fillRef idx="3">
            <a:schemeClr val="accent3"/>
          </a:fillRef>
          <a:effectRef idx="2">
            <a:schemeClr val="accent3"/>
          </a:effectRef>
          <a:fontRef idx="minor">
            <a:schemeClr val="lt1"/>
          </a:fontRef>
        </p:style>
        <p:txBody>
          <a:bodyPr lIns="182880" tIns="182880" rIns="182880" bIns="182880" anchor="ctr">
            <a:normAutofit/>
          </a:bodyPr>
          <a:lstStyle>
            <a:lvl1pPr marL="0" indent="0" algn="ctr">
              <a:lnSpc>
                <a:spcPct val="108000"/>
              </a:lnSpc>
              <a:buNone/>
              <a:defRPr sz="2400" b="1" i="0">
                <a:solidFill>
                  <a:schemeClr val="bg1"/>
                </a:solidFill>
                <a:latin typeface="Franklin Gothic Book" panose="020B05030201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caption/subtitle</a:t>
            </a:r>
          </a:p>
        </p:txBody>
      </p:sp>
      <p:sp>
        <p:nvSpPr>
          <p:cNvPr id="9"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6603999" y="3203619"/>
            <a:ext cx="4196217" cy="2837543"/>
          </a:xfrm>
          <a:prstGeom prst="roundRect">
            <a:avLst>
              <a:gd name="adj" fmla="val 7460"/>
            </a:avLst>
          </a:prstGeom>
          <a:ln w="50800" cmpd="thickThin">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marR="0" indent="0" algn="l"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latin typeface="Franklin Gothic Book" panose="020B05030201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dirty="0"/>
              <a:t>Click icon to add picture, or drag and drop from your files.</a:t>
            </a:r>
          </a:p>
        </p:txBody>
      </p:sp>
      <p:sp>
        <p:nvSpPr>
          <p:cNvPr id="10" name="Text Placeholder 7">
            <a:extLst>
              <a:ext uri="{FF2B5EF4-FFF2-40B4-BE49-F238E27FC236}">
                <a16:creationId xmlns:a16="http://schemas.microsoft.com/office/drawing/2014/main" id="{5E47EF34-60FA-4FBD-8D67-E0511F85FD8F}"/>
              </a:ext>
            </a:extLst>
          </p:cNvPr>
          <p:cNvSpPr>
            <a:spLocks noGrp="1"/>
          </p:cNvSpPr>
          <p:nvPr>
            <p:ph type="body" sz="quarter" idx="14" hasCustomPrompt="1"/>
          </p:nvPr>
        </p:nvSpPr>
        <p:spPr>
          <a:xfrm>
            <a:off x="6604000" y="6084552"/>
            <a:ext cx="4195763" cy="365125"/>
          </a:xfrm>
        </p:spPr>
        <p:txBody>
          <a:bodyPr/>
          <a:lstStyle>
            <a:lvl1pPr marL="63500" indent="-17463" algn="l">
              <a:buClr>
                <a:schemeClr val="accent5">
                  <a:lumMod val="50000"/>
                </a:schemeClr>
              </a:buClr>
              <a:buSzPct val="150000"/>
              <a:buFont typeface="Webdings" panose="05030102010509060703" pitchFamily="18" charset="2"/>
              <a:buChar char=""/>
              <a:defRPr sz="1300" i="1">
                <a:solidFill>
                  <a:schemeClr val="tx1"/>
                </a:solidFill>
              </a:defRPr>
            </a:lvl1pPr>
          </a:lstStyle>
          <a:p>
            <a:pPr lvl="0"/>
            <a:r>
              <a:rPr lang="en-US"/>
              <a:t>Add image citation here; otherwise, delete block.</a:t>
            </a:r>
          </a:p>
        </p:txBody>
      </p:sp>
      <p:sp>
        <p:nvSpPr>
          <p:cNvPr id="5" name="Footer Placeholder 4"/>
          <p:cNvSpPr>
            <a:spLocks noGrp="1"/>
          </p:cNvSpPr>
          <p:nvPr>
            <p:ph type="ftr" sz="quarter" idx="11"/>
          </p:nvPr>
        </p:nvSpPr>
        <p:spPr/>
        <p:txBody>
          <a:bodyPr/>
          <a:lstStyle/>
          <a:p>
            <a:r>
              <a:rPr lang="en-US" dirty="0"/>
              <a:t>Veterans’ Employment and Training Service</a:t>
            </a:r>
          </a:p>
        </p:txBody>
      </p:sp>
      <p:sp>
        <p:nvSpPr>
          <p:cNvPr id="6" name="Slide Number Placeholder 5"/>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20871564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scussion">
    <p:spTree>
      <p:nvGrpSpPr>
        <p:cNvPr id="1" name=""/>
        <p:cNvGrpSpPr/>
        <p:nvPr/>
      </p:nvGrpSpPr>
      <p:grpSpPr>
        <a:xfrm>
          <a:off x="0" y="0"/>
          <a:ext cx="0" cy="0"/>
          <a:chOff x="0" y="0"/>
          <a:chExt cx="0" cy="0"/>
        </a:xfrm>
      </p:grpSpPr>
      <p:sp>
        <p:nvSpPr>
          <p:cNvPr id="7" name="Rectangle 6" descr="Decorative"/>
          <p:cNvSpPr/>
          <p:nvPr userDrawn="1"/>
        </p:nvSpPr>
        <p:spPr>
          <a:xfrm>
            <a:off x="0" y="1"/>
            <a:ext cx="12192000" cy="20827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838200" y="365125"/>
            <a:ext cx="9680894" cy="1325563"/>
          </a:xfrm>
        </p:spPr>
        <p:txBody>
          <a:bodyPr/>
          <a:lstStyle>
            <a:lvl1pPr>
              <a:defRPr>
                <a:solidFill>
                  <a:schemeClr val="bg1"/>
                </a:solidFill>
              </a:defRPr>
            </a:lvl1pPr>
          </a:lstStyle>
          <a:p>
            <a:r>
              <a:rPr lang="en-US"/>
              <a:t>Add Discussion Title</a:t>
            </a:r>
          </a:p>
        </p:txBody>
      </p:sp>
      <p:cxnSp>
        <p:nvCxnSpPr>
          <p:cNvPr id="6" name="Straight Connector 5" descr="Decorative"/>
          <p:cNvCxnSpPr/>
          <p:nvPr userDrawn="1"/>
        </p:nvCxnSpPr>
        <p:spPr>
          <a:xfrm>
            <a:off x="838200" y="1536700"/>
            <a:ext cx="39878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Discussion Topic">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2438400" y="2055811"/>
            <a:ext cx="8753627" cy="3857105"/>
          </a:xfrm>
        </p:spPr>
        <p:txBody>
          <a:bodyPr anchor="ctr">
            <a:normAutofit/>
          </a:bodyPr>
          <a:lstStyle>
            <a:lvl1pPr marL="0" indent="0" algn="l">
              <a:lnSpc>
                <a:spcPct val="100000"/>
              </a:lnSpc>
              <a:buNone/>
              <a:defRPr sz="3600" b="0">
                <a:solidFill>
                  <a:schemeClr val="bg2"/>
                </a:solidFill>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discussion topic content</a:t>
            </a:r>
          </a:p>
        </p:txBody>
      </p:sp>
      <p:sp>
        <p:nvSpPr>
          <p:cNvPr id="4" name="Footer Placeholder 3"/>
          <p:cNvSpPr>
            <a:spLocks noGrp="1"/>
          </p:cNvSpPr>
          <p:nvPr>
            <p:ph type="ftr" sz="quarter" idx="11"/>
          </p:nvPr>
        </p:nvSpPr>
        <p:spPr/>
        <p:txBody>
          <a:bodyPr/>
          <a:lstStyle/>
          <a:p>
            <a:r>
              <a:rPr lang="en-US" dirty="0"/>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dirty="0"/>
          </a:p>
        </p:txBody>
      </p:sp>
      <p:pic>
        <p:nvPicPr>
          <p:cNvPr id="10" name="Picture 9" descr="Logo&#10;&#10;AI-generated content may be incorrect.">
            <a:extLst>
              <a:ext uri="{FF2B5EF4-FFF2-40B4-BE49-F238E27FC236}">
                <a16:creationId xmlns:a16="http://schemas.microsoft.com/office/drawing/2014/main" id="{13CB88A9-3390-9DDC-550C-F57CF56FBD6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61137" y="136525"/>
            <a:ext cx="1231619" cy="642898"/>
          </a:xfrm>
          <a:prstGeom prst="rect">
            <a:avLst/>
          </a:prstGeom>
        </p:spPr>
      </p:pic>
    </p:spTree>
    <p:extLst>
      <p:ext uri="{BB962C8B-B14F-4D97-AF65-F5344CB8AC3E}">
        <p14:creationId xmlns:p14="http://schemas.microsoft.com/office/powerpoint/2010/main" val="10550203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sp>
        <p:nvSpPr>
          <p:cNvPr id="7" name="Rectangle 6" descr="Decorative"/>
          <p:cNvSpPr/>
          <p:nvPr userDrawn="1"/>
        </p:nvSpPr>
        <p:spPr>
          <a:xfrm>
            <a:off x="0" y="1"/>
            <a:ext cx="12192000" cy="20827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838200" y="365125"/>
            <a:ext cx="9680894" cy="1325563"/>
          </a:xfrm>
        </p:spPr>
        <p:txBody>
          <a:bodyPr/>
          <a:lstStyle>
            <a:lvl1pPr>
              <a:defRPr baseline="0">
                <a:solidFill>
                  <a:schemeClr val="bg1"/>
                </a:solidFill>
              </a:defRPr>
            </a:lvl1pPr>
          </a:lstStyle>
          <a:p>
            <a:r>
              <a:rPr lang="en-US"/>
              <a:t>Add Polling Question Title</a:t>
            </a:r>
          </a:p>
        </p:txBody>
      </p:sp>
      <p:cxnSp>
        <p:nvCxnSpPr>
          <p:cNvPr id="6" name="Straight Connector 5"/>
          <p:cNvCxnSpPr/>
          <p:nvPr userDrawn="1"/>
        </p:nvCxnSpPr>
        <p:spPr>
          <a:xfrm>
            <a:off x="838200" y="1536700"/>
            <a:ext cx="39878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Poll Question">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2000250" y="2187707"/>
            <a:ext cx="9191777" cy="1054252"/>
          </a:xfrm>
        </p:spPr>
        <p:txBody>
          <a:bodyPr anchor="ctr">
            <a:normAutofit/>
          </a:bodyPr>
          <a:lstStyle>
            <a:lvl1pPr marL="0" indent="0" algn="l">
              <a:lnSpc>
                <a:spcPct val="100000"/>
              </a:lnSpc>
              <a:buNone/>
              <a:defRPr sz="2800" b="0">
                <a:solidFill>
                  <a:schemeClr val="bg2"/>
                </a:solidFill>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poll question</a:t>
            </a:r>
          </a:p>
        </p:txBody>
      </p:sp>
      <p:sp>
        <p:nvSpPr>
          <p:cNvPr id="10" name="Text Placeholder 3">
            <a:extLst>
              <a:ext uri="{FF2B5EF4-FFF2-40B4-BE49-F238E27FC236}">
                <a16:creationId xmlns:a16="http://schemas.microsoft.com/office/drawing/2014/main" id="{73416667-CA2D-4DDC-AD50-735BBA133708}"/>
              </a:ext>
            </a:extLst>
          </p:cNvPr>
          <p:cNvSpPr>
            <a:spLocks noGrp="1"/>
          </p:cNvSpPr>
          <p:nvPr>
            <p:ph type="body" sz="quarter" idx="14"/>
          </p:nvPr>
        </p:nvSpPr>
        <p:spPr>
          <a:xfrm>
            <a:off x="2574122" y="3351821"/>
            <a:ext cx="8617754" cy="2914625"/>
          </a:xfrm>
        </p:spPr>
        <p:txBody>
          <a:bodyPr anchor="t"/>
          <a:lstStyle>
            <a:lvl1pPr marL="457200" indent="-457200">
              <a:spcBef>
                <a:spcPts val="1800"/>
              </a:spcBef>
              <a:buClr>
                <a:schemeClr val="tx1"/>
              </a:buClr>
              <a:buSzPct val="100000"/>
              <a:buFont typeface="+mj-lt"/>
              <a:buAutoNum type="arabicPeriod"/>
              <a:defRPr sz="2800"/>
            </a:lvl1pPr>
            <a:lvl2pPr marL="777240">
              <a:spcBef>
                <a:spcPts val="400"/>
              </a:spcBef>
              <a:defRPr sz="2400"/>
            </a:lvl2pPr>
            <a:lvl3pPr>
              <a:spcBef>
                <a:spcPts val="200"/>
              </a:spcBef>
              <a:defRPr sz="2000"/>
            </a:lvl3pPr>
            <a:lvl4pPr>
              <a:spcBef>
                <a:spcPts val="200"/>
              </a:spcBef>
              <a:defRPr sz="2000"/>
            </a:lvl4pPr>
            <a:lvl5pPr>
              <a:spcBef>
                <a:spcPts val="200"/>
              </a:spcBef>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1"/>
          </p:nvPr>
        </p:nvSpPr>
        <p:spPr/>
        <p:txBody>
          <a:bodyPr/>
          <a:lstStyle/>
          <a:p>
            <a:r>
              <a:rPr lang="en-US" dirty="0"/>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dirty="0"/>
          </a:p>
        </p:txBody>
      </p:sp>
      <p:pic>
        <p:nvPicPr>
          <p:cNvPr id="8" name="Picture 7" descr="Logo&#10;&#10;AI-generated content may be incorrect.">
            <a:extLst>
              <a:ext uri="{FF2B5EF4-FFF2-40B4-BE49-F238E27FC236}">
                <a16:creationId xmlns:a16="http://schemas.microsoft.com/office/drawing/2014/main" id="{71C5FD1C-EB29-6EF9-0A10-B616A8EF71B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14413" y="136525"/>
            <a:ext cx="1278773" cy="667512"/>
          </a:xfrm>
          <a:prstGeom prst="rect">
            <a:avLst/>
          </a:prstGeom>
        </p:spPr>
      </p:pic>
    </p:spTree>
    <p:extLst>
      <p:ext uri="{BB962C8B-B14F-4D97-AF65-F5344CB8AC3E}">
        <p14:creationId xmlns:p14="http://schemas.microsoft.com/office/powerpoint/2010/main" val="10890051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ries">
    <p:spTree>
      <p:nvGrpSpPr>
        <p:cNvPr id="1" name=""/>
        <p:cNvGrpSpPr/>
        <p:nvPr/>
      </p:nvGrpSpPr>
      <p:grpSpPr>
        <a:xfrm>
          <a:off x="0" y="0"/>
          <a:ext cx="0" cy="0"/>
          <a:chOff x="0" y="0"/>
          <a:chExt cx="0" cy="0"/>
        </a:xfrm>
      </p:grpSpPr>
      <p:sp>
        <p:nvSpPr>
          <p:cNvPr id="7" name="Rectangle 6" descr="Decorative"/>
          <p:cNvSpPr/>
          <p:nvPr userDrawn="1"/>
        </p:nvSpPr>
        <p:spPr>
          <a:xfrm>
            <a:off x="0" y="0"/>
            <a:ext cx="12192000" cy="11331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838200" y="25400"/>
            <a:ext cx="9680894" cy="1104900"/>
          </a:xfrm>
        </p:spPr>
        <p:txBody>
          <a:bodyPr>
            <a:normAutofit/>
          </a:bodyPr>
          <a:lstStyle>
            <a:lvl1pPr>
              <a:defRPr sz="3600" b="0" i="1">
                <a:solidFill>
                  <a:schemeClr val="bg1"/>
                </a:solidFill>
              </a:defRPr>
            </a:lvl1pPr>
          </a:lstStyle>
          <a:p>
            <a:r>
              <a:rPr lang="en-US"/>
              <a:t>Click to Add Series/Set Title</a:t>
            </a:r>
          </a:p>
        </p:txBody>
      </p:sp>
      <p:sp>
        <p:nvSpPr>
          <p:cNvPr id="11" name="Title 1"/>
          <p:cNvSpPr txBox="1">
            <a:spLocks/>
          </p:cNvSpPr>
          <p:nvPr userDrawn="1"/>
        </p:nvSpPr>
        <p:spPr>
          <a:xfrm>
            <a:off x="838200" y="1136578"/>
            <a:ext cx="10515600" cy="12050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2"/>
                </a:solidFill>
                <a:latin typeface="Franklin Gothic Medium" panose="020B0603020102020204" pitchFamily="34" charset="0"/>
                <a:ea typeface="+mj-ea"/>
                <a:cs typeface="+mj-cs"/>
              </a:defRPr>
            </a:lvl1pPr>
          </a:lstStyle>
          <a:p>
            <a:r>
              <a:rPr lang="en-US" dirty="0"/>
              <a:t>Click to edit Master title style</a:t>
            </a:r>
          </a:p>
        </p:txBody>
      </p:sp>
      <p:cxnSp>
        <p:nvCxnSpPr>
          <p:cNvPr id="13" name="Straight Connector 12" descr="Decorative"/>
          <p:cNvCxnSpPr/>
          <p:nvPr userDrawn="1"/>
        </p:nvCxnSpPr>
        <p:spPr>
          <a:xfrm>
            <a:off x="838200" y="2247900"/>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Content Placeholder 2"/>
          <p:cNvSpPr>
            <a:spLocks noGrp="1"/>
          </p:cNvSpPr>
          <p:nvPr>
            <p:ph idx="1"/>
          </p:nvPr>
        </p:nvSpPr>
        <p:spPr>
          <a:xfrm>
            <a:off x="838200" y="2536825"/>
            <a:ext cx="10515600" cy="37257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1"/>
          </p:nvPr>
        </p:nvSpPr>
        <p:spPr/>
        <p:txBody>
          <a:bodyPr/>
          <a:lstStyle/>
          <a:p>
            <a:r>
              <a:rPr lang="en-US" dirty="0"/>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dirty="0"/>
          </a:p>
        </p:txBody>
      </p:sp>
      <p:pic>
        <p:nvPicPr>
          <p:cNvPr id="3" name="Picture 2" descr="Logo&#10;&#10;AI-generated content may be incorrect.">
            <a:extLst>
              <a:ext uri="{FF2B5EF4-FFF2-40B4-BE49-F238E27FC236}">
                <a16:creationId xmlns:a16="http://schemas.microsoft.com/office/drawing/2014/main" id="{115A737F-E78D-750E-52DD-BABE9BA877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14413" y="136525"/>
            <a:ext cx="1278773" cy="667512"/>
          </a:xfrm>
          <a:prstGeom prst="rect">
            <a:avLst/>
          </a:prstGeom>
        </p:spPr>
      </p:pic>
    </p:spTree>
    <p:extLst>
      <p:ext uri="{BB962C8B-B14F-4D97-AF65-F5344CB8AC3E}">
        <p14:creationId xmlns:p14="http://schemas.microsoft.com/office/powerpoint/2010/main" val="40869516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esources">
    <p:spTree>
      <p:nvGrpSpPr>
        <p:cNvPr id="1" name=""/>
        <p:cNvGrpSpPr/>
        <p:nvPr/>
      </p:nvGrpSpPr>
      <p:grpSpPr>
        <a:xfrm>
          <a:off x="0" y="0"/>
          <a:ext cx="0" cy="0"/>
          <a:chOff x="0" y="0"/>
          <a:chExt cx="0" cy="0"/>
        </a:xfrm>
      </p:grpSpPr>
      <p:sp>
        <p:nvSpPr>
          <p:cNvPr id="7" name="Rectangle 6" descr="Decorative"/>
          <p:cNvSpPr/>
          <p:nvPr userDrawn="1"/>
        </p:nvSpPr>
        <p:spPr>
          <a:xfrm>
            <a:off x="0" y="1"/>
            <a:ext cx="12192000" cy="20827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838200" y="365125"/>
            <a:ext cx="9680894" cy="1325563"/>
          </a:xfrm>
        </p:spPr>
        <p:txBody>
          <a:bodyPr/>
          <a:lstStyle>
            <a:lvl1pPr>
              <a:defRPr>
                <a:solidFill>
                  <a:schemeClr val="bg1"/>
                </a:solidFill>
              </a:defRPr>
            </a:lvl1pPr>
          </a:lstStyle>
          <a:p>
            <a:r>
              <a:rPr lang="en-US"/>
              <a:t>Add “Resources” Title</a:t>
            </a:r>
          </a:p>
        </p:txBody>
      </p:sp>
      <p:cxnSp>
        <p:nvCxnSpPr>
          <p:cNvPr id="6" name="Straight Connector 5" descr="Decorative"/>
          <p:cNvCxnSpPr/>
          <p:nvPr userDrawn="1"/>
        </p:nvCxnSpPr>
        <p:spPr>
          <a:xfrm>
            <a:off x="838200" y="1536700"/>
            <a:ext cx="39878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Content Placeholder 2"/>
          <p:cNvSpPr>
            <a:spLocks noGrp="1"/>
          </p:cNvSpPr>
          <p:nvPr>
            <p:ph sz="half" idx="1" hasCustomPrompt="1"/>
          </p:nvPr>
        </p:nvSpPr>
        <p:spPr>
          <a:xfrm>
            <a:off x="838200" y="2222205"/>
            <a:ext cx="5181600" cy="3954757"/>
          </a:xfrm>
        </p:spPr>
        <p:txBody>
          <a:bodyPr/>
          <a:lstStyle>
            <a:lvl1pPr>
              <a:defRPr/>
            </a:lvl1pPr>
          </a:lstStyle>
          <a:p>
            <a:pPr lvl="0"/>
            <a:r>
              <a:rPr lang="en-US"/>
              <a:t>Add resource title</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p:cNvSpPr>
            <a:spLocks noGrp="1"/>
          </p:cNvSpPr>
          <p:nvPr>
            <p:ph sz="half" idx="2" hasCustomPrompt="1"/>
          </p:nvPr>
        </p:nvSpPr>
        <p:spPr>
          <a:xfrm>
            <a:off x="6172200" y="2222205"/>
            <a:ext cx="5181600" cy="3954757"/>
          </a:xfrm>
        </p:spPr>
        <p:txBody>
          <a:bodyPr/>
          <a:lstStyle>
            <a:lvl1pPr>
              <a:defRPr/>
            </a:lvl1pPr>
          </a:lstStyle>
          <a:p>
            <a:pPr lvl="0"/>
            <a:r>
              <a:rPr lang="en-US"/>
              <a:t>Add resource title</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1"/>
          </p:nvPr>
        </p:nvSpPr>
        <p:spPr/>
        <p:txBody>
          <a:bodyPr/>
          <a:lstStyle/>
          <a:p>
            <a:r>
              <a:rPr lang="en-US" dirty="0"/>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dirty="0"/>
          </a:p>
        </p:txBody>
      </p:sp>
      <p:pic>
        <p:nvPicPr>
          <p:cNvPr id="3" name="Picture 2" descr="Logo&#10;&#10;AI-generated content may be incorrect.">
            <a:extLst>
              <a:ext uri="{FF2B5EF4-FFF2-40B4-BE49-F238E27FC236}">
                <a16:creationId xmlns:a16="http://schemas.microsoft.com/office/drawing/2014/main" id="{255687B7-9EC8-CFE5-AD9F-CBC8B4C9BA7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14413" y="136525"/>
            <a:ext cx="1278773" cy="667512"/>
          </a:xfrm>
          <a:prstGeom prst="rect">
            <a:avLst/>
          </a:prstGeom>
        </p:spPr>
      </p:pic>
    </p:spTree>
    <p:extLst>
      <p:ext uri="{BB962C8B-B14F-4D97-AF65-F5344CB8AC3E}">
        <p14:creationId xmlns:p14="http://schemas.microsoft.com/office/powerpoint/2010/main" val="32689613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10" name="Rectangle 9" descr="Decorative"/>
          <p:cNvSpPr/>
          <p:nvPr userDrawn="1"/>
        </p:nvSpPr>
        <p:spPr>
          <a:xfrm>
            <a:off x="1" y="-2"/>
            <a:ext cx="442698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a:spLocks noGrp="1"/>
          </p:cNvSpPr>
          <p:nvPr>
            <p:ph type="title" hasCustomPrompt="1"/>
          </p:nvPr>
        </p:nvSpPr>
        <p:spPr>
          <a:xfrm>
            <a:off x="1" y="0"/>
            <a:ext cx="4426981" cy="6857999"/>
          </a:xfrm>
        </p:spPr>
        <p:txBody>
          <a:bodyPr>
            <a:noAutofit/>
          </a:bodyPr>
          <a:lstStyle>
            <a:lvl1pPr algn="ctr">
              <a:defRPr sz="5400" baseline="0">
                <a:solidFill>
                  <a:schemeClr val="bg1"/>
                </a:solidFill>
              </a:defRPr>
            </a:lvl1pPr>
          </a:lstStyle>
          <a:p>
            <a:r>
              <a:rPr lang="en-US"/>
              <a:t>Enter Title for “Contact” Slide</a:t>
            </a:r>
          </a:p>
        </p:txBody>
      </p:sp>
      <p:cxnSp>
        <p:nvCxnSpPr>
          <p:cNvPr id="18" name="Straight Connector 17" descr="Decorative"/>
          <p:cNvCxnSpPr/>
          <p:nvPr userDrawn="1"/>
        </p:nvCxnSpPr>
        <p:spPr>
          <a:xfrm>
            <a:off x="4535430" y="-2"/>
            <a:ext cx="0" cy="6858002"/>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13"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5070406" y="470907"/>
            <a:ext cx="5455827" cy="1853796"/>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a:lvl5pPr>
          </a:lstStyle>
          <a:p>
            <a:pPr lvl="0"/>
            <a:r>
              <a:rPr lang="en-US"/>
              <a:t>FirstName </a:t>
            </a:r>
            <a:r>
              <a:rPr lang="en-US" err="1"/>
              <a:t>LastName</a:t>
            </a:r>
            <a:endParaRPr lang="en-US"/>
          </a:p>
          <a:p>
            <a:pPr lvl="1"/>
            <a:r>
              <a:rPr lang="en-US"/>
              <a:t>Position</a:t>
            </a:r>
          </a:p>
          <a:p>
            <a:pPr lvl="2"/>
            <a:r>
              <a:rPr lang="en-US"/>
              <a:t>Organization</a:t>
            </a:r>
          </a:p>
          <a:p>
            <a:pPr lvl="3"/>
            <a:r>
              <a:rPr lang="en-US"/>
              <a:t> Email</a:t>
            </a:r>
          </a:p>
          <a:p>
            <a:pPr lvl="4"/>
            <a:r>
              <a:rPr lang="en-US"/>
              <a:t> Phone</a:t>
            </a:r>
          </a:p>
        </p:txBody>
      </p:sp>
      <p:sp>
        <p:nvSpPr>
          <p:cNvPr id="14" name="Person Info 2">
            <a:extLst>
              <a:ext uri="{FF2B5EF4-FFF2-40B4-BE49-F238E27FC236}">
                <a16:creationId xmlns:a16="http://schemas.microsoft.com/office/drawing/2014/main" id="{134CD3E4-027C-4B7D-A65C-7DBA57E90025}"/>
              </a:ext>
            </a:extLst>
          </p:cNvPr>
          <p:cNvSpPr>
            <a:spLocks noGrp="1"/>
          </p:cNvSpPr>
          <p:nvPr>
            <p:ph sz="half" idx="10" hasCustomPrompt="1"/>
          </p:nvPr>
        </p:nvSpPr>
        <p:spPr>
          <a:xfrm>
            <a:off x="5070406" y="2502100"/>
            <a:ext cx="6508569" cy="1853796"/>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a:lvl5pPr>
          </a:lstStyle>
          <a:p>
            <a:pPr lvl="0"/>
            <a:r>
              <a:rPr lang="en-US"/>
              <a:t>FirstName </a:t>
            </a:r>
            <a:r>
              <a:rPr lang="en-US" err="1"/>
              <a:t>LastName</a:t>
            </a:r>
            <a:endParaRPr lang="en-US"/>
          </a:p>
          <a:p>
            <a:pPr lvl="1"/>
            <a:r>
              <a:rPr lang="en-US"/>
              <a:t>Position</a:t>
            </a:r>
          </a:p>
          <a:p>
            <a:pPr lvl="2"/>
            <a:r>
              <a:rPr lang="en-US"/>
              <a:t>Organization</a:t>
            </a:r>
          </a:p>
          <a:p>
            <a:pPr lvl="3"/>
            <a:r>
              <a:rPr lang="en-US"/>
              <a:t> Email</a:t>
            </a:r>
          </a:p>
          <a:p>
            <a:pPr lvl="4"/>
            <a:r>
              <a:rPr lang="en-US"/>
              <a:t> Phone</a:t>
            </a:r>
          </a:p>
        </p:txBody>
      </p:sp>
      <p:sp>
        <p:nvSpPr>
          <p:cNvPr id="15" name="Person Info 3">
            <a:extLst>
              <a:ext uri="{FF2B5EF4-FFF2-40B4-BE49-F238E27FC236}">
                <a16:creationId xmlns:a16="http://schemas.microsoft.com/office/drawing/2014/main" id="{134CD3E4-027C-4B7D-A65C-7DBA57E90025}"/>
              </a:ext>
            </a:extLst>
          </p:cNvPr>
          <p:cNvSpPr>
            <a:spLocks noGrp="1"/>
          </p:cNvSpPr>
          <p:nvPr>
            <p:ph sz="half" idx="11" hasCustomPrompt="1"/>
          </p:nvPr>
        </p:nvSpPr>
        <p:spPr>
          <a:xfrm>
            <a:off x="5070406" y="4533293"/>
            <a:ext cx="6508569" cy="1853796"/>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a:lvl5pPr>
          </a:lstStyle>
          <a:p>
            <a:pPr lvl="0"/>
            <a:r>
              <a:rPr lang="en-US"/>
              <a:t>FirstName </a:t>
            </a:r>
            <a:r>
              <a:rPr lang="en-US" err="1"/>
              <a:t>LastName</a:t>
            </a:r>
            <a:endParaRPr lang="en-US"/>
          </a:p>
          <a:p>
            <a:pPr lvl="1"/>
            <a:r>
              <a:rPr lang="en-US"/>
              <a:t>Position</a:t>
            </a:r>
          </a:p>
          <a:p>
            <a:pPr lvl="2"/>
            <a:r>
              <a:rPr lang="en-US"/>
              <a:t>Organization</a:t>
            </a:r>
          </a:p>
          <a:p>
            <a:pPr lvl="3"/>
            <a:r>
              <a:rPr lang="en-US"/>
              <a:t> Email</a:t>
            </a:r>
          </a:p>
          <a:p>
            <a:pPr lvl="4"/>
            <a:r>
              <a:rPr lang="en-US"/>
              <a:t> Phone</a:t>
            </a:r>
          </a:p>
        </p:txBody>
      </p:sp>
    </p:spTree>
    <p:extLst>
      <p:ext uri="{BB962C8B-B14F-4D97-AF65-F5344CB8AC3E}">
        <p14:creationId xmlns:p14="http://schemas.microsoft.com/office/powerpoint/2010/main" val="2375160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Questions">
    <p:spTree>
      <p:nvGrpSpPr>
        <p:cNvPr id="1" name=""/>
        <p:cNvGrpSpPr/>
        <p:nvPr/>
      </p:nvGrpSpPr>
      <p:grpSpPr>
        <a:xfrm>
          <a:off x="0" y="0"/>
          <a:ext cx="0" cy="0"/>
          <a:chOff x="0" y="0"/>
          <a:chExt cx="0" cy="0"/>
        </a:xfrm>
      </p:grpSpPr>
      <p:sp>
        <p:nvSpPr>
          <p:cNvPr id="10" name="Rectangle 9" descr="Decorative"/>
          <p:cNvSpPr/>
          <p:nvPr userDrawn="1"/>
        </p:nvSpPr>
        <p:spPr>
          <a:xfrm>
            <a:off x="1" y="-2"/>
            <a:ext cx="4426982"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descr="Decorative"/>
          <p:cNvSpPr txBox="1">
            <a:spLocks/>
          </p:cNvSpPr>
          <p:nvPr userDrawn="1"/>
        </p:nvSpPr>
        <p:spPr>
          <a:xfrm>
            <a:off x="1" y="-1"/>
            <a:ext cx="4426981" cy="6858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kern="1200">
                <a:solidFill>
                  <a:schemeClr val="tx2"/>
                </a:solidFill>
                <a:latin typeface="Franklin Gothic Medium" panose="020B0603020102020204" pitchFamily="34" charset="0"/>
                <a:ea typeface="+mj-ea"/>
                <a:cs typeface="+mj-cs"/>
              </a:defRPr>
            </a:lvl1pPr>
          </a:lstStyle>
          <a:p>
            <a:pPr algn="ctr"/>
            <a:r>
              <a:rPr lang="en-US" sz="30000" dirty="0">
                <a:solidFill>
                  <a:schemeClr val="bg1"/>
                </a:solidFill>
              </a:rPr>
              <a:t>?</a:t>
            </a:r>
          </a:p>
        </p:txBody>
      </p:sp>
      <p:cxnSp>
        <p:nvCxnSpPr>
          <p:cNvPr id="18" name="Straight Connector 17" descr="Decorative"/>
          <p:cNvCxnSpPr/>
          <p:nvPr userDrawn="1"/>
        </p:nvCxnSpPr>
        <p:spPr>
          <a:xfrm>
            <a:off x="4535430" y="-2"/>
            <a:ext cx="0" cy="6858002"/>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2" name="Title 1"/>
          <p:cNvSpPr>
            <a:spLocks noGrp="1"/>
          </p:cNvSpPr>
          <p:nvPr>
            <p:ph type="ctrTitle" hasCustomPrompt="1"/>
          </p:nvPr>
        </p:nvSpPr>
        <p:spPr>
          <a:xfrm>
            <a:off x="5310130" y="3175479"/>
            <a:ext cx="6043670" cy="1944479"/>
          </a:xfrm>
        </p:spPr>
        <p:txBody>
          <a:bodyPr anchor="b">
            <a:normAutofit/>
          </a:bodyPr>
          <a:lstStyle>
            <a:lvl1pPr algn="l">
              <a:defRPr sz="5400">
                <a:solidFill>
                  <a:schemeClr val="tx2"/>
                </a:solidFill>
                <a:latin typeface="Franklin Gothic Medium" panose="020B0603020102020204" pitchFamily="34" charset="0"/>
              </a:defRPr>
            </a:lvl1pPr>
          </a:lstStyle>
          <a:p>
            <a:r>
              <a:rPr lang="en-US"/>
              <a:t>Add “Questions?” Title</a:t>
            </a:r>
          </a:p>
        </p:txBody>
      </p:sp>
      <p:sp>
        <p:nvSpPr>
          <p:cNvPr id="3" name="Subtitle 2"/>
          <p:cNvSpPr>
            <a:spLocks noGrp="1"/>
          </p:cNvSpPr>
          <p:nvPr>
            <p:ph type="subTitle" idx="1" hasCustomPrompt="1"/>
          </p:nvPr>
        </p:nvSpPr>
        <p:spPr>
          <a:xfrm>
            <a:off x="5310130" y="5266951"/>
            <a:ext cx="6043670" cy="1057649"/>
          </a:xfrm>
        </p:spPr>
        <p:txBody>
          <a:bodyPr>
            <a:normAutofit/>
          </a:bodyPr>
          <a:lstStyle>
            <a:lvl1pPr marL="0" indent="0" algn="l">
              <a:buNone/>
              <a:defRPr sz="3200" baseline="0">
                <a:solidFill>
                  <a:schemeClr val="tx2"/>
                </a:solidFill>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guidance for how to ask questions, or delete if not needed.</a:t>
            </a:r>
          </a:p>
        </p:txBody>
      </p:sp>
    </p:spTree>
    <p:extLst>
      <p:ext uri="{BB962C8B-B14F-4D97-AF65-F5344CB8AC3E}">
        <p14:creationId xmlns:p14="http://schemas.microsoft.com/office/powerpoint/2010/main" val="27493681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Thank You">
    <p:spTree>
      <p:nvGrpSpPr>
        <p:cNvPr id="1" name=""/>
        <p:cNvGrpSpPr/>
        <p:nvPr/>
      </p:nvGrpSpPr>
      <p:grpSpPr>
        <a:xfrm>
          <a:off x="0" y="0"/>
          <a:ext cx="0" cy="0"/>
          <a:chOff x="0" y="0"/>
          <a:chExt cx="0" cy="0"/>
        </a:xfrm>
      </p:grpSpPr>
      <p:sp>
        <p:nvSpPr>
          <p:cNvPr id="4" name="Rectangle 3" descr="Decorative"/>
          <p:cNvSpPr/>
          <p:nvPr userDrawn="1"/>
        </p:nvSpPr>
        <p:spPr>
          <a:xfrm>
            <a:off x="0" y="0"/>
            <a:ext cx="12192000" cy="45624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831850" y="1709738"/>
            <a:ext cx="10515600" cy="2852737"/>
          </a:xfrm>
        </p:spPr>
        <p:txBody>
          <a:bodyPr anchor="ctr">
            <a:normAutofit/>
          </a:bodyPr>
          <a:lstStyle>
            <a:lvl1pPr algn="ctr">
              <a:defRPr sz="8800">
                <a:solidFill>
                  <a:schemeClr val="bg1"/>
                </a:solidFill>
              </a:defRPr>
            </a:lvl1pPr>
          </a:lstStyle>
          <a:p>
            <a:r>
              <a:rPr lang="en-US"/>
              <a:t>Add “Thank You” Title</a:t>
            </a:r>
          </a:p>
        </p:txBody>
      </p:sp>
      <p:cxnSp>
        <p:nvCxnSpPr>
          <p:cNvPr id="6" name="Straight Connector 5" descr="Decorative"/>
          <p:cNvCxnSpPr/>
          <p:nvPr userDrawn="1"/>
        </p:nvCxnSpPr>
        <p:spPr>
          <a:xfrm flipH="1">
            <a:off x="0" y="4679950"/>
            <a:ext cx="12192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3" name="Text Placeholder 2"/>
          <p:cNvSpPr>
            <a:spLocks noGrp="1"/>
          </p:cNvSpPr>
          <p:nvPr>
            <p:ph type="body" idx="1" hasCustomPrompt="1"/>
          </p:nvPr>
        </p:nvSpPr>
        <p:spPr>
          <a:xfrm>
            <a:off x="831850" y="5033963"/>
            <a:ext cx="10515600" cy="1296987"/>
          </a:xfrm>
        </p:spPr>
        <p:txBody>
          <a:bodyPr>
            <a:normAutofit/>
          </a:bodyPr>
          <a:lstStyle>
            <a:lvl1pPr marL="0" indent="0" algn="ctr">
              <a:buNone/>
              <a:defRPr sz="2800" baseline="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Add closing message or information, or delete if not needed.</a:t>
            </a:r>
          </a:p>
        </p:txBody>
      </p:sp>
      <p:pic>
        <p:nvPicPr>
          <p:cNvPr id="5" name="Picture 4" descr="Logo&#10;&#10;AI-generated content may be incorrect.">
            <a:extLst>
              <a:ext uri="{FF2B5EF4-FFF2-40B4-BE49-F238E27FC236}">
                <a16:creationId xmlns:a16="http://schemas.microsoft.com/office/drawing/2014/main" id="{51B2A0E2-9A0E-9AEC-D67E-D360C3FBC0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14413" y="136525"/>
            <a:ext cx="1278773" cy="667512"/>
          </a:xfrm>
          <a:prstGeom prst="rect">
            <a:avLst/>
          </a:prstGeom>
        </p:spPr>
      </p:pic>
    </p:spTree>
    <p:extLst>
      <p:ext uri="{BB962C8B-B14F-4D97-AF65-F5344CB8AC3E}">
        <p14:creationId xmlns:p14="http://schemas.microsoft.com/office/powerpoint/2010/main" val="355556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9684318"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838200" y="6356350"/>
            <a:ext cx="7315200" cy="365125"/>
          </a:xfrm>
          <a:prstGeom prst="rect">
            <a:avLst/>
          </a:prstGeom>
        </p:spPr>
        <p:txBody>
          <a:bodyPr vert="horz" lIns="91440" tIns="45720" rIns="91440" bIns="45720" rtlCol="0" anchor="ctr"/>
          <a:lstStyle>
            <a:lvl1pPr algn="l">
              <a:defRPr sz="1200">
                <a:solidFill>
                  <a:schemeClr val="tx2"/>
                </a:solidFill>
                <a:latin typeface="Franklin Gothic Book" panose="020B0503020102020204" pitchFamily="34" charset="0"/>
              </a:defRPr>
            </a:lvl1pPr>
          </a:lstStyle>
          <a:p>
            <a:r>
              <a:rPr lang="en-US" dirty="0"/>
              <a:t>Veterans’ Employment and Training Service</a:t>
            </a:r>
          </a:p>
        </p:txBody>
      </p:sp>
      <p:sp>
        <p:nvSpPr>
          <p:cNvPr id="6" name="Slide Number Placeholder 5"/>
          <p:cNvSpPr>
            <a:spLocks noGrp="1"/>
          </p:cNvSpPr>
          <p:nvPr>
            <p:ph type="sldNum" sz="quarter" idx="4"/>
          </p:nvPr>
        </p:nvSpPr>
        <p:spPr>
          <a:xfrm>
            <a:off x="10743282" y="6356350"/>
            <a:ext cx="610518" cy="365125"/>
          </a:xfrm>
          <a:prstGeom prst="rect">
            <a:avLst/>
          </a:prstGeom>
        </p:spPr>
        <p:txBody>
          <a:bodyPr vert="horz" lIns="91440" tIns="45720" rIns="91440" bIns="45720" rtlCol="0" anchor="ctr"/>
          <a:lstStyle>
            <a:lvl1pPr algn="r">
              <a:defRPr sz="1200">
                <a:solidFill>
                  <a:schemeClr val="tx2"/>
                </a:solidFill>
                <a:latin typeface="Franklin Gothic Book" panose="020B0503020102020204" pitchFamily="34" charset="0"/>
              </a:defRPr>
            </a:lvl1pPr>
          </a:lstStyle>
          <a:p>
            <a:fld id="{9F533A62-0560-4741-9272-0FF595F394C3}" type="slidenum">
              <a:rPr lang="en-US" smtClean="0"/>
              <a:pPr/>
              <a:t>‹#›</a:t>
            </a:fld>
            <a:endParaRPr lang="en-US" dirty="0"/>
          </a:p>
        </p:txBody>
      </p:sp>
      <p:pic>
        <p:nvPicPr>
          <p:cNvPr id="8" name="Picture 7" descr="Logo&#10;&#10;AI-generated content may be incorrect.">
            <a:extLst>
              <a:ext uri="{FF2B5EF4-FFF2-40B4-BE49-F238E27FC236}">
                <a16:creationId xmlns:a16="http://schemas.microsoft.com/office/drawing/2014/main" id="{5A604A40-449A-4618-71CE-BE9A52074954}"/>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10714413" y="365125"/>
            <a:ext cx="1278773" cy="667512"/>
          </a:xfrm>
          <a:prstGeom prst="rect">
            <a:avLst/>
          </a:prstGeom>
        </p:spPr>
      </p:pic>
    </p:spTree>
    <p:extLst>
      <p:ext uri="{BB962C8B-B14F-4D97-AF65-F5344CB8AC3E}">
        <p14:creationId xmlns:p14="http://schemas.microsoft.com/office/powerpoint/2010/main" val="1286685182"/>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1" r:id="rId3"/>
    <p:sldLayoutId id="2147483650" r:id="rId4"/>
    <p:sldLayoutId id="2147483652" r:id="rId5"/>
    <p:sldLayoutId id="2147483653" r:id="rId6"/>
    <p:sldLayoutId id="2147483654" r:id="rId7"/>
    <p:sldLayoutId id="2147483655" r:id="rId8"/>
    <p:sldLayoutId id="2147483659" r:id="rId9"/>
    <p:sldLayoutId id="2147483660" r:id="rId10"/>
    <p:sldLayoutId id="2147483665" r:id="rId11"/>
    <p:sldLayoutId id="2147483666" r:id="rId12"/>
    <p:sldLayoutId id="2147483668" r:id="rId13"/>
    <p:sldLayoutId id="2147483656" r:id="rId14"/>
    <p:sldLayoutId id="2147483657" r:id="rId15"/>
    <p:sldLayoutId id="2147483662" r:id="rId16"/>
    <p:sldLayoutId id="2147483671" r:id="rId17"/>
    <p:sldLayoutId id="2147483672" r:id="rId18"/>
    <p:sldLayoutId id="2147483673" r:id="rId19"/>
    <p:sldLayoutId id="2147483675" r:id="rId20"/>
    <p:sldLayoutId id="2147483674" r:id="rId21"/>
    <p:sldLayoutId id="2147483670" r:id="rId22"/>
    <p:sldLayoutId id="2147483663" r:id="rId23"/>
  </p:sldLayoutIdLst>
  <p:hf hdr="0" dt="0"/>
  <p:txStyles>
    <p:titleStyle>
      <a:lvl1pPr algn="l" defTabSz="914400" rtl="0" eaLnBrk="1" latinLnBrk="0" hangingPunct="1">
        <a:lnSpc>
          <a:spcPct val="90000"/>
        </a:lnSpc>
        <a:spcBef>
          <a:spcPct val="0"/>
        </a:spcBef>
        <a:buNone/>
        <a:defRPr sz="4400" kern="1200">
          <a:solidFill>
            <a:schemeClr val="tx2"/>
          </a:solidFill>
          <a:latin typeface="Franklin Gothic Medium" panose="020B0603020102020204" pitchFamily="34" charset="0"/>
          <a:ea typeface="+mj-ea"/>
          <a:cs typeface="+mj-cs"/>
        </a:defRPr>
      </a:lvl1pPr>
    </p:titleStyle>
    <p:bodyStyle>
      <a:lvl1pPr marL="228600" indent="-228600" algn="l" defTabSz="914400" rtl="0" eaLnBrk="1" latinLnBrk="0" hangingPunct="1">
        <a:lnSpc>
          <a:spcPct val="90000"/>
        </a:lnSpc>
        <a:spcBef>
          <a:spcPts val="1000"/>
        </a:spcBef>
        <a:buClr>
          <a:schemeClr val="tx2"/>
        </a:buClr>
        <a:buSzPct val="110000"/>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Clr>
          <a:schemeClr val="bg2"/>
        </a:buClr>
        <a:buSzPct val="100000"/>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www.nvtac.org/" TargetMode="Externa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s://www.dol.gov/agencies/vets/programs/hvrp/recipients/policies" TargetMode="External"/><Relationship Id="rId2" Type="http://schemas.openxmlformats.org/officeDocument/2006/relationships/hyperlink" Target="https://www.dol.gov/agencies/vets/resources/VPLS/VPLDirectory" TargetMode="Externa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hyperlink" Target="https://www.dol.gov/sites/dolgov/files/VETS/files/GO-Memo-01-26-Attachment-1-Technical-Assistance-Guide-for-Incremental-Funding-Requests.pdf" TargetMode="External"/><Relationship Id="rId3" Type="http://schemas.openxmlformats.org/officeDocument/2006/relationships/hyperlink" Target="https://www.dol.gov/sites/dolgov/files/VETS/files/VPL-02-25-Attachment-1-HVRP-Corrective-Action-Plan-Technical-Assistance-Guide.pdf" TargetMode="External"/><Relationship Id="rId7" Type="http://schemas.openxmlformats.org/officeDocument/2006/relationships/hyperlink" Target="https://www.dol.gov/sites/dolgov/files/VETS/files/GO-Memo-01-26-HVRP-Incremental-Funding-Procedures-for-PY2026.pdf" TargetMode="External"/><Relationship Id="rId2" Type="http://schemas.openxmlformats.org/officeDocument/2006/relationships/hyperlink" Target="https://www.dol.gov/sites/dolgov/files/VETS/files/VPL-02-25-Homeless-Veterans-Reintegration-Program-Performance-Management-and-Reporting.pdf" TargetMode="External"/><Relationship Id="rId1" Type="http://schemas.openxmlformats.org/officeDocument/2006/relationships/slideLayout" Target="../slideLayouts/slideLayout4.xml"/><Relationship Id="rId6" Type="http://schemas.openxmlformats.org/officeDocument/2006/relationships/hyperlink" Target="https://www.dol.gov/sites/dolgov/files/VETS/files/VPL-04-24-HVRP-Award-Amendments-Attachment-A-Technical-Assistance-Guide.pdf" TargetMode="External"/><Relationship Id="rId5" Type="http://schemas.openxmlformats.org/officeDocument/2006/relationships/hyperlink" Target="https://www.dol.gov/sites/dolgov/files/VETS/files/VPL-04-24-Homeless-Veterans-Reintegration-Program-Award-Amendments.pdf" TargetMode="External"/><Relationship Id="rId4" Type="http://schemas.openxmlformats.org/officeDocument/2006/relationships/hyperlink" Target="https://www.dol.gov/sites/dolgov/files/VETS/files/VPL-02-25-Attachment-2-HVRP-High-Risk-Designation-Technical-Assistance-Guide.pdf"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dol.gov/sites/dolgov/files/VETS/files/GO_Memo_02-26_PMS_Mandatory_Payment_Justification.pdf" TargetMode="External"/><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hyperlink" Target="https://www.dol.gov/sites/dolgov/files/VETS/files/GO_Memo_02-26_Att_1_FAQs.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hyperlink" Target="https://uscode.house.gov/view.xhtml?req=(title:42%20section:11302%20edition:prelim)" TargetMode="Externa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hyperlink" Target="https://www.dol.gov/sites/dolgov/files/VETS/files/HVRP-Stand-Down-Stevens-Amendment-Desk-Aid.pdf" TargetMode="Externa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hyperlink" Target="https://www.dol.gov/agencies/vets/programs/hvrp/recipients/program-documents"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https://www.dol.gov/sites/dolgov/files/VETS/files/VPL-02-25-Attachment-1-HVRP-Corrective-Action-Plan-Technical-Assistance-Guide.pdf" TargetMode="External"/><Relationship Id="rId2" Type="http://schemas.openxmlformats.org/officeDocument/2006/relationships/hyperlink" Target="https://www.dol.gov/sites/dolgov/files/VETS/files/VPL-02-25-Homeless-Veterans-Reintegration-Program-Performance-Management-and-Reporting.pdf" TargetMode="External"/><Relationship Id="rId1" Type="http://schemas.openxmlformats.org/officeDocument/2006/relationships/slideLayout" Target="../slideLayouts/slideLayout5.xml"/><Relationship Id="rId5" Type="http://schemas.openxmlformats.org/officeDocument/2006/relationships/image" Target="../media/image12.png"/><Relationship Id="rId4" Type="http://schemas.openxmlformats.org/officeDocument/2006/relationships/hyperlink" Target="https://www.dol.gov/sites/dolgov/files/VETS/files/VPL-02-25-Attachment-2-HVRP-High-Risk-Designation-Technical-Assistance-Guide.pdf"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hyperlink" Target="https://www.dol.gov/agencies/vets/serviceproviders/vgrs" TargetMode="Externa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hyperlink" Target="https://pms.psc.gov/index.html" TargetMode="Externa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https://www.dol.gov/sites/dolgov/files/VETS/files/VPL-04-24-HVRP-Award-Amendments-Attachment-A-Technical-Assistance-Guide.pdf" TargetMode="External"/><Relationship Id="rId2" Type="http://schemas.openxmlformats.org/officeDocument/2006/relationships/hyperlink" Target="https://www.dol.gov/sites/dolgov/files/VETS/files/VPL-04-24-Homeless-Veterans-Reintegration-Program-Award-Amendments.pdf" TargetMode="External"/><Relationship Id="rId1" Type="http://schemas.openxmlformats.org/officeDocument/2006/relationships/slideLayout" Target="../slideLayouts/slideLayout4.xml"/><Relationship Id="rId5" Type="http://schemas.openxmlformats.org/officeDocument/2006/relationships/hyperlink" Target="https://www.dol.gov/agencies/vets/programs/hvrp/recipients/program-documents" TargetMode="External"/><Relationship Id="rId4" Type="http://schemas.openxmlformats.org/officeDocument/2006/relationships/hyperlink" Target="https://www.dol.gov/sites/dolgov/files/VETS/files/HVRP-Award-Amendment-Forms-and-Documents-Desk-Guide-12-2023.pdf"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hyperlink" Target="https://www.dol.gov/agencies/vets/programs/hvrp/recipients" TargetMode="External"/><Relationship Id="rId2" Type="http://schemas.openxmlformats.org/officeDocument/2006/relationships/hyperlink" Target="https://www.dol.gov/agencies/vets/programs/hvrp/recipients/policies" TargetMode="External"/><Relationship Id="rId1" Type="http://schemas.openxmlformats.org/officeDocument/2006/relationships/slideLayout" Target="../slideLayouts/slideLayout5.xml"/><Relationship Id="rId5" Type="http://schemas.openxmlformats.org/officeDocument/2006/relationships/image" Target="../media/image13.jpeg"/><Relationship Id="rId4" Type="http://schemas.openxmlformats.org/officeDocument/2006/relationships/hyperlink" Target="https://www.dol.gov/agencies/vets/programs/hvrp/glossary-of-terms"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81E04-271A-4DBA-2EE7-3A98C1B8A2F3}"/>
              </a:ext>
            </a:extLst>
          </p:cNvPr>
          <p:cNvSpPr>
            <a:spLocks noGrp="1"/>
          </p:cNvSpPr>
          <p:nvPr>
            <p:ph type="ctrTitle"/>
          </p:nvPr>
        </p:nvSpPr>
        <p:spPr>
          <a:xfrm>
            <a:off x="5310130" y="3175479"/>
            <a:ext cx="5880879" cy="1944479"/>
          </a:xfrm>
        </p:spPr>
        <p:txBody>
          <a:bodyPr>
            <a:noAutofit/>
          </a:bodyPr>
          <a:lstStyle/>
          <a:p>
            <a:r>
              <a:rPr lang="x-es-XL" sz="4000" dirty="0"/>
              <a:t>Reunión posterior a la adjudicación (PAC)</a:t>
            </a:r>
            <a:r>
              <a:rPr lang="es-MX" sz="4000" dirty="0"/>
              <a:t> del</a:t>
            </a:r>
            <a:r>
              <a:rPr lang="x-es-XL" sz="4000" dirty="0"/>
              <a:t> Programa de Reinserción de Veteranos sin Hogar (HVRP):</a:t>
            </a:r>
            <a:r>
              <a:rPr lang="es-MX" sz="4000" dirty="0"/>
              <a:t> Orientación </a:t>
            </a:r>
            <a:r>
              <a:rPr lang="x-es-XL" sz="4000" b="0" i="0" u="none" baseline="0" dirty="0"/>
              <a:t>clave </a:t>
            </a:r>
            <a:r>
              <a:rPr lang="es-MX" sz="4000" b="0" i="0" u="none" baseline="0" dirty="0"/>
              <a:t>sobre </a:t>
            </a:r>
            <a:r>
              <a:rPr lang="x-es-XL" sz="4000" b="0" i="0" u="none" baseline="0" dirty="0"/>
              <a:t>políticas</a:t>
            </a:r>
          </a:p>
        </p:txBody>
      </p:sp>
      <p:sp>
        <p:nvSpPr>
          <p:cNvPr id="3" name="Subtitle 2">
            <a:extLst>
              <a:ext uri="{FF2B5EF4-FFF2-40B4-BE49-F238E27FC236}">
                <a16:creationId xmlns:a16="http://schemas.microsoft.com/office/drawing/2014/main" id="{C3FF4729-D9B6-C5A3-095F-772367EFE41B}"/>
              </a:ext>
            </a:extLst>
          </p:cNvPr>
          <p:cNvSpPr>
            <a:spLocks noGrp="1"/>
          </p:cNvSpPr>
          <p:nvPr>
            <p:ph type="subTitle" idx="1"/>
          </p:nvPr>
        </p:nvSpPr>
        <p:spPr/>
        <p:txBody>
          <a:bodyPr vert="horz" lIns="91440" tIns="45720" rIns="91440" bIns="45720" rtlCol="0" anchor="t">
            <a:normAutofit/>
          </a:bodyPr>
          <a:lstStyle/>
          <a:p>
            <a:pPr algn="l" rtl="0"/>
            <a:r>
              <a:rPr lang="x-es-XL" b="0" i="0" u="none" baseline="0" dirty="0"/>
              <a:t>18 de agosto de 2026</a:t>
            </a:r>
          </a:p>
        </p:txBody>
      </p:sp>
    </p:spTree>
    <p:extLst>
      <p:ext uri="{BB962C8B-B14F-4D97-AF65-F5344CB8AC3E}">
        <p14:creationId xmlns:p14="http://schemas.microsoft.com/office/powerpoint/2010/main" val="28485252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D303E2A-569B-4C0E-0BEB-627E828657AE}"/>
              </a:ext>
            </a:extLst>
          </p:cNvPr>
          <p:cNvSpPr>
            <a:spLocks noGrp="1"/>
          </p:cNvSpPr>
          <p:nvPr>
            <p:ph type="title"/>
          </p:nvPr>
        </p:nvSpPr>
        <p:spPr/>
        <p:txBody>
          <a:bodyPr/>
          <a:lstStyle/>
          <a:p>
            <a:pPr algn="l" rtl="0"/>
            <a:r>
              <a:rPr lang="x-es-XL" b="0" i="0" u="none" baseline="0" dirty="0"/>
              <a:t>El ponente de hoy</a:t>
            </a:r>
          </a:p>
        </p:txBody>
      </p:sp>
      <p:pic>
        <p:nvPicPr>
          <p:cNvPr id="9" name="Picture Placeholder 11" descr="Chris Brown&#10;">
            <a:extLst>
              <a:ext uri="{FF2B5EF4-FFF2-40B4-BE49-F238E27FC236}">
                <a16:creationId xmlns:a16="http://schemas.microsoft.com/office/drawing/2014/main" id="{603FDE23-1E66-DD1E-6D48-4D0B5B7CA534}"/>
              </a:ext>
            </a:extLst>
          </p:cNvPr>
          <p:cNvPicPr>
            <a:picLocks noGrp="1" noChangeAspect="1"/>
          </p:cNvPicPr>
          <p:nvPr>
            <p:ph type="pic" sz="quarter" idx="13"/>
          </p:nvPr>
        </p:nvPicPr>
        <p:blipFill>
          <a:blip r:embed="rId2"/>
          <a:srcRect t="11375" b="11375"/>
          <a:stretch/>
        </p:blipFill>
        <p:spPr>
          <a:xfrm>
            <a:off x="952501" y="2298611"/>
            <a:ext cx="2284400" cy="2284400"/>
          </a:xfrm>
          <a:prstGeom prst="ellipse">
            <a:avLst/>
          </a:prstGeom>
          <a:ln w="63500" cap="rnd">
            <a:solidFill>
              <a:schemeClr val="tx2"/>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Content Placeholder 6">
            <a:extLst>
              <a:ext uri="{FF2B5EF4-FFF2-40B4-BE49-F238E27FC236}">
                <a16:creationId xmlns:a16="http://schemas.microsoft.com/office/drawing/2014/main" id="{ACEFD406-AF08-91CC-A602-559DB461FC98}"/>
              </a:ext>
            </a:extLst>
          </p:cNvPr>
          <p:cNvSpPr>
            <a:spLocks noGrp="1"/>
          </p:cNvSpPr>
          <p:nvPr>
            <p:ph sz="half" idx="2"/>
          </p:nvPr>
        </p:nvSpPr>
        <p:spPr>
          <a:xfrm>
            <a:off x="3906424" y="2732809"/>
            <a:ext cx="7447376" cy="1808896"/>
          </a:xfrm>
        </p:spPr>
        <p:txBody>
          <a:bodyPr/>
          <a:lstStyle/>
          <a:p>
            <a:pPr algn="l" rtl="0"/>
            <a:r>
              <a:rPr lang="x-es-XL" sz="3200" b="1" i="0" u="none" baseline="0" dirty="0"/>
              <a:t>Chris Brown</a:t>
            </a:r>
          </a:p>
          <a:p>
            <a:pPr lvl="1" algn="l" rtl="0">
              <a:spcBef>
                <a:spcPts val="0"/>
              </a:spcBef>
              <a:spcAft>
                <a:spcPts val="0"/>
              </a:spcAft>
            </a:pPr>
            <a:r>
              <a:rPr lang="x-es-XL" sz="2000" b="0" i="0" u="none" baseline="0" dirty="0">
                <a:solidFill>
                  <a:schemeClr val="tx2"/>
                </a:solidFill>
              </a:rPr>
              <a:t>Analista de gestión y programas – Responsable del HVRP</a:t>
            </a:r>
          </a:p>
          <a:p>
            <a:pPr lvl="1" algn="l" rtl="0">
              <a:spcBef>
                <a:spcPts val="0"/>
              </a:spcBef>
              <a:spcAft>
                <a:spcPts val="0"/>
              </a:spcAft>
            </a:pPr>
            <a:r>
              <a:rPr lang="x-es-XL" sz="2000" b="0" i="1" u="none" baseline="0" dirty="0">
                <a:solidFill>
                  <a:schemeClr val="tx2"/>
                </a:solidFill>
              </a:rPr>
              <a:t>Departamento de Trabajo de EE. UU., Servicio de Empleo y</a:t>
            </a:r>
            <a:r>
              <a:rPr lang="pt-BR" sz="2000" b="0" i="1" u="none" baseline="0" dirty="0">
                <a:solidFill>
                  <a:schemeClr val="tx2"/>
                </a:solidFill>
              </a:rPr>
              <a:t> </a:t>
            </a:r>
            <a:r>
              <a:rPr lang="es-419" sz="2000" b="0" i="1" u="none" baseline="0" noProof="0" dirty="0">
                <a:solidFill>
                  <a:schemeClr val="tx2"/>
                </a:solidFill>
              </a:rPr>
              <a:t>Capacitación</a:t>
            </a:r>
            <a:r>
              <a:rPr lang="pt-BR" sz="2000" b="0" i="1" u="none" baseline="0" dirty="0">
                <a:solidFill>
                  <a:schemeClr val="tx2"/>
                </a:solidFill>
              </a:rPr>
              <a:t> para</a:t>
            </a:r>
            <a:r>
              <a:rPr lang="x-es-XL" sz="2000" b="0" i="1" u="none" baseline="0" dirty="0">
                <a:solidFill>
                  <a:schemeClr val="tx2"/>
                </a:solidFill>
              </a:rPr>
              <a:t> Veteranos (DOL/VETS), Oficina de Programas Nacionales</a:t>
            </a:r>
            <a:endParaRPr lang="x-es-XL" sz="2000" dirty="0">
              <a:solidFill>
                <a:schemeClr val="tx2"/>
              </a:solidFill>
              <a:cs typeface="Segoe UI"/>
            </a:endParaRPr>
          </a:p>
        </p:txBody>
      </p:sp>
      <p:sp>
        <p:nvSpPr>
          <p:cNvPr id="4" name="Footer Placeholder 3">
            <a:extLst>
              <a:ext uri="{FF2B5EF4-FFF2-40B4-BE49-F238E27FC236}">
                <a16:creationId xmlns:a16="http://schemas.microsoft.com/office/drawing/2014/main" id="{1858550C-81E4-042C-E693-9479D0C040E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a:t>
            </a:r>
            <a:r>
              <a:rPr lang="es-419" b="0" i="0" u="none" baseline="0" noProof="0" dirty="0"/>
              <a:t>Capacitación</a:t>
            </a:r>
            <a:r>
              <a:rPr lang="pt-BR" b="0" i="0" u="none" baseline="0" dirty="0"/>
              <a:t> para</a:t>
            </a:r>
            <a:r>
              <a:rPr lang="x-es-XL" b="0" i="0" u="none" baseline="0" dirty="0"/>
              <a:t> Veteranos</a:t>
            </a:r>
          </a:p>
        </p:txBody>
      </p:sp>
      <p:sp>
        <p:nvSpPr>
          <p:cNvPr id="5" name="Slide Number Placeholder 4">
            <a:extLst>
              <a:ext uri="{FF2B5EF4-FFF2-40B4-BE49-F238E27FC236}">
                <a16:creationId xmlns:a16="http://schemas.microsoft.com/office/drawing/2014/main" id="{70CD0420-0ED7-EBA8-0D9F-D9C3A14DA25D}"/>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2</a:t>
            </a:fld>
            <a:endParaRPr lang="x-es-XL"/>
          </a:p>
        </p:txBody>
      </p:sp>
    </p:spTree>
    <p:extLst>
      <p:ext uri="{BB962C8B-B14F-4D97-AF65-F5344CB8AC3E}">
        <p14:creationId xmlns:p14="http://schemas.microsoft.com/office/powerpoint/2010/main" val="15788563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75966-D998-4D98-DC5A-5C032B33D380}"/>
              </a:ext>
            </a:extLst>
          </p:cNvPr>
          <p:cNvSpPr>
            <a:spLocks noGrp="1"/>
          </p:cNvSpPr>
          <p:nvPr>
            <p:ph type="title"/>
          </p:nvPr>
        </p:nvSpPr>
        <p:spPr/>
        <p:txBody>
          <a:bodyPr/>
          <a:lstStyle/>
          <a:p>
            <a:pPr algn="l" rtl="0"/>
            <a:r>
              <a:rPr lang="x-es-XL" b="0" i="0" u="none" baseline="0"/>
              <a:t>Sesión de hoy</a:t>
            </a:r>
          </a:p>
        </p:txBody>
      </p:sp>
      <p:sp>
        <p:nvSpPr>
          <p:cNvPr id="3" name="Content Placeholder 2">
            <a:extLst>
              <a:ext uri="{FF2B5EF4-FFF2-40B4-BE49-F238E27FC236}">
                <a16:creationId xmlns:a16="http://schemas.microsoft.com/office/drawing/2014/main" id="{AD880EC5-1D55-3438-9DD8-96B18660B118}"/>
              </a:ext>
            </a:extLst>
          </p:cNvPr>
          <p:cNvSpPr>
            <a:spLocks noGrp="1"/>
          </p:cNvSpPr>
          <p:nvPr>
            <p:ph idx="1"/>
          </p:nvPr>
        </p:nvSpPr>
        <p:spPr/>
        <p:txBody>
          <a:bodyPr/>
          <a:lstStyle/>
          <a:p>
            <a:pPr algn="l" rtl="0"/>
            <a:r>
              <a:rPr lang="es-MX" b="0" i="0" u="none" baseline="0" dirty="0"/>
              <a:t>Descripción general </a:t>
            </a:r>
            <a:r>
              <a:rPr lang="x-es-XL" b="0" i="0" u="none" baseline="0" dirty="0"/>
              <a:t>de l</a:t>
            </a:r>
            <a:r>
              <a:rPr lang="es-MX" b="0" i="0" u="none" baseline="0" dirty="0"/>
              <a:t>a orientación sobre políticas </a:t>
            </a:r>
            <a:r>
              <a:rPr lang="x-es-XL" b="0" i="0" u="none" baseline="0" dirty="0"/>
              <a:t>de VETS</a:t>
            </a:r>
          </a:p>
          <a:p>
            <a:pPr algn="l" rtl="0"/>
            <a:r>
              <a:rPr lang="x-es-XL" b="0" i="0" u="none" baseline="0" dirty="0"/>
              <a:t>Orientaci</a:t>
            </a:r>
            <a:r>
              <a:rPr lang="es-MX" b="0" i="0" u="none" baseline="0" dirty="0"/>
              <a:t>ón clave sobre políticas </a:t>
            </a:r>
            <a:r>
              <a:rPr lang="x-es-XL" b="0" i="0" u="none" baseline="0" dirty="0"/>
              <a:t>para </a:t>
            </a:r>
            <a:r>
              <a:rPr lang="es-MX" b="0" i="0" u="none" baseline="0" dirty="0"/>
              <a:t>s</a:t>
            </a:r>
            <a:r>
              <a:rPr lang="x-es-XL" b="0" i="0" u="none" baseline="0" dirty="0"/>
              <a:t>u HVRP</a:t>
            </a:r>
          </a:p>
          <a:p>
            <a:pPr algn="l" rtl="0"/>
            <a:r>
              <a:rPr lang="x-es-XL" b="0" i="0" u="none" baseline="0" dirty="0"/>
              <a:t>Requisitos y funciones del programa HVRP</a:t>
            </a:r>
          </a:p>
          <a:p>
            <a:pPr algn="l" rtl="0"/>
            <a:r>
              <a:rPr lang="es-MX" b="0" i="0" u="none" baseline="0" dirty="0"/>
              <a:t>Desempeño</a:t>
            </a:r>
            <a:r>
              <a:rPr lang="x-es-XL" b="0" i="0" u="none" baseline="0" dirty="0"/>
              <a:t>, gestión y presentación de informes del HVRP</a:t>
            </a:r>
          </a:p>
          <a:p>
            <a:pPr algn="l" rtl="0"/>
            <a:r>
              <a:rPr lang="es-MX" b="0" i="0" u="none" baseline="0" dirty="0"/>
              <a:t>Enmiendas </a:t>
            </a:r>
            <a:r>
              <a:rPr lang="x-es-XL" b="0" i="0" u="none" baseline="0" dirty="0"/>
              <a:t>a</a:t>
            </a:r>
            <a:r>
              <a:rPr lang="es-MX" b="0" i="0" u="none" baseline="0" dirty="0"/>
              <a:t> las adjudicaciones del H</a:t>
            </a:r>
            <a:r>
              <a:rPr lang="x-es-XL" b="0" i="0" u="none" baseline="0" dirty="0"/>
              <a:t>VRP</a:t>
            </a:r>
          </a:p>
          <a:p>
            <a:pPr algn="l" rtl="0"/>
            <a:r>
              <a:rPr lang="es-MX" b="0" i="0" u="none" baseline="0" dirty="0"/>
              <a:t>Vinculación </a:t>
            </a:r>
            <a:r>
              <a:rPr lang="x-es-XL" b="0" i="0" u="none" baseline="0" dirty="0"/>
              <a:t>con sesiones adicionales del PAC</a:t>
            </a:r>
          </a:p>
          <a:p>
            <a:pPr algn="l" rtl="0"/>
            <a:r>
              <a:rPr lang="x-es-XL" b="0" i="0" u="none" baseline="0" dirty="0"/>
              <a:t>Infórm</a:t>
            </a:r>
            <a:r>
              <a:rPr lang="es-MX" b="0" i="0" u="none" baseline="0" dirty="0"/>
              <a:t>ese</a:t>
            </a:r>
            <a:r>
              <a:rPr lang="x-es-XL" b="0" i="0" u="none" baseline="0" dirty="0"/>
              <a:t> sobre</a:t>
            </a:r>
          </a:p>
        </p:txBody>
      </p:sp>
      <p:sp>
        <p:nvSpPr>
          <p:cNvPr id="4" name="Footer Placeholder 3">
            <a:extLst>
              <a:ext uri="{FF2B5EF4-FFF2-40B4-BE49-F238E27FC236}">
                <a16:creationId xmlns:a16="http://schemas.microsoft.com/office/drawing/2014/main" id="{8C80FDDE-1D90-D863-98B8-C6E19E93256A}"/>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a:t>
            </a:r>
            <a:r>
              <a:rPr lang="es-419" b="0" i="0" u="none" baseline="0" noProof="0" dirty="0"/>
              <a:t>Capacitación</a:t>
            </a:r>
            <a:r>
              <a:rPr lang="pt-BR" b="0" i="0" u="none" baseline="0" dirty="0"/>
              <a:t> para</a:t>
            </a:r>
            <a:r>
              <a:rPr lang="x-es-XL" b="0" i="0" u="none" baseline="0" dirty="0"/>
              <a:t> Veteranos</a:t>
            </a:r>
          </a:p>
        </p:txBody>
      </p:sp>
      <p:sp>
        <p:nvSpPr>
          <p:cNvPr id="5" name="Slide Number Placeholder 4">
            <a:extLst>
              <a:ext uri="{FF2B5EF4-FFF2-40B4-BE49-F238E27FC236}">
                <a16:creationId xmlns:a16="http://schemas.microsoft.com/office/drawing/2014/main" id="{A2DC4D46-DB9C-7385-3C70-AE39152C91CA}"/>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3</a:t>
            </a:fld>
            <a:endParaRPr lang="x-es-XL"/>
          </a:p>
        </p:txBody>
      </p:sp>
    </p:spTree>
    <p:extLst>
      <p:ext uri="{BB962C8B-B14F-4D97-AF65-F5344CB8AC3E}">
        <p14:creationId xmlns:p14="http://schemas.microsoft.com/office/powerpoint/2010/main" val="5105215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75966-D998-4D98-DC5A-5C032B33D380}"/>
              </a:ext>
            </a:extLst>
          </p:cNvPr>
          <p:cNvSpPr>
            <a:spLocks noGrp="1"/>
          </p:cNvSpPr>
          <p:nvPr>
            <p:ph type="title"/>
          </p:nvPr>
        </p:nvSpPr>
        <p:spPr/>
        <p:txBody>
          <a:bodyPr/>
          <a:lstStyle/>
          <a:p>
            <a:pPr algn="l" rtl="0"/>
            <a:r>
              <a:rPr lang="x-es-XL" b="0" i="0" u="none" baseline="0"/>
              <a:t>Lo que hay que saber</a:t>
            </a:r>
          </a:p>
        </p:txBody>
      </p:sp>
      <p:sp>
        <p:nvSpPr>
          <p:cNvPr id="7" name="Content Placeholder 6">
            <a:extLst>
              <a:ext uri="{FF2B5EF4-FFF2-40B4-BE49-F238E27FC236}">
                <a16:creationId xmlns:a16="http://schemas.microsoft.com/office/drawing/2014/main" id="{9F976A1A-7223-3456-14A7-D0A1F35A87DB}"/>
              </a:ext>
            </a:extLst>
          </p:cNvPr>
          <p:cNvSpPr>
            <a:spLocks noGrp="1"/>
          </p:cNvSpPr>
          <p:nvPr>
            <p:ph sz="half" idx="2"/>
          </p:nvPr>
        </p:nvSpPr>
        <p:spPr>
          <a:xfrm>
            <a:off x="4956465" y="1825625"/>
            <a:ext cx="6192980" cy="4351338"/>
          </a:xfrm>
        </p:spPr>
        <p:txBody>
          <a:bodyPr>
            <a:normAutofit lnSpcReduction="10000"/>
          </a:bodyPr>
          <a:lstStyle/>
          <a:p>
            <a:pPr algn="l" rtl="0"/>
            <a:r>
              <a:rPr lang="x-es-XL" b="0" i="0" u="none" baseline="0" dirty="0"/>
              <a:t>Esta sesión se está grabando</a:t>
            </a:r>
          </a:p>
          <a:p>
            <a:pPr algn="l" rtl="0"/>
            <a:r>
              <a:rPr lang="x-es-XL" b="0" i="0" u="none" baseline="0" dirty="0"/>
              <a:t>No está autorizada la grabación ni la transcripción mediante IA.</a:t>
            </a:r>
          </a:p>
          <a:p>
            <a:pPr algn="l" rtl="0"/>
            <a:r>
              <a:rPr lang="x-es-XL" b="0" i="0" u="none" baseline="0" dirty="0"/>
              <a:t>Silenci</a:t>
            </a:r>
            <a:r>
              <a:rPr lang="es-MX" b="0" i="0" u="none" baseline="0" dirty="0"/>
              <a:t>e</a:t>
            </a:r>
            <a:r>
              <a:rPr lang="x-es-XL" b="0" i="0" u="none" baseline="0" dirty="0"/>
              <a:t> el micrófono</a:t>
            </a:r>
          </a:p>
          <a:p>
            <a:pPr algn="l" rtl="0"/>
            <a:r>
              <a:rPr lang="x-es-XL" b="0" i="0" u="none" baseline="0" dirty="0"/>
              <a:t>Escrib</a:t>
            </a:r>
            <a:r>
              <a:rPr lang="es-MX" b="0" i="0" u="none" baseline="0" dirty="0"/>
              <a:t>a</a:t>
            </a:r>
            <a:r>
              <a:rPr lang="x-es-XL" b="0" i="0" u="none" baseline="0" dirty="0"/>
              <a:t> todas </a:t>
            </a:r>
            <a:r>
              <a:rPr lang="es-MX" b="0" i="0" u="none" baseline="0" dirty="0"/>
              <a:t>s</a:t>
            </a:r>
            <a:r>
              <a:rPr lang="x-es-XL" b="0" i="0" u="none" baseline="0" dirty="0"/>
              <a:t>us preguntas o comentarios en el chat</a:t>
            </a:r>
          </a:p>
          <a:p>
            <a:pPr algn="l" rtl="0"/>
            <a:r>
              <a:rPr lang="x-es-XL" b="0" i="0" u="none" baseline="0" dirty="0"/>
              <a:t>En </a:t>
            </a:r>
            <a:r>
              <a:rPr lang="x-es-XL" b="0" i="0" u="none" baseline="0" dirty="0">
                <a:hlinkClick r:id="rId2"/>
              </a:rPr>
              <a:t>www.nvtac.org</a:t>
            </a:r>
            <a:r>
              <a:rPr lang="x-es-XL" b="0" i="0" u="none" baseline="0" dirty="0"/>
              <a:t> se publicará una copia de las preguntas y respuestas (P&amp;R), la presentación de diapositivas y la grabación</a:t>
            </a:r>
            <a:r>
              <a:rPr lang="es-MX" b="0" i="0" u="none" baseline="0" dirty="0"/>
              <a:t>.</a:t>
            </a:r>
            <a:r>
              <a:rPr lang="x-es-XL" b="0" i="0" u="none" baseline="0" dirty="0"/>
              <a:t> </a:t>
            </a:r>
          </a:p>
          <a:p>
            <a:endParaRPr lang="x-es-XL" dirty="0"/>
          </a:p>
        </p:txBody>
      </p:sp>
      <p:sp>
        <p:nvSpPr>
          <p:cNvPr id="4" name="Footer Placeholder 3">
            <a:extLst>
              <a:ext uri="{FF2B5EF4-FFF2-40B4-BE49-F238E27FC236}">
                <a16:creationId xmlns:a16="http://schemas.microsoft.com/office/drawing/2014/main" id="{8C80FDDE-1D90-D863-98B8-C6E19E93256A}"/>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p>
        </p:txBody>
      </p:sp>
      <p:sp>
        <p:nvSpPr>
          <p:cNvPr id="5" name="Slide Number Placeholder 4">
            <a:extLst>
              <a:ext uri="{FF2B5EF4-FFF2-40B4-BE49-F238E27FC236}">
                <a16:creationId xmlns:a16="http://schemas.microsoft.com/office/drawing/2014/main" id="{A2DC4D46-DB9C-7385-3C70-AE39152C91CA}"/>
              </a:ext>
            </a:extLst>
          </p:cNvPr>
          <p:cNvSpPr>
            <a:spLocks noGrp="1"/>
          </p:cNvSpPr>
          <p:nvPr>
            <p:ph type="sldNum" sz="quarter" idx="12"/>
          </p:nvPr>
        </p:nvSpPr>
        <p:spPr/>
        <p:txBody>
          <a:bodyPr/>
          <a:lstStyle/>
          <a:p>
            <a:pPr algn="r" rtl="0"/>
            <a:fld id="{9F533A62-0560-4741-9272-0FF595F394C3}" type="slidenum">
              <a:rPr/>
              <a:t>4</a:t>
            </a:fld>
            <a:endParaRPr lang="x-es-XL"/>
          </a:p>
        </p:txBody>
      </p:sp>
      <p:pic>
        <p:nvPicPr>
          <p:cNvPr id="9" name="Picture 4" descr="Sello redondo de estilo grunge de color rojo con un texto en blanco que dice: «Need to Know»">
            <a:extLst>
              <a:ext uri="{FF2B5EF4-FFF2-40B4-BE49-F238E27FC236}">
                <a16:creationId xmlns:a16="http://schemas.microsoft.com/office/drawing/2014/main" id="{EC35BF8B-AC89-9DA7-934C-0E14C6FACD5F}"/>
              </a:ext>
            </a:extLst>
          </p:cNvPr>
          <p:cNvPicPr>
            <a:picLocks noGrp="1" noChangeAspect="1" noChangeArrowheads="1"/>
          </p:cNvPicPr>
          <p:nvPr>
            <p:ph sz="half" idx="1"/>
          </p:nvPr>
        </p:nvPicPr>
        <p:blipFill>
          <a:blip r:embed="rId3"/>
          <a:srcRect/>
          <a:stretch/>
        </p:blipFill>
        <p:spPr bwMode="auto">
          <a:xfrm>
            <a:off x="838200" y="2294206"/>
            <a:ext cx="3619500" cy="2515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0291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CF68D-F695-2505-E901-206449876F43}"/>
              </a:ext>
            </a:extLst>
          </p:cNvPr>
          <p:cNvSpPr>
            <a:spLocks noGrp="1"/>
          </p:cNvSpPr>
          <p:nvPr>
            <p:ph type="title"/>
          </p:nvPr>
        </p:nvSpPr>
        <p:spPr/>
        <p:txBody>
          <a:bodyPr/>
          <a:lstStyle/>
          <a:p>
            <a:pPr algn="l" rtl="0"/>
            <a:r>
              <a:rPr lang="es-MX" b="0" i="0" u="none" baseline="0" dirty="0"/>
              <a:t>Descripción general </a:t>
            </a:r>
            <a:r>
              <a:rPr lang="x-es-XL" b="0" i="0" u="none" baseline="0" dirty="0"/>
              <a:t>de la</a:t>
            </a:r>
            <a:r>
              <a:rPr lang="es-MX" b="0" i="0" u="none" baseline="0" dirty="0"/>
              <a:t> orientación sobre políticas </a:t>
            </a:r>
            <a:r>
              <a:rPr lang="x-es-XL" b="0" i="0" u="none" baseline="0" dirty="0"/>
              <a:t>de VETS </a:t>
            </a:r>
          </a:p>
        </p:txBody>
      </p:sp>
    </p:spTree>
    <p:extLst>
      <p:ext uri="{BB962C8B-B14F-4D97-AF65-F5344CB8AC3E}">
        <p14:creationId xmlns:p14="http://schemas.microsoft.com/office/powerpoint/2010/main" val="2298211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a:xfrm>
            <a:off x="838200" y="136526"/>
            <a:ext cx="8617527" cy="1556924"/>
          </a:xfrm>
        </p:spPr>
        <p:txBody>
          <a:bodyPr>
            <a:normAutofit/>
          </a:bodyPr>
          <a:lstStyle/>
          <a:p>
            <a:pPr algn="l" rtl="0"/>
            <a:r>
              <a:rPr lang="es-MX" sz="4000" b="0" i="0" u="none" baseline="0" dirty="0"/>
              <a:t>Descripción general de la orientación sobre políticas de </a:t>
            </a:r>
            <a:r>
              <a:rPr lang="x-es-XL" sz="4000" b="0" i="0" u="none" baseline="0" dirty="0"/>
              <a:t>VETS (1 de 2)</a:t>
            </a:r>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idx="1"/>
          </p:nvPr>
        </p:nvSpPr>
        <p:spPr>
          <a:xfrm>
            <a:off x="838200" y="1693450"/>
            <a:ext cx="10515600" cy="4527964"/>
          </a:xfrm>
        </p:spPr>
        <p:txBody>
          <a:bodyPr>
            <a:noAutofit/>
          </a:bodyPr>
          <a:lstStyle/>
          <a:p>
            <a:pPr algn="l" rtl="0">
              <a:lnSpc>
                <a:spcPct val="110000"/>
              </a:lnSpc>
              <a:spcBef>
                <a:spcPts val="600"/>
              </a:spcBef>
            </a:pPr>
            <a:r>
              <a:rPr lang="x-es-XL" sz="1800" b="0" i="0" u="none" baseline="0" dirty="0"/>
              <a:t>Carta del Programa para Veteranos (</a:t>
            </a:r>
            <a:r>
              <a:rPr lang="pt-BR" sz="1800" b="0" i="0" u="none" baseline="0" dirty="0"/>
              <a:t>VPL</a:t>
            </a:r>
            <a:r>
              <a:rPr lang="x-es-XL" sz="1800" b="0" i="0" u="none" baseline="0" dirty="0"/>
              <a:t>) de VETS: </a:t>
            </a:r>
            <a:r>
              <a:rPr lang="es-MX" sz="1800" b="0" i="0" u="none" baseline="0" dirty="0"/>
              <a:t>orientación sobre las políticas de </a:t>
            </a:r>
            <a:r>
              <a:rPr lang="x-es-XL" sz="1800" b="0" i="0" u="none" baseline="0" dirty="0"/>
              <a:t>los programas de VETS dirigidas a los beneficiarios de las subvenciones. Las </a:t>
            </a:r>
            <a:r>
              <a:rPr lang="pt-BR" sz="1800" b="0" i="0" u="none" baseline="0" dirty="0"/>
              <a:t>VPL</a:t>
            </a:r>
            <a:r>
              <a:rPr lang="x-es-XL" sz="1800" b="0" i="0" u="none" baseline="0" dirty="0"/>
              <a:t> transmiten la política del programa, las directrices de </a:t>
            </a:r>
            <a:r>
              <a:rPr lang="es-MX" sz="1800" b="0" i="0" u="none" baseline="0" dirty="0"/>
              <a:t>implementación</a:t>
            </a:r>
            <a:r>
              <a:rPr lang="x-es-XL" sz="1800" b="0" i="0" u="none" baseline="0" dirty="0"/>
              <a:t>, los procedimientos y otra información a las partes que han suscrito un acuerdo de subvención o contrato con VETS.</a:t>
            </a:r>
          </a:p>
          <a:p>
            <a:pPr lvl="1" algn="l" rtl="0">
              <a:lnSpc>
                <a:spcPct val="110000"/>
              </a:lnSpc>
              <a:spcBef>
                <a:spcPts val="600"/>
              </a:spcBef>
            </a:pPr>
            <a:r>
              <a:rPr lang="x-es-XL" sz="1800" b="0" i="0" u="none" baseline="0" dirty="0"/>
              <a:t>Puede incluir anexos de apoyo, como una guía de asistencia técnica, una lista de comprobación u otras herramientas y recursos que faciliten el cumplimiento de</a:t>
            </a:r>
            <a:r>
              <a:rPr lang="es-MX" sz="1800" b="0" i="0" u="none" baseline="0" dirty="0"/>
              <a:t> la</a:t>
            </a:r>
            <a:r>
              <a:rPr lang="x-es-XL" sz="1800" b="0" i="0" u="none" baseline="0" dirty="0"/>
              <a:t> </a:t>
            </a:r>
            <a:r>
              <a:rPr lang="pt-BR" sz="1800" b="0" i="0" u="none" baseline="0" dirty="0"/>
              <a:t>VPL</a:t>
            </a:r>
            <a:r>
              <a:rPr lang="x-es-XL" sz="1800" b="0" i="0" u="none" baseline="0" dirty="0"/>
              <a:t>.</a:t>
            </a:r>
          </a:p>
          <a:p>
            <a:pPr algn="l" rtl="0">
              <a:lnSpc>
                <a:spcPct val="110000"/>
              </a:lnSpc>
              <a:spcBef>
                <a:spcPts val="600"/>
              </a:spcBef>
            </a:pPr>
            <a:r>
              <a:rPr lang="x-es-XL" sz="1800" b="0" i="0" u="none" baseline="0" dirty="0"/>
              <a:t>Memorándum del responsable de subvenciones de VETS (</a:t>
            </a:r>
            <a:r>
              <a:rPr lang="es-MX" sz="1800" dirty="0"/>
              <a:t>Go </a:t>
            </a:r>
            <a:r>
              <a:rPr lang="x-es-XL" sz="1800" b="0" i="0" u="none" baseline="0" dirty="0"/>
              <a:t>Memo): comunicaciones sobre políticas dirigidas por el responsable de subvenciones a los beneficiarios de las subvenciones de VETS. Se utilizan para comunicar cambios en los Términos y Condiciones de la subvención, con el fin de garantizar que los beneficiarios estén al corriente de un cambio importante en el proceso o en respuesta a una situación de emergencia que requiera alguna medida o modificación.</a:t>
            </a:r>
          </a:p>
          <a:p>
            <a:pPr lvl="1" algn="l" rtl="0">
              <a:lnSpc>
                <a:spcPct val="110000"/>
              </a:lnSpc>
              <a:spcBef>
                <a:spcPts val="600"/>
              </a:spcBef>
            </a:pPr>
            <a:r>
              <a:rPr lang="x-es-XL" sz="1800" b="0" i="0" u="none" baseline="0" dirty="0"/>
              <a:t>Puede incluir anexos complementarios, como una guía de asistencia técnica, una lista de comprobación u otras herramientas y recursos que faciliten el cumplimiento </a:t>
            </a:r>
            <a:r>
              <a:rPr lang="es-MX" sz="1800" b="0" i="0" u="none" baseline="0" dirty="0"/>
              <a:t>del </a:t>
            </a:r>
            <a:r>
              <a:rPr lang="x-es-XL" sz="1800" b="0" i="0" u="none" baseline="0" dirty="0"/>
              <a:t>GO</a:t>
            </a:r>
            <a:r>
              <a:rPr lang="es-MX" sz="1800" b="0" i="0" u="none" baseline="0" dirty="0"/>
              <a:t> Memo</a:t>
            </a:r>
            <a:r>
              <a:rPr lang="x-es-XL" sz="1800" b="0" i="0" u="none" baseline="0" dirty="0"/>
              <a:t>.</a:t>
            </a:r>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6</a:t>
            </a:fld>
            <a:endParaRPr lang="x-es-XL"/>
          </a:p>
        </p:txBody>
      </p:sp>
    </p:spTree>
    <p:extLst>
      <p:ext uri="{BB962C8B-B14F-4D97-AF65-F5344CB8AC3E}">
        <p14:creationId xmlns:p14="http://schemas.microsoft.com/office/powerpoint/2010/main" val="2279472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a:xfrm>
            <a:off x="838200" y="136525"/>
            <a:ext cx="8617527" cy="1554163"/>
          </a:xfrm>
        </p:spPr>
        <p:txBody>
          <a:bodyPr>
            <a:normAutofit/>
          </a:bodyPr>
          <a:lstStyle/>
          <a:p>
            <a:r>
              <a:rPr lang="es-MX" sz="4000" dirty="0"/>
              <a:t>Descripción general de la orientación sobre políticas de </a:t>
            </a:r>
            <a:r>
              <a:rPr lang="x-es-XL" sz="4000" dirty="0"/>
              <a:t>VETS</a:t>
            </a:r>
            <a:r>
              <a:rPr lang="es-MX" sz="4000" dirty="0"/>
              <a:t> </a:t>
            </a:r>
            <a:r>
              <a:rPr lang="x-es-XL" sz="4000" b="0" i="0" u="none" baseline="0" dirty="0"/>
              <a:t>(2 de 2)</a:t>
            </a:r>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sz="half" idx="1"/>
          </p:nvPr>
        </p:nvSpPr>
        <p:spPr>
          <a:xfrm>
            <a:off x="838200" y="1825625"/>
            <a:ext cx="5257800" cy="4351338"/>
          </a:xfrm>
        </p:spPr>
        <p:txBody>
          <a:bodyPr>
            <a:noAutofit/>
          </a:bodyPr>
          <a:lstStyle/>
          <a:p>
            <a:pPr algn="l" rtl="0">
              <a:lnSpc>
                <a:spcPct val="100000"/>
              </a:lnSpc>
              <a:spcBef>
                <a:spcPts val="600"/>
              </a:spcBef>
            </a:pPr>
            <a:r>
              <a:rPr lang="x-es-XL" sz="2000" b="0" i="0" u="none" baseline="0" dirty="0"/>
              <a:t>Se encuentran en el </a:t>
            </a:r>
            <a:r>
              <a:rPr lang="x-es-XL" sz="2000" b="0" i="0" u="none" baseline="0" dirty="0">
                <a:hlinkClick r:id="rId2"/>
              </a:rPr>
              <a:t>Directorio de políticas activas de VETS</a:t>
            </a:r>
            <a:r>
              <a:rPr lang="x-es-XL" sz="2000" b="0" i="0" u="none" baseline="0" dirty="0"/>
              <a:t> y en las páginas web de </a:t>
            </a:r>
            <a:r>
              <a:rPr lang="es-MX" sz="2000" dirty="0">
                <a:hlinkClick r:id="rId3"/>
              </a:rPr>
              <a:t>P</a:t>
            </a:r>
            <a:r>
              <a:rPr lang="x-es-XL" sz="2000" dirty="0">
                <a:hlinkClick r:id="rId3"/>
              </a:rPr>
              <a:t>olíticas y requisitos del HVRP</a:t>
            </a:r>
            <a:r>
              <a:rPr lang="x-es-XL" sz="2000" b="0" i="0" u="none" baseline="0" dirty="0"/>
              <a:t>.</a:t>
            </a:r>
          </a:p>
          <a:p>
            <a:pPr lvl="1" algn="l" rtl="0">
              <a:lnSpc>
                <a:spcPct val="100000"/>
              </a:lnSpc>
              <a:spcBef>
                <a:spcPts val="600"/>
              </a:spcBef>
            </a:pPr>
            <a:r>
              <a:rPr lang="x-es-XL" sz="2000" b="0" i="0" u="none" baseline="0" dirty="0"/>
              <a:t>Bus</a:t>
            </a:r>
            <a:r>
              <a:rPr lang="es-MX" sz="2000" b="0" i="0" u="none" baseline="0" dirty="0"/>
              <a:t>que</a:t>
            </a:r>
            <a:r>
              <a:rPr lang="x-es-XL" sz="2000" b="0" i="0" u="none" baseline="0" dirty="0"/>
              <a:t> «HVRP» para diferenciarlo de otras directrices sobre </a:t>
            </a:r>
            <a:r>
              <a:rPr lang="es-MX" sz="2000" b="0" i="0" u="none" baseline="0" dirty="0"/>
              <a:t>políticas de </a:t>
            </a:r>
            <a:r>
              <a:rPr lang="x-es-XL" sz="2000" b="0" i="0" u="none" baseline="0" dirty="0"/>
              <a:t>programas del VETS.</a:t>
            </a:r>
          </a:p>
          <a:p>
            <a:pPr algn="l" rtl="0">
              <a:lnSpc>
                <a:spcPct val="100000"/>
              </a:lnSpc>
              <a:spcBef>
                <a:spcPts val="600"/>
              </a:spcBef>
            </a:pPr>
            <a:r>
              <a:rPr lang="x-es-XL" sz="2000" b="0" i="0" u="none" baseline="0" dirty="0"/>
              <a:t>Recursos relacionados a los que se accede mediante hipervínculos en el encabezado de cada política de la tabla</a:t>
            </a:r>
          </a:p>
          <a:p>
            <a:pPr lvl="1" algn="l" rtl="0">
              <a:lnSpc>
                <a:spcPct val="100000"/>
              </a:lnSpc>
              <a:spcBef>
                <a:spcPts val="600"/>
              </a:spcBef>
            </a:pPr>
            <a:r>
              <a:rPr lang="x-es-XL" sz="2000" b="0" i="0" u="none" baseline="0" dirty="0"/>
              <a:t>Recursos para los beneficiarios de subvenciones que les ayuden a comprender cómo aplicar la política en su HVRP</a:t>
            </a:r>
          </a:p>
        </p:txBody>
      </p:sp>
      <p:pic>
        <p:nvPicPr>
          <p:cNvPr id="8" name="Content Placeholder 7" descr="Captura de pantalla del directorio de políticas activas de VETS ">
            <a:extLst>
              <a:ext uri="{FF2B5EF4-FFF2-40B4-BE49-F238E27FC236}">
                <a16:creationId xmlns:a16="http://schemas.microsoft.com/office/drawing/2014/main" id="{ED63F0E2-19B0-5078-9B45-3E847908D0AF}"/>
              </a:ext>
            </a:extLst>
          </p:cNvPr>
          <p:cNvPicPr>
            <a:picLocks noGrp="1" noChangeAspect="1"/>
          </p:cNvPicPr>
          <p:nvPr>
            <p:ph sz="half" idx="2"/>
          </p:nvPr>
        </p:nvPicPr>
        <p:blipFill>
          <a:blip r:embed="rId4"/>
          <a:stretch>
            <a:fillRect/>
          </a:stretch>
        </p:blipFill>
        <p:spPr>
          <a:xfrm>
            <a:off x="6380018" y="2309404"/>
            <a:ext cx="5181600" cy="2905798"/>
          </a:xfrm>
          <a:prstGeom prst="rect">
            <a:avLst/>
          </a:prstGeom>
          <a:noFill/>
          <a:ln>
            <a:solidFill>
              <a:schemeClr val="bg2"/>
            </a:solidFill>
          </a:ln>
        </p:spPr>
      </p:pic>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7</a:t>
            </a:fld>
            <a:endParaRPr lang="x-es-XL"/>
          </a:p>
        </p:txBody>
      </p:sp>
    </p:spTree>
    <p:extLst>
      <p:ext uri="{BB962C8B-B14F-4D97-AF65-F5344CB8AC3E}">
        <p14:creationId xmlns:p14="http://schemas.microsoft.com/office/powerpoint/2010/main" val="1919181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p:txBody>
          <a:bodyPr>
            <a:normAutofit/>
          </a:bodyPr>
          <a:lstStyle/>
          <a:p>
            <a:r>
              <a:rPr lang="x-es-XL" b="0" i="0" u="none" baseline="0" dirty="0">
                <a:ea typeface="Segoe UI"/>
                <a:cs typeface="Segoe UI"/>
              </a:rPr>
              <a:t>Orientaci</a:t>
            </a:r>
            <a:r>
              <a:rPr lang="es-MX" b="0" i="0" u="none" baseline="0" dirty="0">
                <a:ea typeface="Segoe UI"/>
                <a:cs typeface="Segoe UI"/>
              </a:rPr>
              <a:t>ón sobre políticas </a:t>
            </a:r>
            <a:r>
              <a:rPr lang="x-es-XL" b="0" i="0" u="none" baseline="0" dirty="0">
                <a:ea typeface="Segoe UI"/>
                <a:cs typeface="Segoe UI"/>
              </a:rPr>
              <a:t>clave para </a:t>
            </a:r>
            <a:r>
              <a:rPr lang="es-MX" b="0" i="0" u="none" baseline="0" dirty="0">
                <a:ea typeface="Segoe UI"/>
                <a:cs typeface="Segoe UI"/>
              </a:rPr>
              <a:t>s</a:t>
            </a:r>
            <a:r>
              <a:rPr lang="x-es-XL" b="0" i="0" u="none" baseline="0" dirty="0">
                <a:ea typeface="Segoe UI"/>
                <a:cs typeface="Segoe UI"/>
              </a:rPr>
              <a:t>u HVRP</a:t>
            </a:r>
            <a:endParaRPr lang="x-es-XL" dirty="0"/>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idx="1"/>
          </p:nvPr>
        </p:nvSpPr>
        <p:spPr/>
        <p:txBody>
          <a:bodyPr>
            <a:noAutofit/>
          </a:bodyPr>
          <a:lstStyle/>
          <a:p>
            <a:pPr algn="l" rtl="0">
              <a:lnSpc>
                <a:spcPct val="110000"/>
              </a:lnSpc>
              <a:spcBef>
                <a:spcPts val="600"/>
              </a:spcBef>
            </a:pPr>
            <a:r>
              <a:rPr lang="x-es-XL" sz="2000" b="0" i="0" u="none" baseline="0" dirty="0"/>
              <a:t>Requisitos y funciones del HVRP</a:t>
            </a:r>
          </a:p>
          <a:p>
            <a:pPr lvl="1" algn="l" rtl="0">
              <a:lnSpc>
                <a:spcPct val="110000"/>
              </a:lnSpc>
              <a:spcBef>
                <a:spcPts val="600"/>
              </a:spcBef>
            </a:pPr>
            <a:r>
              <a:rPr lang="pt-BR" sz="1800" b="0" i="0" u="none" baseline="0" dirty="0"/>
              <a:t>VPL</a:t>
            </a:r>
            <a:r>
              <a:rPr lang="x-es-XL" sz="1800" b="0" i="0" u="none" baseline="0" dirty="0"/>
              <a:t> 02-26 </a:t>
            </a:r>
          </a:p>
          <a:p>
            <a:pPr algn="l" rtl="0">
              <a:lnSpc>
                <a:spcPct val="110000"/>
              </a:lnSpc>
              <a:spcBef>
                <a:spcPts val="600"/>
              </a:spcBef>
            </a:pPr>
            <a:r>
              <a:rPr lang="es-MX" sz="2000" b="0" i="0" u="none" baseline="0" dirty="0"/>
              <a:t>Desempeño</a:t>
            </a:r>
            <a:r>
              <a:rPr lang="x-es-XL" sz="2000" b="0" i="0" u="none" baseline="0" dirty="0"/>
              <a:t>, gestión y presentación de informes</a:t>
            </a:r>
          </a:p>
          <a:p>
            <a:pPr lvl="1" algn="l" rtl="0">
              <a:lnSpc>
                <a:spcPct val="110000"/>
              </a:lnSpc>
              <a:spcBef>
                <a:spcPts val="600"/>
              </a:spcBef>
            </a:pPr>
            <a:r>
              <a:rPr lang="pt-BR" sz="1800" b="0" i="0" u="none" baseline="0" dirty="0">
                <a:hlinkClick r:id="rId2"/>
              </a:rPr>
              <a:t>VPL</a:t>
            </a:r>
            <a:r>
              <a:rPr lang="x-es-XL" sz="1800" b="0" i="0" u="none" baseline="0" dirty="0">
                <a:hlinkClick r:id="rId2"/>
              </a:rPr>
              <a:t> 02-25</a:t>
            </a:r>
            <a:r>
              <a:rPr lang="x-es-XL" sz="1800" b="0" i="0" u="none" baseline="0" dirty="0"/>
              <a:t> y anexos 1: </a:t>
            </a:r>
            <a:r>
              <a:rPr lang="x-es-XL" sz="1800" b="0" i="0" u="none" baseline="0" dirty="0">
                <a:hlinkClick r:id="rId3"/>
              </a:rPr>
              <a:t>Guía de asistencia técnica para el plan de </a:t>
            </a:r>
            <a:r>
              <a:rPr lang="es-MX" sz="1800" b="0" i="0" u="none" baseline="0" dirty="0">
                <a:hlinkClick r:id="rId3"/>
              </a:rPr>
              <a:t>acciones </a:t>
            </a:r>
            <a:r>
              <a:rPr lang="x-es-XL" sz="1800" b="0" i="0" u="none" baseline="0" dirty="0">
                <a:hlinkClick r:id="rId3"/>
              </a:rPr>
              <a:t>correctivas y </a:t>
            </a:r>
            <a:r>
              <a:rPr lang="x-es-XL" sz="1800" b="0" i="0" u="none" baseline="0" dirty="0"/>
              <a:t>2: </a:t>
            </a:r>
            <a:r>
              <a:rPr lang="x-es-XL" sz="1800" b="0" i="0" u="none" baseline="0" dirty="0">
                <a:hlinkClick r:id="rId4"/>
              </a:rPr>
              <a:t>Guía de asistencia técnica para la designación de alto riesgo</a:t>
            </a:r>
            <a:endParaRPr lang="x-es-XL" sz="1800" dirty="0"/>
          </a:p>
          <a:p>
            <a:pPr algn="l" rtl="0">
              <a:lnSpc>
                <a:spcPct val="110000"/>
              </a:lnSpc>
              <a:spcBef>
                <a:spcPts val="600"/>
              </a:spcBef>
            </a:pPr>
            <a:r>
              <a:rPr lang="x-es-XL" sz="2000" b="0" i="0" u="none" baseline="0" dirty="0"/>
              <a:t>Modificaciones de las subvenciones </a:t>
            </a:r>
            <a:r>
              <a:rPr lang="es-MX" sz="2000" b="0" i="0" u="none" baseline="0" dirty="0"/>
              <a:t>adjudicadas</a:t>
            </a:r>
            <a:endParaRPr lang="x-es-XL" sz="2000" b="0" i="0" u="none" baseline="0" dirty="0"/>
          </a:p>
          <a:p>
            <a:pPr lvl="1" algn="l" rtl="0">
              <a:lnSpc>
                <a:spcPct val="110000"/>
              </a:lnSpc>
              <a:spcBef>
                <a:spcPts val="600"/>
              </a:spcBef>
            </a:pPr>
            <a:r>
              <a:rPr lang="pt-BR" sz="1800" b="0" i="0" u="none" baseline="0" dirty="0">
                <a:hlinkClick r:id="rId5"/>
              </a:rPr>
              <a:t>VPL</a:t>
            </a:r>
            <a:r>
              <a:rPr lang="x-es-XL" sz="1800" b="0" i="0" u="none" baseline="0" dirty="0">
                <a:hlinkClick r:id="rId5"/>
              </a:rPr>
              <a:t> 04-24</a:t>
            </a:r>
            <a:r>
              <a:rPr lang="x-es-XL" sz="1800" b="0" i="0" u="none" baseline="0" dirty="0"/>
              <a:t> y anexo A: </a:t>
            </a:r>
            <a:r>
              <a:rPr lang="x-es-XL" sz="1800" b="0" i="0" u="none" baseline="0" dirty="0">
                <a:hlinkClick r:id="rId6"/>
              </a:rPr>
              <a:t>Guía de asistencia técnica sobre modificaciones de las adjudicaciones</a:t>
            </a:r>
            <a:endParaRPr lang="x-es-XL" sz="1800" dirty="0"/>
          </a:p>
          <a:p>
            <a:pPr algn="l" rtl="0">
              <a:lnSpc>
                <a:spcPct val="110000"/>
              </a:lnSpc>
              <a:spcBef>
                <a:spcPts val="600"/>
              </a:spcBef>
            </a:pPr>
            <a:r>
              <a:rPr lang="x-es-XL" sz="2000" b="0" i="0" u="none" baseline="0" dirty="0"/>
              <a:t>Procedimientos de financiación incremental de subvenciones (concesión anual)</a:t>
            </a:r>
          </a:p>
          <a:p>
            <a:pPr lvl="1" algn="l" rtl="0">
              <a:lnSpc>
                <a:spcPct val="110000"/>
              </a:lnSpc>
              <a:spcBef>
                <a:spcPts val="600"/>
              </a:spcBef>
            </a:pPr>
            <a:r>
              <a:rPr lang="x-es-XL" sz="1800" b="0" i="0" u="none" baseline="0" dirty="0">
                <a:hlinkClick r:id="rId7"/>
              </a:rPr>
              <a:t>GO </a:t>
            </a:r>
            <a:r>
              <a:rPr lang="es-MX" sz="1800" dirty="0">
                <a:hlinkClick r:id="rId7"/>
              </a:rPr>
              <a:t>Memo </a:t>
            </a:r>
            <a:r>
              <a:rPr lang="x-es-XL" sz="1800" b="0" i="0" u="none" baseline="0" dirty="0">
                <a:hlinkClick r:id="rId7"/>
              </a:rPr>
              <a:t>01-26</a:t>
            </a:r>
            <a:r>
              <a:rPr lang="x-es-XL" sz="1800" b="0" i="0" u="none" baseline="0" dirty="0"/>
              <a:t> y anexo 1: </a:t>
            </a:r>
            <a:r>
              <a:rPr lang="x-es-XL" sz="1800" b="0" i="0" u="none" baseline="0" dirty="0">
                <a:hlinkClick r:id="rId8"/>
              </a:rPr>
              <a:t>Guía de asistencia técnica para solicitudes de financiación adicional del año de programa (PY) 2025</a:t>
            </a:r>
            <a:r>
              <a:rPr lang="x-es-XL" sz="1800" b="0" i="0" u="none" baseline="0" dirty="0"/>
              <a:t> </a:t>
            </a:r>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8</a:t>
            </a:fld>
            <a:endParaRPr lang="x-es-XL"/>
          </a:p>
        </p:txBody>
      </p:sp>
    </p:spTree>
    <p:extLst>
      <p:ext uri="{BB962C8B-B14F-4D97-AF65-F5344CB8AC3E}">
        <p14:creationId xmlns:p14="http://schemas.microsoft.com/office/powerpoint/2010/main" val="207892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a:xfrm>
            <a:off x="758536" y="353290"/>
            <a:ext cx="10151919" cy="1337397"/>
          </a:xfrm>
        </p:spPr>
        <p:txBody>
          <a:bodyPr>
            <a:normAutofit/>
          </a:bodyPr>
          <a:lstStyle/>
          <a:p>
            <a:r>
              <a:rPr lang="x-es-XL" sz="3200" dirty="0">
                <a:ea typeface="Segoe UI"/>
                <a:cs typeface="Segoe UI"/>
              </a:rPr>
              <a:t>Orientaci</a:t>
            </a:r>
            <a:r>
              <a:rPr lang="es-MX" sz="3200" dirty="0">
                <a:ea typeface="Segoe UI"/>
                <a:cs typeface="Segoe UI"/>
              </a:rPr>
              <a:t>ón sobre políticas </a:t>
            </a:r>
            <a:r>
              <a:rPr lang="x-es-XL" sz="3200" dirty="0">
                <a:ea typeface="Segoe UI"/>
                <a:cs typeface="Segoe UI"/>
              </a:rPr>
              <a:t>clave para </a:t>
            </a:r>
            <a:r>
              <a:rPr lang="es-MX" sz="3200" dirty="0">
                <a:ea typeface="Segoe UI"/>
                <a:cs typeface="Segoe UI"/>
              </a:rPr>
              <a:t>s</a:t>
            </a:r>
            <a:r>
              <a:rPr lang="x-es-XL" sz="3200" dirty="0">
                <a:ea typeface="Segoe UI"/>
                <a:cs typeface="Segoe UI"/>
              </a:rPr>
              <a:t>u </a:t>
            </a:r>
            <a:r>
              <a:rPr lang="en-US" sz="3200" dirty="0">
                <a:cs typeface="Segoe UI"/>
              </a:rPr>
              <a:t>HVRP</a:t>
            </a:r>
            <a:r>
              <a:rPr lang="es-MX" sz="3200" dirty="0">
                <a:ea typeface="Segoe UI"/>
                <a:cs typeface="Segoe UI"/>
              </a:rPr>
              <a:t> (continuación)</a:t>
            </a:r>
            <a:endParaRPr lang="x-es-XL" sz="3200" dirty="0"/>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sz="half" idx="1"/>
          </p:nvPr>
        </p:nvSpPr>
        <p:spPr>
          <a:xfrm>
            <a:off x="838200" y="1825625"/>
            <a:ext cx="5053445" cy="4351338"/>
          </a:xfrm>
        </p:spPr>
        <p:txBody>
          <a:bodyPr>
            <a:normAutofit/>
          </a:bodyPr>
          <a:lstStyle/>
          <a:p>
            <a:pPr>
              <a:lnSpc>
                <a:spcPct val="100000"/>
              </a:lnSpc>
              <a:spcBef>
                <a:spcPts val="600"/>
              </a:spcBef>
            </a:pPr>
            <a:r>
              <a:rPr lang="es-MX" sz="2600" b="0" i="0" u="none" baseline="0" dirty="0"/>
              <a:t>J</a:t>
            </a:r>
            <a:r>
              <a:rPr lang="x-es-XL" sz="2600" b="0" i="0" u="none" baseline="0" dirty="0"/>
              <a:t>ustificación obligatoria de las solicitud de pago </a:t>
            </a:r>
            <a:r>
              <a:rPr lang="es-MX" sz="2600" b="0" i="0" u="none" baseline="0" dirty="0"/>
              <a:t>del </a:t>
            </a:r>
            <a:r>
              <a:rPr lang="x-es-XL" sz="2600" dirty="0"/>
              <a:t>Sistema de gestión de pagos (PMS)</a:t>
            </a:r>
            <a:endParaRPr lang="x-es-XL" sz="2600" b="0" i="0" u="none" baseline="0" dirty="0"/>
          </a:p>
          <a:p>
            <a:pPr lvl="1" algn="l" rtl="0">
              <a:lnSpc>
                <a:spcPct val="100000"/>
              </a:lnSpc>
              <a:spcBef>
                <a:spcPts val="600"/>
              </a:spcBef>
            </a:pPr>
            <a:r>
              <a:rPr lang="x-es-XL" b="0" i="0" u="none" baseline="0" dirty="0">
                <a:hlinkClick r:id="rId3"/>
              </a:rPr>
              <a:t>GO </a:t>
            </a:r>
            <a:r>
              <a:rPr lang="es-MX" dirty="0">
                <a:hlinkClick r:id="rId3"/>
              </a:rPr>
              <a:t>M</a:t>
            </a:r>
            <a:r>
              <a:rPr lang="es-MX" b="0" i="0" u="none" baseline="0" dirty="0">
                <a:hlinkClick r:id="rId3"/>
              </a:rPr>
              <a:t>emo </a:t>
            </a:r>
            <a:r>
              <a:rPr lang="x-es-XL" b="0" i="0" u="none" baseline="0" dirty="0">
                <a:hlinkClick r:id="rId3"/>
              </a:rPr>
              <a:t>02-26</a:t>
            </a:r>
            <a:endParaRPr lang="x-es-XL" dirty="0"/>
          </a:p>
          <a:p>
            <a:pPr lvl="1" algn="l" rtl="0">
              <a:lnSpc>
                <a:spcPct val="100000"/>
              </a:lnSpc>
              <a:spcBef>
                <a:spcPts val="600"/>
              </a:spcBef>
            </a:pPr>
            <a:r>
              <a:rPr lang="x-es-XL" b="0" i="0" u="none" baseline="0" dirty="0">
                <a:hlinkClick r:id="rId4"/>
              </a:rPr>
              <a:t>Preguntas frecuentes (FAQ) sobr</a:t>
            </a:r>
            <a:r>
              <a:rPr lang="es-MX" b="0" i="0" u="none" baseline="0" dirty="0">
                <a:hlinkClick r:id="rId4"/>
              </a:rPr>
              <a:t>e PMS</a:t>
            </a:r>
            <a:endParaRPr lang="x-es-XL" dirty="0"/>
          </a:p>
        </p:txBody>
      </p:sp>
      <p:pic>
        <p:nvPicPr>
          <p:cNvPr id="9" name="Content Placeholder 7" descr="Captura de pantalla del GO Memo 02-26">
            <a:extLst>
              <a:ext uri="{FF2B5EF4-FFF2-40B4-BE49-F238E27FC236}">
                <a16:creationId xmlns:a16="http://schemas.microsoft.com/office/drawing/2014/main" id="{C3B122EA-5C7B-3DEB-C28A-A7BC5F603DC0}"/>
              </a:ext>
            </a:extLst>
          </p:cNvPr>
          <p:cNvPicPr>
            <a:picLocks noGrp="1" noChangeAspect="1"/>
          </p:cNvPicPr>
          <p:nvPr>
            <p:ph sz="half" idx="2"/>
          </p:nvPr>
        </p:nvPicPr>
        <p:blipFill>
          <a:blip r:embed="rId5"/>
          <a:stretch>
            <a:fillRect/>
          </a:stretch>
        </p:blipFill>
        <p:spPr>
          <a:xfrm>
            <a:off x="6632546" y="1825625"/>
            <a:ext cx="4260907" cy="4351338"/>
          </a:xfrm>
          <a:prstGeom prst="rect">
            <a:avLst/>
          </a:prstGeom>
          <a:noFill/>
        </p:spPr>
      </p:pic>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9</a:t>
            </a:fld>
            <a:endParaRPr lang="x-es-XL"/>
          </a:p>
        </p:txBody>
      </p:sp>
    </p:spTree>
    <p:extLst>
      <p:ext uri="{BB962C8B-B14F-4D97-AF65-F5344CB8AC3E}">
        <p14:creationId xmlns:p14="http://schemas.microsoft.com/office/powerpoint/2010/main" val="1446261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CF68D-F695-2505-E901-206449876F43}"/>
              </a:ext>
            </a:extLst>
          </p:cNvPr>
          <p:cNvSpPr>
            <a:spLocks noGrp="1"/>
          </p:cNvSpPr>
          <p:nvPr>
            <p:ph type="title"/>
          </p:nvPr>
        </p:nvSpPr>
        <p:spPr/>
        <p:txBody>
          <a:bodyPr/>
          <a:lstStyle/>
          <a:p>
            <a:pPr algn="l" rtl="0"/>
            <a:r>
              <a:rPr lang="pt-BR" b="0" i="0" u="none" baseline="0" dirty="0"/>
              <a:t>VPL</a:t>
            </a:r>
            <a:r>
              <a:rPr lang="x-es-XL" b="0" i="0" u="none" baseline="0" dirty="0"/>
              <a:t> 02-26: Requisitos y funciones del programa HVRP</a:t>
            </a:r>
          </a:p>
        </p:txBody>
      </p:sp>
    </p:spTree>
    <p:extLst>
      <p:ext uri="{BB962C8B-B14F-4D97-AF65-F5344CB8AC3E}">
        <p14:creationId xmlns:p14="http://schemas.microsoft.com/office/powerpoint/2010/main" val="1137672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a:xfrm>
            <a:off x="838200" y="228600"/>
            <a:ext cx="9739745" cy="1464849"/>
          </a:xfrm>
        </p:spPr>
        <p:txBody>
          <a:bodyPr>
            <a:normAutofit/>
          </a:bodyPr>
          <a:lstStyle/>
          <a:p>
            <a:r>
              <a:rPr lang="pt-BR" dirty="0"/>
              <a:t>VPL</a:t>
            </a:r>
            <a:r>
              <a:rPr lang="x-es-XL" b="0" i="0" u="none" baseline="0" dirty="0">
                <a:ea typeface="Segoe UI"/>
                <a:cs typeface="Segoe UI"/>
              </a:rPr>
              <a:t> 02-26: </a:t>
            </a:r>
            <a:r>
              <a:rPr lang="es-MX" b="0" i="0" u="none" baseline="0" dirty="0">
                <a:ea typeface="Segoe UI"/>
                <a:cs typeface="Segoe UI"/>
              </a:rPr>
              <a:t>Anatomía de los r</a:t>
            </a:r>
            <a:r>
              <a:rPr lang="x-es-XL" b="0" i="0" u="none" baseline="0" dirty="0">
                <a:ea typeface="Segoe UI"/>
                <a:cs typeface="Segoe UI"/>
              </a:rPr>
              <a:t>equisitos y funciones del </a:t>
            </a:r>
            <a:r>
              <a:rPr lang="en-US" dirty="0">
                <a:cs typeface="Segoe UI"/>
              </a:rPr>
              <a:t>HVRP</a:t>
            </a:r>
            <a:r>
              <a:rPr lang="x-es-XL" b="0" i="0" u="none" baseline="0" dirty="0">
                <a:ea typeface="Segoe UI"/>
                <a:cs typeface="Segoe UI"/>
              </a:rPr>
              <a:t>: Desglose de</a:t>
            </a:r>
            <a:r>
              <a:rPr lang="es-MX" b="0" i="0" u="none" baseline="0" dirty="0">
                <a:ea typeface="Segoe UI"/>
                <a:cs typeface="Segoe UI"/>
              </a:rPr>
              <a:t> la</a:t>
            </a:r>
            <a:r>
              <a:rPr lang="x-es-XL" b="0" i="0" u="none" baseline="0" dirty="0">
                <a:ea typeface="Segoe UI"/>
                <a:cs typeface="Segoe UI"/>
              </a:rPr>
              <a:t> </a:t>
            </a:r>
            <a:r>
              <a:rPr lang="es-MX" b="0" i="0" u="none" baseline="0" dirty="0">
                <a:ea typeface="Segoe UI"/>
                <a:cs typeface="Segoe UI"/>
              </a:rPr>
              <a:t>VPL</a:t>
            </a:r>
            <a:endParaRPr lang="x-es-XL" dirty="0"/>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idx="1"/>
          </p:nvPr>
        </p:nvSpPr>
        <p:spPr>
          <a:xfrm>
            <a:off x="838200" y="1808018"/>
            <a:ext cx="10515600" cy="4413396"/>
          </a:xfrm>
        </p:spPr>
        <p:txBody>
          <a:bodyPr>
            <a:normAutofit/>
          </a:bodyPr>
          <a:lstStyle/>
          <a:p>
            <a:pPr marL="0" indent="0" algn="l" rtl="0">
              <a:lnSpc>
                <a:spcPct val="110000"/>
              </a:lnSpc>
              <a:spcBef>
                <a:spcPts val="1200"/>
              </a:spcBef>
              <a:buNone/>
            </a:pPr>
            <a:r>
              <a:rPr lang="x-es-XL" sz="2600" b="0" i="0" u="none" baseline="0" dirty="0"/>
              <a:t>Las secciones de la </a:t>
            </a:r>
            <a:r>
              <a:rPr lang="es-MX" sz="2600" b="0" i="0" u="none" baseline="0" dirty="0"/>
              <a:t>VPL </a:t>
            </a:r>
            <a:r>
              <a:rPr lang="x-es-XL" sz="2600" b="0" i="0" u="none" baseline="0" dirty="0"/>
              <a:t>02-26 se desglosan por temas específicos que abarcan:</a:t>
            </a:r>
          </a:p>
          <a:p>
            <a:pPr marL="800100" indent="-514350" algn="l" rtl="0">
              <a:lnSpc>
                <a:spcPct val="110000"/>
              </a:lnSpc>
              <a:spcBef>
                <a:spcPts val="1200"/>
              </a:spcBef>
              <a:buSzPct val="100000"/>
              <a:buFont typeface="+mj-lt"/>
              <a:buAutoNum type="arabicPeriod"/>
            </a:pPr>
            <a:r>
              <a:rPr lang="x-es-XL" sz="2600" b="0" i="0" u="none" baseline="0" dirty="0"/>
              <a:t>Requisitos de participación (Sección V)</a:t>
            </a:r>
          </a:p>
          <a:p>
            <a:pPr marL="800100" indent="-514350" algn="l" rtl="0">
              <a:lnSpc>
                <a:spcPct val="110000"/>
              </a:lnSpc>
              <a:spcBef>
                <a:spcPts val="1200"/>
              </a:spcBef>
              <a:buSzPct val="100000"/>
              <a:buFont typeface="+mj-lt"/>
              <a:buAutoNum type="arabicPeriod"/>
            </a:pPr>
            <a:r>
              <a:rPr lang="x-es-XL" sz="2600" b="0" i="0" u="none" baseline="0" dirty="0"/>
              <a:t>Requisitos del proyecto del beneficiario de la subvención (Sección VI)</a:t>
            </a:r>
          </a:p>
          <a:p>
            <a:pPr marL="800100" indent="-514350" algn="l" rtl="0">
              <a:lnSpc>
                <a:spcPct val="110000"/>
              </a:lnSpc>
              <a:spcBef>
                <a:spcPts val="1200"/>
              </a:spcBef>
              <a:buSzPct val="100000"/>
              <a:buFont typeface="+mj-lt"/>
              <a:buAutoNum type="arabicPeriod"/>
            </a:pPr>
            <a:r>
              <a:rPr lang="es-MX" sz="2600" b="0" i="0" u="none" baseline="0" dirty="0"/>
              <a:t>Requisitos y m</a:t>
            </a:r>
            <a:r>
              <a:rPr lang="x-es-XL" sz="2600" b="0" i="0" u="none" baseline="0" dirty="0"/>
              <a:t>antenimiento de los expedientes de los participantes (Sección VII)</a:t>
            </a:r>
          </a:p>
          <a:p>
            <a:pPr marL="800100" indent="-514350" algn="l" rtl="0">
              <a:lnSpc>
                <a:spcPct val="110000"/>
              </a:lnSpc>
              <a:spcBef>
                <a:spcPts val="1200"/>
              </a:spcBef>
              <a:buSzPct val="100000"/>
              <a:buFont typeface="+mj-lt"/>
              <a:buAutoNum type="arabicPeriod"/>
            </a:pPr>
            <a:r>
              <a:rPr lang="x-es-XL" sz="2600" b="0" i="0" u="none" baseline="0" dirty="0"/>
              <a:t>Funciones del personal de</a:t>
            </a:r>
            <a:r>
              <a:rPr lang="es-MX" sz="2600" b="0" i="0" u="none" baseline="0" dirty="0"/>
              <a:t>l </a:t>
            </a:r>
            <a:r>
              <a:rPr lang="x-es-XL" sz="2600" b="0" i="0" u="none" baseline="0" dirty="0"/>
              <a:t>HVRP (Sección VIII)</a:t>
            </a:r>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11</a:t>
            </a:fld>
            <a:endParaRPr lang="x-es-XL"/>
          </a:p>
        </p:txBody>
      </p:sp>
    </p:spTree>
    <p:extLst>
      <p:ext uri="{BB962C8B-B14F-4D97-AF65-F5344CB8AC3E}">
        <p14:creationId xmlns:p14="http://schemas.microsoft.com/office/powerpoint/2010/main" val="34580946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a:xfrm>
            <a:off x="838200" y="228600"/>
            <a:ext cx="9750136" cy="1464849"/>
          </a:xfrm>
        </p:spPr>
        <p:txBody>
          <a:bodyPr>
            <a:normAutofit fontScale="90000"/>
          </a:bodyPr>
          <a:lstStyle/>
          <a:p>
            <a:r>
              <a:rPr lang="pt-BR" sz="3600" dirty="0">
                <a:ea typeface="Segoe UI"/>
                <a:cs typeface="Segoe UI"/>
              </a:rPr>
              <a:t>VPL</a:t>
            </a:r>
            <a:r>
              <a:rPr lang="x-es-XL" sz="3600" dirty="0">
                <a:ea typeface="Segoe UI"/>
                <a:cs typeface="Segoe UI"/>
              </a:rPr>
              <a:t> 02-26: </a:t>
            </a:r>
            <a:r>
              <a:rPr lang="es-MX" sz="3600" dirty="0">
                <a:ea typeface="Segoe UI"/>
                <a:cs typeface="Segoe UI"/>
              </a:rPr>
              <a:t>Anatomía de los r</a:t>
            </a:r>
            <a:r>
              <a:rPr lang="x-es-XL" sz="3600" dirty="0">
                <a:ea typeface="Segoe UI"/>
                <a:cs typeface="Segoe UI"/>
              </a:rPr>
              <a:t>equisitos y funciones del HVRP: Desglose de</a:t>
            </a:r>
            <a:r>
              <a:rPr lang="es-MX" sz="3600" dirty="0">
                <a:ea typeface="Segoe UI"/>
                <a:cs typeface="Segoe UI"/>
              </a:rPr>
              <a:t> la</a:t>
            </a:r>
            <a:r>
              <a:rPr lang="x-es-XL" sz="3600" dirty="0">
                <a:ea typeface="Segoe UI"/>
                <a:cs typeface="Segoe UI"/>
              </a:rPr>
              <a:t> </a:t>
            </a:r>
            <a:r>
              <a:rPr lang="pt-BR" sz="3600" dirty="0">
                <a:ea typeface="Segoe UI"/>
                <a:cs typeface="Segoe UI"/>
              </a:rPr>
              <a:t>VPL</a:t>
            </a:r>
            <a:r>
              <a:rPr lang="es-MX" sz="3600" dirty="0">
                <a:ea typeface="Segoe UI"/>
                <a:cs typeface="Segoe UI"/>
              </a:rPr>
              <a:t> </a:t>
            </a:r>
            <a:r>
              <a:rPr lang="x-es-XL" sz="3600" b="0" i="0" u="none" baseline="0" dirty="0">
                <a:ea typeface="Segoe UI"/>
                <a:cs typeface="Segoe UI"/>
              </a:rPr>
              <a:t>(continuación)</a:t>
            </a:r>
            <a:endParaRPr lang="x-es-XL" sz="3600" dirty="0"/>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idx="1"/>
          </p:nvPr>
        </p:nvSpPr>
        <p:spPr>
          <a:xfrm>
            <a:off x="838200" y="1828800"/>
            <a:ext cx="10515600" cy="4392614"/>
          </a:xfrm>
        </p:spPr>
        <p:txBody>
          <a:bodyPr>
            <a:noAutofit/>
          </a:bodyPr>
          <a:lstStyle/>
          <a:p>
            <a:pPr marL="0" indent="0" algn="l" rtl="0">
              <a:lnSpc>
                <a:spcPct val="110000"/>
              </a:lnSpc>
              <a:spcBef>
                <a:spcPts val="1200"/>
              </a:spcBef>
              <a:buNone/>
            </a:pPr>
            <a:r>
              <a:rPr lang="x-es-XL" sz="2400" b="0" i="0" u="none" baseline="0" dirty="0"/>
              <a:t>Las secciones de la </a:t>
            </a:r>
            <a:r>
              <a:rPr lang="pt-BR" sz="2400" b="0" i="0" u="none" baseline="0" dirty="0"/>
              <a:t>VPL</a:t>
            </a:r>
            <a:r>
              <a:rPr lang="x-es-XL" sz="2400" b="0" i="0" u="none" baseline="0" dirty="0"/>
              <a:t> 02-26 se desglosan por temas específicos que abarcan:</a:t>
            </a:r>
          </a:p>
          <a:p>
            <a:pPr marL="800100" indent="-514350">
              <a:lnSpc>
                <a:spcPct val="110000"/>
              </a:lnSpc>
              <a:spcBef>
                <a:spcPts val="1200"/>
              </a:spcBef>
              <a:buSzPct val="100000"/>
              <a:buFont typeface="+mj-lt"/>
              <a:buAutoNum type="arabicPeriod" startAt="5"/>
            </a:pPr>
            <a:r>
              <a:rPr lang="x-es-XL" sz="2400" b="0" i="0" u="none" baseline="0" dirty="0"/>
              <a:t>Gastos de apoyo a los participantes (Sección IX), anteriormente descritos en los anuncios de oportunidad de financia</a:t>
            </a:r>
            <a:r>
              <a:rPr lang="es-MX" sz="2400" b="0" i="0" u="none" baseline="0" dirty="0"/>
              <a:t>miento </a:t>
            </a:r>
            <a:r>
              <a:rPr lang="x-es-XL" sz="2400" b="0" i="0" u="none" baseline="0" dirty="0"/>
              <a:t>(FOA)</a:t>
            </a:r>
            <a:r>
              <a:rPr lang="es-MX" sz="2400" dirty="0"/>
              <a:t> anuales</a:t>
            </a:r>
            <a:r>
              <a:rPr lang="x-es-XL" sz="2400" b="0" i="0" u="none" baseline="0" dirty="0"/>
              <a:t>, 2 C.F.R., parte 200, subparte E: Principios de cost</a:t>
            </a:r>
            <a:r>
              <a:rPr lang="es-MX" sz="2400" b="0" i="0" u="none" baseline="0" dirty="0"/>
              <a:t>o</a:t>
            </a:r>
            <a:r>
              <a:rPr lang="x-es-XL" sz="2400" b="0" i="0" u="none" baseline="0" dirty="0"/>
              <a:t>s</a:t>
            </a:r>
          </a:p>
          <a:p>
            <a:pPr marL="800100" indent="-514350" algn="l" rtl="0">
              <a:lnSpc>
                <a:spcPct val="110000"/>
              </a:lnSpc>
              <a:spcBef>
                <a:spcPts val="1200"/>
              </a:spcBef>
              <a:buSzPct val="100000"/>
              <a:buFont typeface="+mj-lt"/>
              <a:buAutoNum type="arabicPeriod" startAt="5"/>
            </a:pPr>
            <a:r>
              <a:rPr lang="x-es-XL" sz="2400" b="0" i="0" u="none" baseline="0" dirty="0"/>
              <a:t>Incentivos (Sección X), descritos anteriormente en las FOA</a:t>
            </a:r>
            <a:r>
              <a:rPr lang="es-MX" sz="2400" b="0" i="0" u="none" baseline="0" dirty="0"/>
              <a:t> anuales</a:t>
            </a:r>
            <a:r>
              <a:rPr lang="x-es-XL" sz="2400" b="0" i="0" u="none" baseline="0" dirty="0"/>
              <a:t>, </a:t>
            </a:r>
            <a:br>
              <a:rPr lang="x-es-XL" sz="2400" dirty="0"/>
            </a:br>
            <a:r>
              <a:rPr lang="x-es-XL" sz="2400" b="0" i="0" u="none" baseline="0" dirty="0"/>
              <a:t>2 C.F.R. Parte 200, Subparte E – Principios de cost</a:t>
            </a:r>
            <a:r>
              <a:rPr lang="es-MX" sz="2400" b="0" i="0" u="none" baseline="0" dirty="0"/>
              <a:t>o</a:t>
            </a:r>
            <a:r>
              <a:rPr lang="x-es-XL" sz="2400" b="0" i="0" u="none" baseline="0" dirty="0"/>
              <a:t>s</a:t>
            </a:r>
          </a:p>
          <a:p>
            <a:pPr marL="800100" indent="-514350" algn="l" rtl="0">
              <a:lnSpc>
                <a:spcPct val="110000"/>
              </a:lnSpc>
              <a:spcBef>
                <a:spcPts val="1200"/>
              </a:spcBef>
              <a:buSzPct val="100000"/>
              <a:buFont typeface="+mj-lt"/>
              <a:buAutoNum type="arabicPeriod" startAt="5"/>
            </a:pPr>
            <a:r>
              <a:rPr lang="x-es-XL" sz="2400" b="0" i="0" u="none" baseline="0" dirty="0"/>
              <a:t>Seguimiento del HVRP por parte de VETS (Sección XI)</a:t>
            </a:r>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12</a:t>
            </a:fld>
            <a:endParaRPr lang="x-es-XL"/>
          </a:p>
        </p:txBody>
      </p:sp>
    </p:spTree>
    <p:extLst>
      <p:ext uri="{BB962C8B-B14F-4D97-AF65-F5344CB8AC3E}">
        <p14:creationId xmlns:p14="http://schemas.microsoft.com/office/powerpoint/2010/main" val="20108041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a:xfrm>
            <a:off x="838200" y="249382"/>
            <a:ext cx="9905082" cy="1444067"/>
          </a:xfrm>
        </p:spPr>
        <p:txBody>
          <a:bodyPr>
            <a:noAutofit/>
          </a:bodyPr>
          <a:lstStyle/>
          <a:p>
            <a:pPr algn="l" rtl="0"/>
            <a:r>
              <a:rPr lang="pt-BR" sz="2400" b="0" i="0" u="none" baseline="0" dirty="0">
                <a:ea typeface="Segoe UI"/>
                <a:cs typeface="Segoe UI"/>
              </a:rPr>
              <a:t>VPL</a:t>
            </a:r>
            <a:r>
              <a:rPr lang="x-es-XL" sz="2400" b="0" i="0" u="none" baseline="0" dirty="0">
                <a:ea typeface="Segoe UI"/>
                <a:cs typeface="Segoe UI"/>
              </a:rPr>
              <a:t> 02-26 Requisitos y funciones del HVRP </a:t>
            </a:r>
            <a:br>
              <a:rPr lang="x-es-XL" sz="2400" dirty="0">
                <a:cs typeface="Segoe UI"/>
              </a:rPr>
            </a:br>
            <a:r>
              <a:rPr lang="x-es-XL" sz="2400" b="0" i="0" u="none" baseline="0" dirty="0">
                <a:ea typeface="Segoe UI"/>
                <a:cs typeface="Segoe UI"/>
              </a:rPr>
              <a:t>Sección V. Actualización y aclaración sobre los requisitos de elegibilidad de los participantes</a:t>
            </a:r>
            <a:endParaRPr lang="x-es-XL" sz="2400" dirty="0"/>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idx="1"/>
          </p:nvPr>
        </p:nvSpPr>
        <p:spPr>
          <a:xfrm>
            <a:off x="838199" y="1828386"/>
            <a:ext cx="10654145" cy="4351338"/>
          </a:xfrm>
        </p:spPr>
        <p:txBody>
          <a:bodyPr>
            <a:noAutofit/>
          </a:bodyPr>
          <a:lstStyle/>
          <a:p>
            <a:pPr marL="0" indent="0" algn="l" rtl="0">
              <a:lnSpc>
                <a:spcPct val="110000"/>
              </a:lnSpc>
              <a:spcBef>
                <a:spcPts val="600"/>
              </a:spcBef>
              <a:buNone/>
            </a:pPr>
            <a:r>
              <a:rPr lang="x-es-XL" sz="2400" b="0" i="0" u="none" baseline="0" dirty="0"/>
              <a:t>Actualización y aclaración sobre los requisitos de participación: </a:t>
            </a:r>
          </a:p>
          <a:p>
            <a:pPr marL="0" indent="0" algn="l" rtl="0">
              <a:lnSpc>
                <a:spcPct val="110000"/>
              </a:lnSpc>
              <a:spcBef>
                <a:spcPts val="600"/>
              </a:spcBef>
              <a:buNone/>
            </a:pPr>
            <a:r>
              <a:rPr lang="x-es-XL" sz="2400" b="0" i="0" u="none" baseline="0" dirty="0"/>
              <a:t>Para que se le considere en riesgo de quedarse sin hogar, el veterano debe cumplir un</a:t>
            </a:r>
            <a:r>
              <a:rPr lang="es-MX" sz="2400" b="0" i="0" u="none" baseline="0" dirty="0"/>
              <a:t>a de las </a:t>
            </a:r>
            <a:r>
              <a:rPr lang="x-es-XL" sz="2400" b="0" i="0" u="none" baseline="0" dirty="0"/>
              <a:t>siguientes </a:t>
            </a:r>
            <a:r>
              <a:rPr lang="es-MX" sz="2400" b="0" i="0" u="none" baseline="0" dirty="0"/>
              <a:t>categorías de elegibilidad</a:t>
            </a:r>
            <a:r>
              <a:rPr lang="x-es-XL" sz="2400" b="0" i="0" u="none" baseline="0" dirty="0"/>
              <a:t>: </a:t>
            </a:r>
          </a:p>
          <a:p>
            <a:pPr marL="457200" algn="l" rtl="0">
              <a:lnSpc>
                <a:spcPct val="110000"/>
              </a:lnSpc>
              <a:spcBef>
                <a:spcPts val="600"/>
              </a:spcBef>
            </a:pPr>
            <a:r>
              <a:rPr lang="x-es-XL" sz="2000" b="0" i="0" u="none" baseline="0" dirty="0"/>
              <a:t>Veteranos que corren el riesgo de quedarse sin hogar en un plazo de entre 15 y 60 días a partir de la fecha de inscripción en el HVRP (los veteranos que corren el riesgo de quedarse sin hogar en un plazo de 14 días se consideran en «riesgo inminente» y se definen como personas sin hogar) (véase el artículo 38 U.S.C. § 2021); </a:t>
            </a:r>
            <a:r>
              <a:rPr lang="x-es-XL" sz="2000" b="1" i="0" u="none" baseline="0" dirty="0"/>
              <a:t>O BIEN</a:t>
            </a:r>
          </a:p>
          <a:p>
            <a:pPr marL="457200" algn="l" rtl="0">
              <a:lnSpc>
                <a:spcPct val="110000"/>
              </a:lnSpc>
              <a:spcBef>
                <a:spcPts val="600"/>
              </a:spcBef>
            </a:pPr>
            <a:r>
              <a:rPr lang="x-es-XL" sz="2000" b="0" i="0" u="none" baseline="0" dirty="0"/>
              <a:t>Veteranos que hayan salido recientemente de prisión (en los últimos 18 meses a partir de la fecha de inscripción en el HVRP) y que corran el riesgo de quedarse sin hogar.</a:t>
            </a:r>
          </a:p>
          <a:p>
            <a:pPr algn="l" rtl="0">
              <a:lnSpc>
                <a:spcPct val="110000"/>
              </a:lnSpc>
              <a:spcBef>
                <a:spcPts val="600"/>
              </a:spcBef>
            </a:pPr>
            <a:endParaRPr lang="x-es-XL" sz="2000" dirty="0"/>
          </a:p>
          <a:p>
            <a:pPr algn="l" rtl="0">
              <a:lnSpc>
                <a:spcPct val="110000"/>
              </a:lnSpc>
              <a:spcBef>
                <a:spcPts val="600"/>
              </a:spcBef>
            </a:pPr>
            <a:endParaRPr lang="x-es-XL" sz="2000" dirty="0"/>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13</a:t>
            </a:fld>
            <a:endParaRPr lang="x-es-XL"/>
          </a:p>
        </p:txBody>
      </p:sp>
    </p:spTree>
    <p:extLst>
      <p:ext uri="{BB962C8B-B14F-4D97-AF65-F5344CB8AC3E}">
        <p14:creationId xmlns:p14="http://schemas.microsoft.com/office/powerpoint/2010/main" val="25049461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a:xfrm>
            <a:off x="838200" y="249382"/>
            <a:ext cx="9905082" cy="1444067"/>
          </a:xfrm>
        </p:spPr>
        <p:txBody>
          <a:bodyPr>
            <a:noAutofit/>
          </a:bodyPr>
          <a:lstStyle/>
          <a:p>
            <a:pPr algn="l" rtl="0"/>
            <a:r>
              <a:rPr lang="pt-BR" sz="2400" b="0" i="0" u="none" baseline="0" dirty="0">
                <a:ea typeface="Segoe UI"/>
                <a:cs typeface="Segoe UI"/>
              </a:rPr>
              <a:t>VPL</a:t>
            </a:r>
            <a:r>
              <a:rPr lang="x-es-XL" sz="2400" b="0" i="0" u="none" baseline="0" dirty="0">
                <a:ea typeface="Segoe UI"/>
                <a:cs typeface="Segoe UI"/>
              </a:rPr>
              <a:t> 02-26 Requisitos y funciones del HVRP, sección V. Actualización y aclaración sobre los requisitos de elegibilidad de los participantes, cont.</a:t>
            </a:r>
            <a:endParaRPr lang="x-es-XL" sz="2400" dirty="0"/>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idx="1"/>
          </p:nvPr>
        </p:nvSpPr>
        <p:spPr>
          <a:xfrm>
            <a:off x="838199" y="1828386"/>
            <a:ext cx="10515601" cy="4351338"/>
          </a:xfrm>
        </p:spPr>
        <p:txBody>
          <a:bodyPr>
            <a:noAutofit/>
          </a:bodyPr>
          <a:lstStyle/>
          <a:p>
            <a:pPr marL="0" indent="0" algn="l" rtl="0">
              <a:lnSpc>
                <a:spcPct val="110000"/>
              </a:lnSpc>
              <a:spcBef>
                <a:spcPts val="600"/>
              </a:spcBef>
              <a:buNone/>
            </a:pPr>
            <a:r>
              <a:rPr lang="x-es-XL" sz="2000" b="0" i="0" u="none" baseline="0" dirty="0"/>
              <a:t>El veterano también debe cumplir los dos criterios que se indican a continuación:</a:t>
            </a:r>
          </a:p>
          <a:p>
            <a:pPr marL="800100" indent="-514350" algn="l" rtl="0">
              <a:lnSpc>
                <a:spcPct val="110000"/>
              </a:lnSpc>
              <a:spcBef>
                <a:spcPts val="600"/>
              </a:spcBef>
              <a:buSzPct val="100000"/>
              <a:buFont typeface="+mj-lt"/>
              <a:buAutoNum type="arabicPeriod"/>
            </a:pPr>
            <a:r>
              <a:rPr lang="es-MX" sz="2000" b="0" i="0" u="none" baseline="0" dirty="0"/>
              <a:t>Corren </a:t>
            </a:r>
            <a:r>
              <a:rPr lang="x-es-XL" sz="2000" b="0" i="0" u="none" baseline="0" dirty="0"/>
              <a:t>el riesgo de perder su vivienda actual sin disponer de alternativas de alojamiento seguras de forma inmediata que les eviten tener que acudir a un albergue de emergencia o encontrarse en otras circunstancias descritas en la definición de </a:t>
            </a:r>
            <a:r>
              <a:rPr lang="x-es-XL" sz="2000" b="0" i="0" u="none" baseline="0" dirty="0">
                <a:hlinkClick r:id="rId2"/>
              </a:rPr>
              <a:t>veterano sin hogar</a:t>
            </a:r>
            <a:r>
              <a:rPr lang="x-es-XL" sz="2000" b="0" i="0" u="none" baseline="0" dirty="0"/>
              <a:t>, y</a:t>
            </a:r>
          </a:p>
          <a:p>
            <a:pPr marL="800100" indent="-514350" algn="l" rtl="0">
              <a:lnSpc>
                <a:spcPct val="110000"/>
              </a:lnSpc>
              <a:spcBef>
                <a:spcPts val="600"/>
              </a:spcBef>
              <a:buSzPct val="100000"/>
              <a:buFont typeface="+mj-lt"/>
              <a:buAutoNum type="arabicPeriod"/>
            </a:pPr>
            <a:r>
              <a:rPr lang="es-MX" sz="2000" b="0" i="0" u="none" baseline="0" dirty="0"/>
              <a:t>N</a:t>
            </a:r>
            <a:r>
              <a:rPr lang="x-es-XL" sz="2000" b="0" i="0" u="none" baseline="0" dirty="0"/>
              <a:t>o disponen de recursos suficientes para evitar la pérdida de la vivienda, por ejemplo, factores que determinan la estabilidad económica, social y de la vivienda.</a:t>
            </a:r>
          </a:p>
          <a:p>
            <a:pPr marL="0" indent="0" algn="l" rtl="0">
              <a:lnSpc>
                <a:spcPct val="110000"/>
              </a:lnSpc>
              <a:spcBef>
                <a:spcPts val="600"/>
              </a:spcBef>
              <a:buNone/>
            </a:pPr>
            <a:endParaRPr lang="x-es-XL" sz="2000" dirty="0"/>
          </a:p>
          <a:p>
            <a:pPr marL="0" indent="0" algn="l" rtl="0">
              <a:lnSpc>
                <a:spcPct val="110000"/>
              </a:lnSpc>
              <a:spcBef>
                <a:spcPts val="600"/>
              </a:spcBef>
              <a:buNone/>
            </a:pPr>
            <a:r>
              <a:rPr lang="x-es-XL" sz="1400" b="0" i="0" u="none" baseline="0" dirty="0"/>
              <a:t>Ten</a:t>
            </a:r>
            <a:r>
              <a:rPr lang="es-MX" sz="1400" b="0" i="0" u="none" baseline="0" dirty="0"/>
              <a:t>ga</a:t>
            </a:r>
            <a:r>
              <a:rPr lang="x-es-XL" sz="1400" b="0" i="0" u="none" baseline="0" dirty="0"/>
              <a:t> en cuenta que los veteranos que se ajustan a la definición de «sin hogar», que se encuentran en proceso de transición desde determinadas instituciones o que participan en un programa asociado no necesitan cumplir con la definición de «en riesgo de quedarse sin hogar». Los veteranos que se encuentren a 14 días </a:t>
            </a:r>
            <a:r>
              <a:rPr lang="es-MX" sz="1400" b="0" i="0" u="none" baseline="0" dirty="0"/>
              <a:t>o menos </a:t>
            </a:r>
            <a:r>
              <a:rPr lang="x-es-XL" sz="1400" b="0" i="0" u="none" baseline="0" dirty="0"/>
              <a:t>de quedarse sin hogar se consideran en «riesgo inminente» y se les considera personas sin hogar.</a:t>
            </a:r>
          </a:p>
          <a:p>
            <a:pPr marL="0" indent="0" algn="l" rtl="0">
              <a:lnSpc>
                <a:spcPct val="110000"/>
              </a:lnSpc>
              <a:spcBef>
                <a:spcPts val="600"/>
              </a:spcBef>
              <a:buNone/>
            </a:pPr>
            <a:endParaRPr lang="x-es-XL" sz="2000" dirty="0"/>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14</a:t>
            </a:fld>
            <a:endParaRPr lang="x-es-XL"/>
          </a:p>
        </p:txBody>
      </p:sp>
    </p:spTree>
    <p:extLst>
      <p:ext uri="{BB962C8B-B14F-4D97-AF65-F5344CB8AC3E}">
        <p14:creationId xmlns:p14="http://schemas.microsoft.com/office/powerpoint/2010/main" val="32509213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p:txBody>
          <a:bodyPr>
            <a:noAutofit/>
          </a:bodyPr>
          <a:lstStyle/>
          <a:p>
            <a:pPr algn="l" rtl="0"/>
            <a:r>
              <a:rPr lang="pt-BR" sz="3200" b="0" i="0" u="none" baseline="0" dirty="0">
                <a:ea typeface="Segoe UI"/>
                <a:cs typeface="Segoe UI"/>
              </a:rPr>
              <a:t>VPL</a:t>
            </a:r>
            <a:r>
              <a:rPr lang="x-es-XL" sz="3200" b="0" i="0" u="none" baseline="0" dirty="0">
                <a:ea typeface="Segoe UI"/>
                <a:cs typeface="Segoe UI"/>
              </a:rPr>
              <a:t> 02-26 Requisitos y funciones del HVRP. Sección V. Requisitos de participación, cont.</a:t>
            </a:r>
            <a:endParaRPr lang="x-es-XL" sz="3200" dirty="0"/>
          </a:p>
        </p:txBody>
      </p:sp>
      <p:pic>
        <p:nvPicPr>
          <p:cNvPr id="8" name="Content Placeholder 7" descr="Diagrama de flujo que muestra los pasos para determinar la elegibilidad para el programa HVRP, incluido en la VPL 02-26.">
            <a:extLst>
              <a:ext uri="{FF2B5EF4-FFF2-40B4-BE49-F238E27FC236}">
                <a16:creationId xmlns:a16="http://schemas.microsoft.com/office/drawing/2014/main" id="{471B6D3E-3B9D-E6C9-9514-F451B8885297}"/>
              </a:ext>
            </a:extLst>
          </p:cNvPr>
          <p:cNvPicPr>
            <a:picLocks noGrp="1" noChangeAspect="1"/>
          </p:cNvPicPr>
          <p:nvPr>
            <p:ph sz="half" idx="1"/>
          </p:nvPr>
        </p:nvPicPr>
        <p:blipFill rotWithShape="1">
          <a:blip r:embed="rId2" cstate="print">
            <a:extLst>
              <a:ext uri="{28A0092B-C50C-407E-A947-70E740481C1C}">
                <a14:useLocalDpi xmlns:a14="http://schemas.microsoft.com/office/drawing/2010/main" val="0"/>
              </a:ext>
            </a:extLst>
          </a:blip>
          <a:srcRect b="12194"/>
          <a:stretch/>
        </p:blipFill>
        <p:spPr bwMode="auto">
          <a:xfrm>
            <a:off x="1508141" y="1825625"/>
            <a:ext cx="3841718" cy="4351338"/>
          </a:xfrm>
          <a:prstGeom prst="rect">
            <a:avLst/>
          </a:prstGeom>
          <a:noFill/>
          <a:ln>
            <a:noFill/>
          </a:ln>
          <a:extLst>
            <a:ext uri="{53640926-AAD7-44D8-BBD7-CCE9431645EC}">
              <a14:shadowObscured xmlns:a14="http://schemas.microsoft.com/office/drawing/2010/main"/>
            </a:ext>
          </a:extLst>
        </p:spPr>
      </p:pic>
      <p:sp>
        <p:nvSpPr>
          <p:cNvPr id="6" name="Content Placeholder 5">
            <a:extLst>
              <a:ext uri="{FF2B5EF4-FFF2-40B4-BE49-F238E27FC236}">
                <a16:creationId xmlns:a16="http://schemas.microsoft.com/office/drawing/2014/main" id="{BE645FEB-169A-C40A-64A1-BD1E9453C2C9}"/>
              </a:ext>
            </a:extLst>
          </p:cNvPr>
          <p:cNvSpPr>
            <a:spLocks noGrp="1"/>
          </p:cNvSpPr>
          <p:nvPr>
            <p:ph sz="half" idx="2"/>
          </p:nvPr>
        </p:nvSpPr>
        <p:spPr>
          <a:xfrm>
            <a:off x="6096000" y="2483427"/>
            <a:ext cx="5406735" cy="3693536"/>
          </a:xfrm>
        </p:spPr>
        <p:txBody>
          <a:bodyPr>
            <a:normAutofit/>
          </a:bodyPr>
          <a:lstStyle/>
          <a:p>
            <a:pPr marL="0" indent="0" algn="l" rtl="0">
              <a:buNone/>
            </a:pPr>
            <a:r>
              <a:rPr lang="x-es-XL" b="0" i="1" u="none" baseline="0" dirty="0"/>
              <a:t>La </a:t>
            </a:r>
            <a:r>
              <a:rPr lang="pt-BR" b="0" i="1" u="none" baseline="0" dirty="0"/>
              <a:t>VPL</a:t>
            </a:r>
            <a:r>
              <a:rPr lang="x-es-XL" b="0" i="1" u="none" baseline="0" dirty="0"/>
              <a:t> incluye tablas para cada paso descrito en este esquema, en las que se enumeran el tipo de documentación y l</a:t>
            </a:r>
            <a:r>
              <a:rPr lang="es-MX" b="0" i="1" u="none" baseline="0" dirty="0"/>
              <a:t>os estándares </a:t>
            </a:r>
            <a:r>
              <a:rPr lang="x-es-XL" b="0" i="1" u="none" baseline="0" dirty="0"/>
              <a:t>de documentación asociad</a:t>
            </a:r>
            <a:r>
              <a:rPr lang="es-MX" b="0" i="1" u="none" baseline="0" dirty="0"/>
              <a:t>o</a:t>
            </a:r>
            <a:r>
              <a:rPr lang="x-es-XL" b="0" i="1" u="none" baseline="0" dirty="0"/>
              <a:t>s a cada paso.</a:t>
            </a:r>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15</a:t>
            </a:fld>
            <a:endParaRPr lang="x-es-XL"/>
          </a:p>
        </p:txBody>
      </p:sp>
    </p:spTree>
    <p:extLst>
      <p:ext uri="{BB962C8B-B14F-4D97-AF65-F5344CB8AC3E}">
        <p14:creationId xmlns:p14="http://schemas.microsoft.com/office/powerpoint/2010/main" val="2842331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a:xfrm>
            <a:off x="838200" y="249382"/>
            <a:ext cx="9905082" cy="1444067"/>
          </a:xfrm>
        </p:spPr>
        <p:txBody>
          <a:bodyPr>
            <a:noAutofit/>
          </a:bodyPr>
          <a:lstStyle/>
          <a:p>
            <a:r>
              <a:rPr lang="pt-BR" sz="2600" b="0" i="0" u="none" baseline="0" dirty="0"/>
              <a:t>VPL</a:t>
            </a:r>
            <a:r>
              <a:rPr lang="x-es-XL" sz="2600" b="0" i="0" u="none" baseline="0" dirty="0"/>
              <a:t> 02-26 </a:t>
            </a:r>
            <a:r>
              <a:rPr lang="pt-BR" sz="2600" dirty="0"/>
              <a:t>Anatomía de los requisitos y funciones del HVRP: Sección VI. Requisitos del proyecto para los beneficiarios de subvenciones</a:t>
            </a:r>
            <a:endParaRPr lang="x-es-XL" sz="2600" b="0" i="0" u="none" baseline="0" dirty="0"/>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idx="1"/>
          </p:nvPr>
        </p:nvSpPr>
        <p:spPr>
          <a:xfrm>
            <a:off x="838199" y="1828386"/>
            <a:ext cx="10654145" cy="4351338"/>
          </a:xfrm>
        </p:spPr>
        <p:txBody>
          <a:bodyPr>
            <a:normAutofit/>
          </a:bodyPr>
          <a:lstStyle/>
          <a:p>
            <a:pPr marL="457200" indent="-457200" algn="l" rtl="0">
              <a:lnSpc>
                <a:spcPct val="110000"/>
              </a:lnSpc>
              <a:spcBef>
                <a:spcPts val="1200"/>
              </a:spcBef>
              <a:buFont typeface="+mj-lt"/>
              <a:buAutoNum type="alphaUcPeriod"/>
            </a:pPr>
            <a:r>
              <a:rPr lang="x-es-XL" sz="2400" b="0" i="0" u="none" baseline="0" dirty="0"/>
              <a:t>Coordinación con el Centro Nacional de Asistencia Técnica para Veteranos (NVTAC)</a:t>
            </a:r>
          </a:p>
          <a:p>
            <a:pPr marL="457200" indent="-457200" algn="l" rtl="0">
              <a:lnSpc>
                <a:spcPct val="110000"/>
              </a:lnSpc>
              <a:spcBef>
                <a:spcPts val="1200"/>
              </a:spcBef>
              <a:buFont typeface="+mj-lt"/>
              <a:buAutoNum type="alphaUcPeriod"/>
            </a:pPr>
            <a:r>
              <a:rPr lang="x-es-XL" sz="2400" b="0" i="0" u="none" baseline="0" dirty="0"/>
              <a:t>Procedimientos operativos estándar (SOP)</a:t>
            </a:r>
          </a:p>
          <a:p>
            <a:pPr marL="457200" indent="-457200" algn="l" rtl="0">
              <a:lnSpc>
                <a:spcPct val="110000"/>
              </a:lnSpc>
              <a:spcBef>
                <a:spcPts val="1200"/>
              </a:spcBef>
              <a:buFont typeface="+mj-lt"/>
              <a:buAutoNum type="alphaUcPeriod"/>
            </a:pPr>
            <a:r>
              <a:rPr lang="x-es-XL" sz="2400" b="0" i="0" u="none" baseline="0" dirty="0"/>
              <a:t>Políticas y procedimientos financieros y administrativos</a:t>
            </a:r>
          </a:p>
          <a:p>
            <a:pPr marL="457200" indent="-457200" algn="l" rtl="0">
              <a:lnSpc>
                <a:spcPct val="110000"/>
              </a:lnSpc>
              <a:spcBef>
                <a:spcPts val="1200"/>
              </a:spcBef>
              <a:buFont typeface="+mj-lt"/>
              <a:buAutoNum type="alphaUcPeriod"/>
            </a:pPr>
            <a:r>
              <a:rPr lang="x-es-XL" sz="2400" b="0" i="0" u="none" baseline="0" dirty="0"/>
              <a:t>Plan de continuidad de las operaciones (COOP)</a:t>
            </a:r>
          </a:p>
          <a:p>
            <a:pPr marL="457200" indent="-457200" algn="l" rtl="0">
              <a:lnSpc>
                <a:spcPct val="110000"/>
              </a:lnSpc>
              <a:spcBef>
                <a:spcPts val="1200"/>
              </a:spcBef>
              <a:buFont typeface="+mj-lt"/>
              <a:buAutoNum type="alphaUcPeriod"/>
            </a:pPr>
            <a:r>
              <a:rPr lang="x-es-XL" sz="2400" b="0" i="0" u="none" baseline="0" dirty="0"/>
              <a:t>Comunicaciones públicas – Determinados requisitos de información – conocida comúnmente como la «Enmienda Stevens» – véanse la </a:t>
            </a:r>
            <a:r>
              <a:rPr lang="x-es-XL" sz="2400" b="0" i="0" u="none" baseline="0" dirty="0">
                <a:hlinkClick r:id="rId2"/>
              </a:rPr>
              <a:t>guía </a:t>
            </a:r>
            <a:r>
              <a:rPr lang="es-MX" sz="2400" b="0" i="0" u="none" baseline="0" dirty="0">
                <a:hlinkClick r:id="rId2"/>
              </a:rPr>
              <a:t>de apoyo </a:t>
            </a:r>
            <a:r>
              <a:rPr lang="x-es-XL" sz="2400" b="0" i="0" u="none" baseline="0" dirty="0">
                <a:hlinkClick r:id="rId2"/>
              </a:rPr>
              <a:t>y la </a:t>
            </a:r>
            <a:r>
              <a:rPr lang="es-MX" sz="2400" b="0" i="0" u="none" baseline="0" dirty="0">
                <a:hlinkClick r:id="rId2"/>
              </a:rPr>
              <a:t>sección de preguntas y respuestas (Q</a:t>
            </a:r>
            <a:r>
              <a:rPr lang="x-es-XL" sz="2400" b="0" i="0" u="none" baseline="0" dirty="0">
                <a:hlinkClick r:id="rId2"/>
              </a:rPr>
              <a:t>&amp;</a:t>
            </a:r>
            <a:r>
              <a:rPr lang="es-MX" sz="2400" b="0" i="0" u="none" baseline="0" dirty="0">
                <a:hlinkClick r:id="rId2"/>
              </a:rPr>
              <a:t>A)</a:t>
            </a:r>
            <a:endParaRPr lang="x-es-XL" sz="2400" dirty="0"/>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16</a:t>
            </a:fld>
            <a:endParaRPr lang="x-es-XL"/>
          </a:p>
        </p:txBody>
      </p:sp>
    </p:spTree>
    <p:extLst>
      <p:ext uri="{BB962C8B-B14F-4D97-AF65-F5344CB8AC3E}">
        <p14:creationId xmlns:p14="http://schemas.microsoft.com/office/powerpoint/2010/main" val="19159554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a:xfrm>
            <a:off x="838200" y="249382"/>
            <a:ext cx="9905082" cy="1444067"/>
          </a:xfrm>
        </p:spPr>
        <p:txBody>
          <a:bodyPr>
            <a:noAutofit/>
          </a:bodyPr>
          <a:lstStyle/>
          <a:p>
            <a:r>
              <a:rPr lang="pt-BR" sz="2400" dirty="0"/>
              <a:t>VPL</a:t>
            </a:r>
            <a:r>
              <a:rPr lang="x-es-XL" sz="2400" dirty="0"/>
              <a:t> 02-26 </a:t>
            </a:r>
            <a:r>
              <a:rPr lang="pt-BR" sz="2400" dirty="0"/>
              <a:t>Anatomía de los requisitos y funciones del HVRP: Sección VI. Requisitos del proyecto para los beneficiarios de subvenciones</a:t>
            </a:r>
            <a:r>
              <a:rPr lang="x-es-XL" sz="2400" b="0" i="0" u="none" baseline="0" dirty="0"/>
              <a:t>, cont.</a:t>
            </a:r>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idx="1"/>
          </p:nvPr>
        </p:nvSpPr>
        <p:spPr>
          <a:xfrm>
            <a:off x="838199" y="1828386"/>
            <a:ext cx="10654145" cy="4351338"/>
          </a:xfrm>
        </p:spPr>
        <p:txBody>
          <a:bodyPr>
            <a:normAutofit/>
          </a:bodyPr>
          <a:lstStyle/>
          <a:p>
            <a:pPr marL="457200" indent="-457200" algn="l" rtl="0">
              <a:lnSpc>
                <a:spcPct val="110000"/>
              </a:lnSpc>
              <a:spcBef>
                <a:spcPts val="600"/>
              </a:spcBef>
              <a:buFont typeface="+mj-lt"/>
              <a:buAutoNum type="alphaUcPeriod" startAt="6"/>
            </a:pPr>
            <a:r>
              <a:rPr lang="x-es-XL" sz="2400" b="0" i="0" u="none" baseline="0" dirty="0"/>
              <a:t>Cost</a:t>
            </a:r>
            <a:r>
              <a:rPr lang="es-MX" sz="2400" b="0" i="0" u="none" baseline="0" dirty="0"/>
              <a:t>o</a:t>
            </a:r>
            <a:r>
              <a:rPr lang="x-es-XL" sz="2400" b="0" i="0" u="none" baseline="0" dirty="0"/>
              <a:t>s generales admisibles para el HVRP</a:t>
            </a:r>
          </a:p>
          <a:p>
            <a:pPr marL="457200" indent="-457200" algn="l" rtl="0">
              <a:lnSpc>
                <a:spcPct val="110000"/>
              </a:lnSpc>
              <a:spcBef>
                <a:spcPts val="600"/>
              </a:spcBef>
              <a:buFont typeface="+mj-lt"/>
              <a:buAutoNum type="alphaUcPeriod" startAt="6"/>
            </a:pPr>
            <a:r>
              <a:rPr lang="es-MX" sz="2400" b="0" i="0" u="none" baseline="0" dirty="0"/>
              <a:t>Costos </a:t>
            </a:r>
            <a:r>
              <a:rPr lang="x-es-XL" sz="2400" b="0" i="0" u="none" baseline="0" dirty="0"/>
              <a:t>no </a:t>
            </a:r>
            <a:r>
              <a:rPr lang="es-MX" sz="2400" b="0" i="0" u="none" baseline="0" dirty="0"/>
              <a:t>admisibles </a:t>
            </a:r>
            <a:r>
              <a:rPr lang="x-es-XL" sz="2400" b="0" i="0" u="none" baseline="0" dirty="0"/>
              <a:t>para el HVRP</a:t>
            </a:r>
          </a:p>
          <a:p>
            <a:pPr marL="457200" indent="-457200" algn="l" rtl="0">
              <a:lnSpc>
                <a:spcPct val="110000"/>
              </a:lnSpc>
              <a:spcBef>
                <a:spcPts val="600"/>
              </a:spcBef>
              <a:buFont typeface="+mj-lt"/>
              <a:buAutoNum type="alphaUcPeriod" startAt="6"/>
            </a:pPr>
            <a:r>
              <a:rPr lang="x-es-XL" sz="2400" b="0" i="0" u="none" baseline="0" dirty="0"/>
              <a:t>Ubicación física en </a:t>
            </a:r>
            <a:r>
              <a:rPr lang="es-MX" sz="2400" b="0" i="0" u="none" baseline="0" dirty="0"/>
              <a:t>el área </a:t>
            </a:r>
            <a:r>
              <a:rPr lang="x-es-XL" sz="2400" b="0" i="0" u="none" baseline="0" dirty="0"/>
              <a:t>de prestación de servicios</a:t>
            </a:r>
          </a:p>
          <a:p>
            <a:pPr marL="457200" indent="-457200" algn="l" rtl="0">
              <a:lnSpc>
                <a:spcPct val="110000"/>
              </a:lnSpc>
              <a:spcBef>
                <a:spcPts val="600"/>
              </a:spcBef>
              <a:buFont typeface="+mj-lt"/>
              <a:buAutoNum type="alphaUcPeriod" startAt="6"/>
            </a:pPr>
            <a:r>
              <a:rPr lang="es-MX" sz="2400" b="0" i="0" u="none" baseline="0" dirty="0"/>
              <a:t>Dotación de personal</a:t>
            </a:r>
            <a:endParaRPr lang="x-es-XL" sz="2400" b="0" i="0" u="none" baseline="0" dirty="0"/>
          </a:p>
          <a:p>
            <a:pPr lvl="1" algn="l" rtl="0">
              <a:lnSpc>
                <a:spcPct val="110000"/>
              </a:lnSpc>
              <a:spcBef>
                <a:spcPts val="600"/>
              </a:spcBef>
            </a:pPr>
            <a:r>
              <a:rPr lang="x-es-XL" sz="2200" b="0" i="0" u="none" baseline="0" dirty="0"/>
              <a:t>Puesto de</a:t>
            </a:r>
            <a:r>
              <a:rPr lang="es-MX" sz="2200" b="0" i="0" u="none" baseline="0" dirty="0"/>
              <a:t>l personal</a:t>
            </a:r>
            <a:endParaRPr lang="x-es-XL" sz="2200" b="0" i="0" u="none" baseline="0" dirty="0"/>
          </a:p>
          <a:p>
            <a:pPr lvl="1" algn="l" rtl="0">
              <a:lnSpc>
                <a:spcPct val="110000"/>
              </a:lnSpc>
              <a:spcBef>
                <a:spcPts val="600"/>
              </a:spcBef>
            </a:pPr>
            <a:r>
              <a:rPr lang="x-es-XL" sz="2200" b="0" i="0" u="none" baseline="0" dirty="0"/>
              <a:t>Límites de asignación de tiempo del personal</a:t>
            </a:r>
          </a:p>
          <a:p>
            <a:pPr lvl="1" algn="l" rtl="0">
              <a:lnSpc>
                <a:spcPct val="110000"/>
              </a:lnSpc>
              <a:spcBef>
                <a:spcPts val="600"/>
              </a:spcBef>
            </a:pPr>
            <a:r>
              <a:rPr lang="x-es-XL" sz="2200" b="0" i="0" u="none" baseline="0" dirty="0"/>
              <a:t>Limitaciones organizativas </a:t>
            </a:r>
            <a:r>
              <a:rPr lang="es-MX" sz="2200" b="0" i="0" u="none" baseline="0" dirty="0"/>
              <a:t>para la </a:t>
            </a:r>
            <a:r>
              <a:rPr lang="x-es-XL" sz="2200" b="0" i="0" u="none" baseline="0" dirty="0"/>
              <a:t>dotación de personal</a:t>
            </a:r>
          </a:p>
          <a:p>
            <a:pPr lvl="1" algn="l" rtl="0">
              <a:lnSpc>
                <a:spcPct val="110000"/>
              </a:lnSpc>
              <a:spcBef>
                <a:spcPts val="600"/>
              </a:spcBef>
            </a:pPr>
            <a:r>
              <a:rPr lang="x-es-XL" sz="2200" b="0" i="0" u="none" baseline="0" dirty="0"/>
              <a:t>Expectativas de información sobre el personal </a:t>
            </a:r>
          </a:p>
          <a:p>
            <a:pPr lvl="1" algn="l" rtl="0">
              <a:lnSpc>
                <a:spcPct val="110000"/>
              </a:lnSpc>
              <a:spcBef>
                <a:spcPts val="600"/>
              </a:spcBef>
            </a:pPr>
            <a:r>
              <a:rPr lang="x-es-XL" sz="2200" b="0" i="0" u="none" baseline="0" dirty="0"/>
              <a:t>Requisitos salariales locales para gestores de casos y especialistas en empleo </a:t>
            </a:r>
          </a:p>
          <a:p>
            <a:pPr marL="457200" indent="-457200" algn="l" rtl="0">
              <a:lnSpc>
                <a:spcPct val="110000"/>
              </a:lnSpc>
              <a:spcBef>
                <a:spcPts val="1200"/>
              </a:spcBef>
              <a:buFont typeface="+mj-lt"/>
              <a:buAutoNum type="alphaUcPeriod" startAt="6"/>
            </a:pPr>
            <a:endParaRPr lang="x-es-XL" sz="2400" dirty="0"/>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17</a:t>
            </a:fld>
            <a:endParaRPr lang="x-es-XL"/>
          </a:p>
        </p:txBody>
      </p:sp>
    </p:spTree>
    <p:extLst>
      <p:ext uri="{BB962C8B-B14F-4D97-AF65-F5344CB8AC3E}">
        <p14:creationId xmlns:p14="http://schemas.microsoft.com/office/powerpoint/2010/main" val="18203464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a:xfrm>
            <a:off x="838200" y="249382"/>
            <a:ext cx="9905082" cy="1444067"/>
          </a:xfrm>
        </p:spPr>
        <p:txBody>
          <a:bodyPr>
            <a:noAutofit/>
          </a:bodyPr>
          <a:lstStyle/>
          <a:p>
            <a:r>
              <a:rPr lang="pt-BR" sz="3200" dirty="0"/>
              <a:t>VPL</a:t>
            </a:r>
            <a:r>
              <a:rPr lang="x-es-XL" sz="3200" dirty="0"/>
              <a:t> 02-26 </a:t>
            </a:r>
            <a:r>
              <a:rPr lang="pt-BR" sz="3200" dirty="0"/>
              <a:t>Anatomía de los requisitos y funciones del HVRP: </a:t>
            </a:r>
            <a:r>
              <a:rPr lang="x-es-XL" sz="3200" b="0" i="0" u="none" baseline="0" dirty="0"/>
              <a:t>Sección VIII. Funciones del personal del HVRP</a:t>
            </a:r>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idx="1"/>
          </p:nvPr>
        </p:nvSpPr>
        <p:spPr>
          <a:xfrm>
            <a:off x="838199" y="1693449"/>
            <a:ext cx="10654145" cy="4541096"/>
          </a:xfrm>
        </p:spPr>
        <p:txBody>
          <a:bodyPr>
            <a:noAutofit/>
          </a:bodyPr>
          <a:lstStyle/>
          <a:p>
            <a:pPr marL="0" indent="0" algn="l" rtl="0">
              <a:lnSpc>
                <a:spcPct val="110000"/>
              </a:lnSpc>
              <a:spcBef>
                <a:spcPts val="600"/>
              </a:spcBef>
              <a:buNone/>
            </a:pPr>
            <a:r>
              <a:rPr lang="x-es-XL" sz="1600" b="0" i="0" u="none" baseline="0" dirty="0"/>
              <a:t>Siete funciones</a:t>
            </a:r>
            <a:endParaRPr lang="x-es-XL" sz="1400" dirty="0"/>
          </a:p>
          <a:p>
            <a:pPr marL="685800" indent="-457200" algn="l" rtl="0">
              <a:lnSpc>
                <a:spcPct val="105000"/>
              </a:lnSpc>
              <a:spcBef>
                <a:spcPts val="600"/>
              </a:spcBef>
              <a:buSzPct val="100000"/>
              <a:buFont typeface="+mj-lt"/>
              <a:buAutoNum type="arabicPeriod"/>
            </a:pPr>
            <a:r>
              <a:rPr lang="es-MX" sz="1600" b="0" i="0" u="none" baseline="0" dirty="0"/>
              <a:t>Alcance</a:t>
            </a:r>
            <a:endParaRPr lang="x-es-XL" sz="1600" b="0" i="0" u="none" baseline="0" dirty="0"/>
          </a:p>
          <a:p>
            <a:pPr marL="685800" indent="-457200" algn="l" rtl="0">
              <a:lnSpc>
                <a:spcPct val="105000"/>
              </a:lnSpc>
              <a:spcBef>
                <a:spcPts val="600"/>
              </a:spcBef>
              <a:buSzPct val="100000"/>
              <a:buFont typeface="+mj-lt"/>
              <a:buAutoNum type="arabicPeriod"/>
            </a:pPr>
            <a:r>
              <a:rPr lang="x-es-XL" sz="1600" b="0" i="0" u="none" baseline="0" dirty="0"/>
              <a:t>Admisión </a:t>
            </a:r>
            <a:r>
              <a:rPr lang="es-MX" sz="1600" b="0" i="0" u="none" baseline="0" dirty="0"/>
              <a:t>e inscripción</a:t>
            </a:r>
            <a:r>
              <a:rPr lang="x-es-XL" sz="1600" b="0" i="0" u="none" baseline="0" dirty="0"/>
              <a:t>: Inscripción en el HVRP a través del Sistema de Informes de Beneficiarios de VETS</a:t>
            </a:r>
          </a:p>
          <a:p>
            <a:pPr marL="685800" indent="-457200" algn="l" rtl="0">
              <a:lnSpc>
                <a:spcPct val="105000"/>
              </a:lnSpc>
              <a:spcBef>
                <a:spcPts val="600"/>
              </a:spcBef>
              <a:buSzPct val="100000"/>
              <a:buFont typeface="+mj-lt"/>
              <a:buAutoNum type="arabicPeriod"/>
            </a:pPr>
            <a:r>
              <a:rPr lang="x-es-XL" sz="1600" b="0" i="0" u="none" baseline="0" dirty="0"/>
              <a:t>Gestión de casos: 3 componentes principales </a:t>
            </a:r>
          </a:p>
          <a:p>
            <a:pPr marL="1204913" lvl="1" indent="-457200" algn="l" rtl="0">
              <a:lnSpc>
                <a:spcPct val="105000"/>
              </a:lnSpc>
              <a:spcBef>
                <a:spcPts val="600"/>
              </a:spcBef>
              <a:buFont typeface="+mj-lt"/>
              <a:buAutoNum type="alphaLcParenR"/>
            </a:pPr>
            <a:r>
              <a:rPr lang="x-es-XL" sz="1400" b="0" i="0" u="none" baseline="0" dirty="0"/>
              <a:t>Evaluación de necesidades</a:t>
            </a:r>
          </a:p>
          <a:p>
            <a:pPr marL="1204913" lvl="1" indent="-457200" algn="l" rtl="0">
              <a:lnSpc>
                <a:spcPct val="105000"/>
              </a:lnSpc>
              <a:spcBef>
                <a:spcPts val="600"/>
              </a:spcBef>
              <a:buFont typeface="+mj-lt"/>
              <a:buAutoNum type="alphaLcParenR"/>
            </a:pPr>
            <a:r>
              <a:rPr lang="x-es-XL" sz="1400" b="0" i="0" u="none" baseline="0" dirty="0"/>
              <a:t>Plan de Empleo Individual (IEP)</a:t>
            </a:r>
          </a:p>
          <a:p>
            <a:pPr marL="1204913" lvl="1" indent="-457200" algn="l" rtl="0">
              <a:lnSpc>
                <a:spcPct val="105000"/>
              </a:lnSpc>
              <a:spcBef>
                <a:spcPts val="600"/>
              </a:spcBef>
              <a:buFont typeface="+mj-lt"/>
              <a:buAutoNum type="alphaLcParenR"/>
            </a:pPr>
            <a:r>
              <a:rPr lang="x-es-XL" sz="1400" b="0" i="0" u="none" baseline="0" dirty="0"/>
              <a:t>Servicios de empleo y de apoyo</a:t>
            </a:r>
          </a:p>
          <a:p>
            <a:pPr marL="1662113" lvl="2" indent="-457200" algn="l" rtl="0">
              <a:lnSpc>
                <a:spcPct val="105000"/>
              </a:lnSpc>
              <a:spcBef>
                <a:spcPts val="600"/>
              </a:spcBef>
              <a:buFont typeface="+mj-lt"/>
              <a:buAutoNum type="romanLcPeriod"/>
            </a:pPr>
            <a:r>
              <a:rPr lang="x-es-XL" sz="1400" b="0" i="0" u="none" baseline="0" dirty="0"/>
              <a:t>Ayuda para la búsqueda de empleo</a:t>
            </a:r>
          </a:p>
          <a:p>
            <a:pPr marL="1662113" lvl="2" indent="-457200" algn="l" rtl="0">
              <a:lnSpc>
                <a:spcPct val="105000"/>
              </a:lnSpc>
              <a:spcBef>
                <a:spcPts val="600"/>
              </a:spcBef>
              <a:buFont typeface="+mj-lt"/>
              <a:buAutoNum type="romanLcPeriod"/>
            </a:pPr>
            <a:r>
              <a:rPr lang="x-es-XL" sz="1400" b="0" i="0" u="none" baseline="0" dirty="0"/>
              <a:t>Servicios de apoyo</a:t>
            </a:r>
          </a:p>
          <a:p>
            <a:pPr marL="685800" indent="-457200" algn="l" rtl="0">
              <a:lnSpc>
                <a:spcPct val="105000"/>
              </a:lnSpc>
              <a:spcBef>
                <a:spcPts val="600"/>
              </a:spcBef>
              <a:buSzPct val="100000"/>
              <a:buFont typeface="+mj-lt"/>
              <a:buAutoNum type="arabicPeriod"/>
            </a:pPr>
            <a:r>
              <a:rPr lang="x-es-XL" sz="1600" b="0" i="0" u="none" baseline="0" dirty="0"/>
              <a:t>Colaboración</a:t>
            </a:r>
          </a:p>
          <a:p>
            <a:pPr marL="685800" indent="-457200" algn="l" rtl="0">
              <a:lnSpc>
                <a:spcPct val="105000"/>
              </a:lnSpc>
              <a:spcBef>
                <a:spcPts val="600"/>
              </a:spcBef>
              <a:buSzPct val="100000"/>
              <a:buFont typeface="+mj-lt"/>
              <a:buAutoNum type="arabicPeriod"/>
            </a:pPr>
            <a:r>
              <a:rPr lang="es-MX" sz="1600" b="0" i="0" u="none" baseline="0" dirty="0"/>
              <a:t>Capacitación </a:t>
            </a:r>
            <a:r>
              <a:rPr lang="x-es-XL" sz="1600" b="0" i="0" u="none" baseline="0" dirty="0"/>
              <a:t>orientada al empleo</a:t>
            </a:r>
          </a:p>
          <a:p>
            <a:pPr marL="685800" indent="-457200" algn="l" rtl="0">
              <a:lnSpc>
                <a:spcPct val="105000"/>
              </a:lnSpc>
              <a:spcBef>
                <a:spcPts val="600"/>
              </a:spcBef>
              <a:buSzPct val="100000"/>
              <a:buFont typeface="+mj-lt"/>
              <a:buAutoNum type="arabicPeriod"/>
            </a:pPr>
            <a:r>
              <a:rPr lang="es-MX" sz="1600" b="0" i="0" u="none" baseline="0"/>
              <a:t>Colocación </a:t>
            </a:r>
            <a:r>
              <a:rPr lang="x-es-XL" sz="1600" b="0" i="0" u="none" baseline="0"/>
              <a:t>laboral</a:t>
            </a:r>
            <a:endParaRPr lang="x-es-XL" sz="1600" b="0" i="0" u="none" baseline="0" dirty="0"/>
          </a:p>
          <a:p>
            <a:pPr marL="685800" indent="-457200" algn="l" rtl="0">
              <a:lnSpc>
                <a:spcPct val="105000"/>
              </a:lnSpc>
              <a:spcBef>
                <a:spcPts val="600"/>
              </a:spcBef>
              <a:buSzPct val="100000"/>
              <a:buFont typeface="+mj-lt"/>
              <a:buAutoNum type="arabicPeriod"/>
            </a:pPr>
            <a:r>
              <a:rPr lang="x-es-XL" sz="1600" b="0" i="0" u="none" baseline="0" dirty="0"/>
              <a:t>Servicio</a:t>
            </a:r>
            <a:r>
              <a:rPr lang="es-MX" sz="1600" b="0" i="0" u="none" baseline="0" dirty="0"/>
              <a:t>s</a:t>
            </a:r>
            <a:r>
              <a:rPr lang="x-es-XL" sz="1600" b="0" i="0" u="none" baseline="0" dirty="0"/>
              <a:t> de seguimiento</a:t>
            </a:r>
            <a:endParaRPr lang="x-es-XL" sz="1400" b="0" i="0" u="none" baseline="0" dirty="0"/>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18</a:t>
            </a:fld>
            <a:endParaRPr lang="x-es-XL"/>
          </a:p>
        </p:txBody>
      </p:sp>
    </p:spTree>
    <p:extLst>
      <p:ext uri="{BB962C8B-B14F-4D97-AF65-F5344CB8AC3E}">
        <p14:creationId xmlns:p14="http://schemas.microsoft.com/office/powerpoint/2010/main" val="5664766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a:xfrm>
            <a:off x="838200" y="249382"/>
            <a:ext cx="10093036" cy="1444067"/>
          </a:xfrm>
        </p:spPr>
        <p:txBody>
          <a:bodyPr>
            <a:noAutofit/>
          </a:bodyPr>
          <a:lstStyle/>
          <a:p>
            <a:r>
              <a:rPr lang="pt-BR" sz="2400" b="0" i="0" u="none" baseline="0" dirty="0"/>
              <a:t>VPL</a:t>
            </a:r>
            <a:r>
              <a:rPr lang="x-es-XL" sz="2400" b="0" i="0" u="none" baseline="0" dirty="0"/>
              <a:t> 02-26 </a:t>
            </a:r>
            <a:r>
              <a:rPr lang="pt-BR" sz="2400" dirty="0"/>
              <a:t>Anatomía de los requisitos y funciones del HVRP: </a:t>
            </a:r>
            <a:r>
              <a:rPr lang="x-es-XL" sz="2400" b="0" i="0" u="none" baseline="0" dirty="0"/>
              <a:t>Sección XI. Seguimiento del HVRP por parte de VETS: la revisión in situ</a:t>
            </a:r>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idx="1"/>
          </p:nvPr>
        </p:nvSpPr>
        <p:spPr>
          <a:xfrm>
            <a:off x="838199" y="1828386"/>
            <a:ext cx="10654145" cy="4351338"/>
          </a:xfrm>
        </p:spPr>
        <p:txBody>
          <a:bodyPr>
            <a:noAutofit/>
          </a:bodyPr>
          <a:lstStyle/>
          <a:p>
            <a:pPr algn="l" rtl="0">
              <a:lnSpc>
                <a:spcPct val="100000"/>
              </a:lnSpc>
              <a:spcBef>
                <a:spcPts val="1200"/>
              </a:spcBef>
            </a:pPr>
            <a:r>
              <a:rPr lang="x-es-XL" sz="2000" b="0" i="0" u="none" baseline="0" dirty="0"/>
              <a:t>VETS supervisa periódicamente, a lo largo del periodo de </a:t>
            </a:r>
            <a:r>
              <a:rPr lang="es-MX" sz="2000" b="0" i="0" u="none" baseline="0" dirty="0"/>
              <a:t>desempeño</a:t>
            </a:r>
            <a:r>
              <a:rPr lang="x-es-XL" sz="2000" b="0" i="0" u="none" baseline="0" dirty="0"/>
              <a:t> (PoP), el desempeño de los beneficiarios de las subvenciones del HVRP y su cumplimiento de las políticas y directrices. VETS utiliza el término «revisión in situ» (OSR) para referirse tanto a la supervisión presencial como a la virtual.</a:t>
            </a:r>
          </a:p>
          <a:p>
            <a:pPr lvl="1" algn="l" rtl="0">
              <a:lnSpc>
                <a:spcPct val="100000"/>
              </a:lnSpc>
              <a:spcBef>
                <a:spcPts val="1200"/>
              </a:spcBef>
            </a:pPr>
            <a:r>
              <a:rPr lang="es-MX" sz="2000" dirty="0"/>
              <a:t>La</a:t>
            </a:r>
            <a:r>
              <a:rPr lang="x-es-XL" sz="2000" b="0" i="0" u="none" baseline="0" dirty="0"/>
              <a:t> </a:t>
            </a:r>
            <a:r>
              <a:rPr lang="pt-BR" sz="2000" b="0" i="0" u="none" baseline="0" dirty="0"/>
              <a:t>VPL</a:t>
            </a:r>
            <a:r>
              <a:rPr lang="x-es-XL" sz="2000" b="0" i="0" u="none" baseline="0" dirty="0"/>
              <a:t> establece las expectativas que deben tener los beneficiarios de las subvenciones respecto al personal federal encargado de llevar a cabo la OSR, y los beneficiarios deben colaborar con el representante técnico de su responsable de subvenciones (GOTR) para completar esta actividad.</a:t>
            </a:r>
          </a:p>
          <a:p>
            <a:pPr lvl="1" algn="l" rtl="0">
              <a:lnSpc>
                <a:spcPct val="100000"/>
              </a:lnSpc>
              <a:spcBef>
                <a:spcPts val="1200"/>
              </a:spcBef>
            </a:pPr>
            <a:r>
              <a:rPr lang="x-es-XL" sz="2000" b="0" i="0" u="none" baseline="0" dirty="0"/>
              <a:t>VETS proporciona a los beneficiarios de las subvenciones herramientas de seguimiento interno que se corresponden con la herramienta de evaluación del personal de VETS, disponible en la página web del HVRP, en la sección </a:t>
            </a:r>
            <a:r>
              <a:rPr lang="x-es-XL" sz="2000" b="0" i="0" u="none" baseline="0" dirty="0">
                <a:hlinkClick r:id="rId3"/>
              </a:rPr>
              <a:t>Documentos del programa</a:t>
            </a:r>
            <a:r>
              <a:rPr lang="x-es-XL" sz="2000" b="0" i="0" u="none" baseline="0" dirty="0"/>
              <a:t>.</a:t>
            </a:r>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19</a:t>
            </a:fld>
            <a:endParaRPr lang="x-es-XL"/>
          </a:p>
        </p:txBody>
      </p:sp>
    </p:spTree>
    <p:extLst>
      <p:ext uri="{BB962C8B-B14F-4D97-AF65-F5344CB8AC3E}">
        <p14:creationId xmlns:p14="http://schemas.microsoft.com/office/powerpoint/2010/main" val="36499188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a:xfrm>
            <a:off x="838200" y="136526"/>
            <a:ext cx="10093036" cy="1556924"/>
          </a:xfrm>
        </p:spPr>
        <p:txBody>
          <a:bodyPr>
            <a:noAutofit/>
          </a:bodyPr>
          <a:lstStyle/>
          <a:p>
            <a:r>
              <a:rPr lang="pt-BR" sz="2400" b="0" i="0" u="none" baseline="0" dirty="0"/>
              <a:t>VPL</a:t>
            </a:r>
            <a:r>
              <a:rPr lang="x-es-XL" sz="2400" b="0" i="0" u="none" baseline="0" dirty="0"/>
              <a:t> 02-26 </a:t>
            </a:r>
            <a:r>
              <a:rPr lang="pt-BR" sz="2400" dirty="0"/>
              <a:t>Anatomía de los requisitos y funciones del HVRP: </a:t>
            </a:r>
            <a:r>
              <a:rPr lang="x-es-XL" sz="2400" b="0" i="0" u="none" baseline="0" dirty="0"/>
              <a:t>Sección XI. Seguimiento del HVRP por parte de VETS</a:t>
            </a:r>
            <a:r>
              <a:rPr lang="es-MX" sz="2400" b="0" i="0" u="none" baseline="0" dirty="0"/>
              <a:t>,</a:t>
            </a:r>
            <a:r>
              <a:rPr lang="x-es-XL" sz="2400" b="0" i="0" u="none" baseline="0" dirty="0"/>
              <a:t> evaluación de los cost</a:t>
            </a:r>
            <a:r>
              <a:rPr lang="es-MX" sz="2400" b="0" i="0" u="none" baseline="0" dirty="0"/>
              <a:t>o</a:t>
            </a:r>
            <a:r>
              <a:rPr lang="x-es-XL" sz="2400" b="0" i="0" u="none" baseline="0" dirty="0"/>
              <a:t>s del programa para garantizar el cumplimiento financiero</a:t>
            </a:r>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idx="1"/>
          </p:nvPr>
        </p:nvSpPr>
        <p:spPr>
          <a:xfrm>
            <a:off x="838199" y="1650963"/>
            <a:ext cx="10654145" cy="4351338"/>
          </a:xfrm>
        </p:spPr>
        <p:txBody>
          <a:bodyPr>
            <a:noAutofit/>
          </a:bodyPr>
          <a:lstStyle/>
          <a:p>
            <a:pPr algn="l" rtl="0">
              <a:lnSpc>
                <a:spcPct val="100000"/>
              </a:lnSpc>
              <a:spcBef>
                <a:spcPts val="1200"/>
              </a:spcBef>
            </a:pPr>
            <a:r>
              <a:rPr lang="x-es-XL" sz="2000" b="0" i="0" u="none" baseline="0" dirty="0"/>
              <a:t>VETS adjudicó un contrato para llevar a cabo auditorías destinadas a evaluar los cost</a:t>
            </a:r>
            <a:r>
              <a:rPr lang="es-MX" sz="2000" b="0" i="0" u="none" baseline="0" dirty="0"/>
              <a:t>o</a:t>
            </a:r>
            <a:r>
              <a:rPr lang="x-es-XL" sz="2000" b="0" i="0" u="none" baseline="0" dirty="0"/>
              <a:t>s del programa en lo que respecta al cumplimiento financiero de los Términos y Condiciones del HVRP y de los Requisitos Administrativos Uniformes, 2 C.F.R., parte 200, subpartes D y E, y parte 2900, subpartes D y E. </a:t>
            </a:r>
          </a:p>
          <a:p>
            <a:pPr lvl="1" algn="l" rtl="0">
              <a:lnSpc>
                <a:spcPct val="100000"/>
              </a:lnSpc>
              <a:spcBef>
                <a:spcPts val="1200"/>
              </a:spcBef>
            </a:pPr>
            <a:r>
              <a:rPr lang="x-es-XL" sz="1800" b="0" i="0" u="none" baseline="0" dirty="0"/>
              <a:t>El contratista es un representante autorizado de VETS. </a:t>
            </a:r>
          </a:p>
          <a:p>
            <a:pPr algn="l" rtl="0">
              <a:lnSpc>
                <a:spcPct val="100000"/>
              </a:lnSpc>
              <a:spcBef>
                <a:spcPts val="1200"/>
              </a:spcBef>
            </a:pPr>
            <a:r>
              <a:rPr lang="x-es-XL" sz="2000" b="0" i="0" u="none" baseline="0" dirty="0"/>
              <a:t>La selección y </a:t>
            </a:r>
            <a:r>
              <a:rPr lang="es-MX" sz="2000" b="0" i="0" u="none" baseline="0" dirty="0"/>
              <a:t>la </a:t>
            </a:r>
            <a:r>
              <a:rPr lang="x-es-XL" sz="2000" b="0" i="0" u="none" baseline="0" dirty="0"/>
              <a:t>frecuencia de estas auditorías centradas en aspectos financieros se basan en el riesgo, teniendo en cuenta factores como la presentación tardía o inexacta de la información financiera, si el beneficiario de la subvención se encuentra sujeto a un Plan de Acciones Correctivas (CAP) basado en el </a:t>
            </a:r>
            <a:r>
              <a:rPr lang="es-MX" sz="2000" b="0" i="0" u="none" baseline="0" dirty="0"/>
              <a:t>desempeño </a:t>
            </a:r>
            <a:r>
              <a:rPr lang="x-es-XL" sz="2000" b="0" i="0" u="none" baseline="0" dirty="0"/>
              <a:t>o de carácter administrativo y de gestión, o si ha sido clasificado como de alto riesgo, así como otros factores identificados por el GOTR y comunicados a su Administrador Regional (RAVET).</a:t>
            </a:r>
          </a:p>
          <a:p>
            <a:pPr lvl="1" algn="l" rtl="0">
              <a:lnSpc>
                <a:spcPct val="100000"/>
              </a:lnSpc>
              <a:spcBef>
                <a:spcPts val="1200"/>
              </a:spcBef>
            </a:pPr>
            <a:r>
              <a:rPr lang="x-es-XL" sz="1800" b="0" i="0" u="none" baseline="0" dirty="0"/>
              <a:t>En la mayoría de los casos, hay motivos para creer que la subvención seleccionada se beneficiará de la auditoría y, además, proporcionará a VETS datos que contribuyan a mejorar las directrices actuales del programa y la </a:t>
            </a:r>
            <a:r>
              <a:rPr lang="es-MX" sz="1800" b="0" i="0" u="none" baseline="0" dirty="0"/>
              <a:t>capacitación </a:t>
            </a:r>
            <a:r>
              <a:rPr lang="x-es-XL" sz="1800" b="0" i="0" u="none" baseline="0" dirty="0"/>
              <a:t>de los beneficiarios de las subvenciones.</a:t>
            </a:r>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20</a:t>
            </a:fld>
            <a:endParaRPr lang="x-es-XL"/>
          </a:p>
        </p:txBody>
      </p:sp>
    </p:spTree>
    <p:extLst>
      <p:ext uri="{BB962C8B-B14F-4D97-AF65-F5344CB8AC3E}">
        <p14:creationId xmlns:p14="http://schemas.microsoft.com/office/powerpoint/2010/main" val="33446950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CF68D-F695-2505-E901-206449876F43}"/>
              </a:ext>
            </a:extLst>
          </p:cNvPr>
          <p:cNvSpPr>
            <a:spLocks noGrp="1"/>
          </p:cNvSpPr>
          <p:nvPr>
            <p:ph type="title"/>
          </p:nvPr>
        </p:nvSpPr>
        <p:spPr/>
        <p:txBody>
          <a:bodyPr/>
          <a:lstStyle/>
          <a:p>
            <a:pPr algn="l" rtl="0"/>
            <a:r>
              <a:rPr lang="pt-BR" b="0" i="0" u="none" baseline="0" dirty="0"/>
              <a:t>VPL</a:t>
            </a:r>
            <a:r>
              <a:rPr lang="x-es-XL" b="0" i="0" u="none" baseline="0" dirty="0"/>
              <a:t> 02-25 Rendimiento, gestión y presentación de informes del HVRP</a:t>
            </a:r>
          </a:p>
        </p:txBody>
      </p:sp>
    </p:spTree>
    <p:extLst>
      <p:ext uri="{BB962C8B-B14F-4D97-AF65-F5344CB8AC3E}">
        <p14:creationId xmlns:p14="http://schemas.microsoft.com/office/powerpoint/2010/main" val="7430875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a:xfrm>
            <a:off x="838200" y="136525"/>
            <a:ext cx="9684318" cy="1554164"/>
          </a:xfrm>
        </p:spPr>
        <p:txBody>
          <a:bodyPr>
            <a:noAutofit/>
          </a:bodyPr>
          <a:lstStyle/>
          <a:p>
            <a:pPr algn="l" rtl="0"/>
            <a:r>
              <a:rPr lang="x-es-XL" b="0" i="0" u="none" baseline="0" dirty="0"/>
              <a:t>Requisitos </a:t>
            </a:r>
            <a:r>
              <a:rPr lang="es-MX" b="0" i="0" u="none" baseline="0" dirty="0"/>
              <a:t>de </a:t>
            </a:r>
            <a:r>
              <a:rPr lang="x-es-XL" b="0" i="0" u="none" baseline="0" dirty="0"/>
              <a:t>información financiera y de </a:t>
            </a:r>
            <a:r>
              <a:rPr lang="es-MX" b="0" i="0" u="none" baseline="0" dirty="0"/>
              <a:t>desempeño</a:t>
            </a:r>
            <a:endParaRPr lang="x-es-XL" b="0" i="0" u="none" baseline="0" dirty="0"/>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sz="half" idx="1"/>
          </p:nvPr>
        </p:nvSpPr>
        <p:spPr>
          <a:xfrm>
            <a:off x="838200" y="1825625"/>
            <a:ext cx="9999518" cy="4351338"/>
          </a:xfrm>
        </p:spPr>
        <p:txBody>
          <a:bodyPr>
            <a:normAutofit/>
          </a:bodyPr>
          <a:lstStyle/>
          <a:p>
            <a:pPr marL="0" indent="0" algn="l" rtl="0">
              <a:lnSpc>
                <a:spcPct val="100000"/>
              </a:lnSpc>
              <a:spcBef>
                <a:spcPts val="1200"/>
              </a:spcBef>
              <a:buNone/>
            </a:pPr>
            <a:r>
              <a:rPr lang="pt-BR" b="0" i="0" u="none" baseline="0" dirty="0">
                <a:hlinkClick r:id="rId2"/>
              </a:rPr>
              <a:t>VPL</a:t>
            </a:r>
            <a:r>
              <a:rPr lang="x-es-XL" b="0" i="0" u="none" baseline="0" dirty="0">
                <a:hlinkClick r:id="rId2"/>
              </a:rPr>
              <a:t> 02-25</a:t>
            </a:r>
            <a:r>
              <a:rPr lang="x-es-XL" b="0" i="0" u="none" baseline="0" dirty="0"/>
              <a:t> y anexos 1: </a:t>
            </a:r>
            <a:r>
              <a:rPr lang="x-es-XL" b="0" i="0" u="none" baseline="0" dirty="0">
                <a:hlinkClick r:id="rId3"/>
              </a:rPr>
              <a:t>Guía de asistencia técnica para el plan de </a:t>
            </a:r>
            <a:r>
              <a:rPr lang="es-MX" b="0" i="0" u="none" baseline="0" dirty="0">
                <a:hlinkClick r:id="rId3"/>
              </a:rPr>
              <a:t>acciones </a:t>
            </a:r>
            <a:r>
              <a:rPr lang="x-es-XL" b="0" i="0" u="none" baseline="0" dirty="0">
                <a:hlinkClick r:id="rId3"/>
              </a:rPr>
              <a:t>correctivas</a:t>
            </a:r>
            <a:r>
              <a:rPr lang="x-es-XL" b="0" i="0" u="none" baseline="0" dirty="0"/>
              <a:t> y 2: </a:t>
            </a:r>
            <a:r>
              <a:rPr lang="x-es-XL" b="0" i="0" u="none" baseline="0" dirty="0">
                <a:hlinkClick r:id="rId4"/>
              </a:rPr>
              <a:t>Guía de asistencia técnica para la designación de alto riesgo</a:t>
            </a:r>
            <a:endParaRPr lang="x-es-XL" dirty="0"/>
          </a:p>
          <a:p>
            <a:pPr algn="l" rtl="0">
              <a:lnSpc>
                <a:spcPct val="100000"/>
              </a:lnSpc>
              <a:spcBef>
                <a:spcPts val="1200"/>
              </a:spcBef>
            </a:pPr>
            <a:endParaRPr lang="x-es-XL" sz="2200" dirty="0"/>
          </a:p>
        </p:txBody>
      </p:sp>
      <p:pic>
        <p:nvPicPr>
          <p:cNvPr id="8" name="Content Placeholder 7" descr="Captura de pantalla de las políticas vinculadas en el Directorio de políticas activas de VETS ">
            <a:extLst>
              <a:ext uri="{FF2B5EF4-FFF2-40B4-BE49-F238E27FC236}">
                <a16:creationId xmlns:a16="http://schemas.microsoft.com/office/drawing/2014/main" id="{196C22CC-9BE9-317E-6269-C6D3FE8F8FC9}"/>
              </a:ext>
            </a:extLst>
          </p:cNvPr>
          <p:cNvPicPr>
            <a:picLocks noGrp="1" noChangeAspect="1"/>
          </p:cNvPicPr>
          <p:nvPr>
            <p:ph sz="half" idx="2"/>
          </p:nvPr>
        </p:nvPicPr>
        <p:blipFill>
          <a:blip r:embed="rId5"/>
          <a:stretch>
            <a:fillRect/>
          </a:stretch>
        </p:blipFill>
        <p:spPr>
          <a:xfrm>
            <a:off x="1679757" y="3582799"/>
            <a:ext cx="8680085" cy="2167991"/>
          </a:xfrm>
          <a:prstGeom prst="rect">
            <a:avLst/>
          </a:prstGeom>
        </p:spPr>
      </p:pic>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22</a:t>
            </a:fld>
            <a:endParaRPr lang="x-es-XL"/>
          </a:p>
        </p:txBody>
      </p:sp>
    </p:spTree>
    <p:extLst>
      <p:ext uri="{BB962C8B-B14F-4D97-AF65-F5344CB8AC3E}">
        <p14:creationId xmlns:p14="http://schemas.microsoft.com/office/powerpoint/2010/main" val="31188496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a:xfrm>
            <a:off x="838200" y="136526"/>
            <a:ext cx="9677400" cy="1557338"/>
          </a:xfrm>
        </p:spPr>
        <p:txBody>
          <a:bodyPr>
            <a:noAutofit/>
          </a:bodyPr>
          <a:lstStyle/>
          <a:p>
            <a:pPr algn="l" rtl="0"/>
            <a:r>
              <a:rPr lang="x-es-XL" b="0" i="0" u="none" baseline="0" dirty="0"/>
              <a:t>Requisitos de información financiera y de </a:t>
            </a:r>
            <a:r>
              <a:rPr lang="es-MX" b="0" i="0" u="none" baseline="0" dirty="0"/>
              <a:t>desempeño</a:t>
            </a:r>
            <a:r>
              <a:rPr lang="x-es-XL" b="0" i="0" u="none" baseline="0" dirty="0"/>
              <a:t>: desglose de</a:t>
            </a:r>
            <a:r>
              <a:rPr lang="es-MX" b="0" i="0" u="none" baseline="0" dirty="0"/>
              <a:t> la</a:t>
            </a:r>
            <a:r>
              <a:rPr lang="x-es-XL" b="0" i="0" u="none" baseline="0" dirty="0"/>
              <a:t> </a:t>
            </a:r>
            <a:r>
              <a:rPr lang="pt-BR" b="0" i="0" u="none" baseline="0" dirty="0"/>
              <a:t>VPL</a:t>
            </a:r>
            <a:endParaRPr lang="x-es-XL" b="0" i="0" u="none" baseline="0" dirty="0"/>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idx="1"/>
          </p:nvPr>
        </p:nvSpPr>
        <p:spPr>
          <a:xfrm>
            <a:off x="838200" y="1828386"/>
            <a:ext cx="10515600" cy="4351338"/>
          </a:xfrm>
        </p:spPr>
        <p:txBody>
          <a:bodyPr>
            <a:noAutofit/>
          </a:bodyPr>
          <a:lstStyle/>
          <a:p>
            <a:pPr marL="0" indent="0" algn="l" rtl="0">
              <a:buNone/>
            </a:pPr>
            <a:r>
              <a:rPr lang="x-es-XL" sz="2400" b="0" i="0" u="none" baseline="0" dirty="0"/>
              <a:t>Las secciones de la </a:t>
            </a:r>
            <a:r>
              <a:rPr lang="pt-BR" sz="2400" b="0" i="0" u="none" baseline="0" dirty="0"/>
              <a:t>VPL</a:t>
            </a:r>
            <a:r>
              <a:rPr lang="x-es-XL" sz="2400" b="0" i="0" u="none" baseline="0" dirty="0"/>
              <a:t> se desglosan por temas específicos que describen los requisitos que debe cumplir el beneficiario de la subvención en:</a:t>
            </a:r>
          </a:p>
          <a:p>
            <a:pPr marL="747713" indent="-514350" algn="l" rtl="0">
              <a:buSzPct val="100000"/>
              <a:buFont typeface="+mj-lt"/>
              <a:buAutoNum type="arabicPeriod"/>
            </a:pPr>
            <a:r>
              <a:rPr lang="x-es-XL" sz="2400" b="0" i="0" u="none" baseline="0" dirty="0"/>
              <a:t>Gestión de </a:t>
            </a:r>
            <a:r>
              <a:rPr lang="es-MX" sz="2400" b="0" i="0" u="none" baseline="0" dirty="0"/>
              <a:t>registros</a:t>
            </a:r>
            <a:r>
              <a:rPr lang="x-es-XL" sz="2400" b="0" i="0" u="none" baseline="0" dirty="0"/>
              <a:t> (Sección V)</a:t>
            </a:r>
          </a:p>
          <a:p>
            <a:pPr marL="747713" indent="-514350">
              <a:buSzPct val="100000"/>
              <a:buFont typeface="+mj-lt"/>
              <a:buAutoNum type="arabicPeriod"/>
            </a:pPr>
            <a:r>
              <a:rPr lang="x-es-XL" sz="2400" b="0" i="0" u="none" baseline="0" dirty="0"/>
              <a:t>Informes de </a:t>
            </a:r>
            <a:r>
              <a:rPr lang="es-MX" sz="2400" b="0" i="0" u="none" baseline="0" dirty="0"/>
              <a:t>desempeño</a:t>
            </a:r>
            <a:r>
              <a:rPr lang="x-es-XL" sz="2400" dirty="0"/>
              <a:t> trimestrales </a:t>
            </a:r>
            <a:r>
              <a:rPr lang="x-es-XL" sz="2400" b="0" i="0" u="none" baseline="0" dirty="0"/>
              <a:t>(Sección VI)</a:t>
            </a:r>
          </a:p>
          <a:p>
            <a:pPr marL="747713" indent="-514350" algn="l" rtl="0">
              <a:buSzPct val="100000"/>
              <a:buFont typeface="+mj-lt"/>
              <a:buAutoNum type="arabicPeriod"/>
            </a:pPr>
            <a:r>
              <a:rPr lang="x-es-XL" sz="2400" b="0" i="0" u="none" baseline="0" dirty="0"/>
              <a:t>Informes financieros trimestrales (Sección VII)</a:t>
            </a:r>
          </a:p>
          <a:p>
            <a:pPr marL="747713" indent="-514350" algn="l" rtl="0">
              <a:buSzPct val="100000"/>
              <a:buFont typeface="+mj-lt"/>
              <a:buAutoNum type="arabicPeriod"/>
            </a:pPr>
            <a:r>
              <a:rPr lang="x-es-XL" sz="2400" b="0" i="0" u="none" baseline="0" dirty="0"/>
              <a:t>Fechas límite para la presentación de informes trimestrales (Sección VIII)</a:t>
            </a:r>
          </a:p>
          <a:p>
            <a:pPr marL="747713" indent="-514350" algn="l" rtl="0">
              <a:buSzPct val="100000"/>
              <a:buFont typeface="+mj-lt"/>
              <a:buAutoNum type="arabicPeriod"/>
            </a:pPr>
            <a:r>
              <a:rPr lang="x-es-XL" sz="2400" b="0" i="0" u="none" baseline="0" dirty="0"/>
              <a:t>Gestión de riesgos del programa (Sección IX)</a:t>
            </a:r>
          </a:p>
          <a:p>
            <a:pPr marL="747713" indent="-514350" algn="l" rtl="0">
              <a:buSzPct val="100000"/>
              <a:buFont typeface="+mj-lt"/>
              <a:buAutoNum type="arabicPeriod"/>
            </a:pPr>
            <a:r>
              <a:rPr lang="x-es-XL" sz="2400" b="0" i="0" u="none" baseline="0" dirty="0"/>
              <a:t>Informes al finalizar la subvención (Sección X)</a:t>
            </a:r>
          </a:p>
          <a:p>
            <a:endParaRPr lang="x-es-XL" sz="2400" dirty="0"/>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a:xfrm>
            <a:off x="838200" y="6356350"/>
            <a:ext cx="7315200" cy="365125"/>
          </a:xfrm>
        </p:spPr>
        <p:txBody>
          <a:bodyPr/>
          <a:lstStyle/>
          <a:p>
            <a:pPr algn="l" rtl="0"/>
            <a:r>
              <a:rPr lang="x-es-XL" b="0" i="0" u="none" baseline="0" dirty="0"/>
              <a:t>Servicio de Empleo y</a:t>
            </a:r>
            <a:r>
              <a:rPr lang="pt-BR" b="0" i="0" u="none" baseline="0" dirty="0"/>
              <a:t> Capacitación para</a:t>
            </a:r>
            <a:r>
              <a:rPr lang="x-es-XL" b="0" i="0" u="none" baseline="0" dirty="0"/>
              <a:t> Veteranos</a:t>
            </a:r>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a:xfrm>
            <a:off x="10743282" y="6356350"/>
            <a:ext cx="610518" cy="365125"/>
          </a:xfrm>
        </p:spPr>
        <p:txBody>
          <a:bodyPr/>
          <a:lstStyle/>
          <a:p>
            <a:pPr algn="r" rtl="0"/>
            <a:fld id="{9F533A62-0560-4741-9272-0FF595F394C3}" type="slidenum">
              <a:rPr/>
              <a:pPr/>
              <a:t>23</a:t>
            </a:fld>
            <a:endParaRPr lang="x-es-XL"/>
          </a:p>
        </p:txBody>
      </p:sp>
    </p:spTree>
    <p:extLst>
      <p:ext uri="{BB962C8B-B14F-4D97-AF65-F5344CB8AC3E}">
        <p14:creationId xmlns:p14="http://schemas.microsoft.com/office/powerpoint/2010/main" val="7108864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a:xfrm>
            <a:off x="838200" y="136525"/>
            <a:ext cx="9684318" cy="1554163"/>
          </a:xfrm>
        </p:spPr>
        <p:txBody>
          <a:bodyPr>
            <a:noAutofit/>
          </a:bodyPr>
          <a:lstStyle/>
          <a:p>
            <a:pPr algn="l" rtl="0"/>
            <a:r>
              <a:rPr lang="x-es-XL" sz="4200" b="0" i="0" u="none" baseline="0" dirty="0"/>
              <a:t>Requisitos de información financiera y de </a:t>
            </a:r>
            <a:r>
              <a:rPr lang="es-MX" sz="4200" b="0" i="0" u="none" baseline="0" dirty="0"/>
              <a:t>desempeño</a:t>
            </a:r>
            <a:r>
              <a:rPr lang="x-es-XL" sz="4200" b="0" i="0" u="none" baseline="0" dirty="0"/>
              <a:t>– Informes de</a:t>
            </a:r>
            <a:r>
              <a:rPr lang="es-MX" sz="4200" b="0" i="0" u="none" baseline="0" dirty="0"/>
              <a:t> desempeño</a:t>
            </a:r>
            <a:endParaRPr lang="x-es-XL" sz="4200" b="0" i="0" u="none" baseline="0" dirty="0"/>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sz="half" idx="1"/>
          </p:nvPr>
        </p:nvSpPr>
        <p:spPr>
          <a:xfrm>
            <a:off x="838200" y="1825625"/>
            <a:ext cx="10404764" cy="1800802"/>
          </a:xfrm>
        </p:spPr>
        <p:txBody>
          <a:bodyPr>
            <a:noAutofit/>
          </a:bodyPr>
          <a:lstStyle/>
          <a:p>
            <a:pPr marL="0" indent="0" algn="l" rtl="0">
              <a:buNone/>
            </a:pPr>
            <a:r>
              <a:rPr lang="x-es-XL" sz="2000" b="0" i="0" u="none" baseline="0" dirty="0"/>
              <a:t>Cada trimestre, los beneficiarios de las subvenciones deben presentar los informes de </a:t>
            </a:r>
            <a:r>
              <a:rPr lang="es-MX" sz="2000" b="0" i="0" u="none" baseline="0" dirty="0"/>
              <a:t>desempeño </a:t>
            </a:r>
            <a:r>
              <a:rPr lang="x-es-XL" sz="2000" b="0" i="0" u="none" baseline="0" dirty="0"/>
              <a:t>de VETS a través del </a:t>
            </a:r>
            <a:r>
              <a:rPr lang="x-es-XL" sz="2000" b="0" i="0" u="none" baseline="0" dirty="0">
                <a:hlinkClick r:id="rId2"/>
              </a:rPr>
              <a:t>Sistema de Informes de Beneficiarios de VETS (VGRS)</a:t>
            </a:r>
            <a:r>
              <a:rPr lang="x-es-XL" sz="2000" b="0" i="0" u="none" baseline="0" dirty="0"/>
              <a:t>, que recopila datos del programa para comparar el </a:t>
            </a:r>
            <a:r>
              <a:rPr lang="es-MX" sz="2000" b="0" i="0" u="none" baseline="0" dirty="0"/>
              <a:t>desempeño </a:t>
            </a:r>
            <a:r>
              <a:rPr lang="x-es-XL" sz="2000" b="0" i="0" u="none" baseline="0" dirty="0"/>
              <a:t>real con los objetivos fijados. Estos informes detallan los hitos y logros más importantes, los retos a los que se ha tenido que hacer frente, las razones por las que no se han cumplido los indicadores de </a:t>
            </a:r>
            <a:r>
              <a:rPr lang="es-MX" sz="2000" b="0" i="0" u="none" baseline="0" dirty="0"/>
              <a:t>desempeño </a:t>
            </a:r>
            <a:r>
              <a:rPr lang="x-es-XL" sz="2000" b="0" i="0" u="none" baseline="0" dirty="0"/>
              <a:t>y las estrategias para corregir el bajo </a:t>
            </a:r>
            <a:r>
              <a:rPr lang="es-MX" sz="2000" b="0" i="0" u="none" baseline="0" dirty="0"/>
              <a:t>desempeño</a:t>
            </a:r>
            <a:r>
              <a:rPr lang="x-es-XL" sz="2000" b="0" i="0" u="none" baseline="0" dirty="0"/>
              <a:t>.</a:t>
            </a:r>
          </a:p>
        </p:txBody>
      </p:sp>
      <p:graphicFrame>
        <p:nvGraphicFramePr>
          <p:cNvPr id="8" name="Table 7" descr="Tabla de informes de rendimiento en la que se indican el trimestre, la fecha de cierre del trimestre, la fecha límite del beneficiario de la subvención y la fecha de revisión o certificación del GOTR.">
            <a:extLst>
              <a:ext uri="{FF2B5EF4-FFF2-40B4-BE49-F238E27FC236}">
                <a16:creationId xmlns:a16="http://schemas.microsoft.com/office/drawing/2014/main" id="{D0A1389A-7D1A-4BC3-CD4B-3F3F9C1DCD85}"/>
              </a:ext>
            </a:extLst>
          </p:cNvPr>
          <p:cNvGraphicFramePr>
            <a:graphicFrameLocks noGrp="1"/>
          </p:cNvGraphicFramePr>
          <p:nvPr>
            <p:extLst>
              <p:ext uri="{D42A27DB-BD31-4B8C-83A1-F6EECF244321}">
                <p14:modId xmlns:p14="http://schemas.microsoft.com/office/powerpoint/2010/main" val="3076933865"/>
              </p:ext>
            </p:extLst>
          </p:nvPr>
        </p:nvGraphicFramePr>
        <p:xfrm>
          <a:off x="838200" y="3781580"/>
          <a:ext cx="10548939" cy="2397760"/>
        </p:xfrm>
        <a:graphic>
          <a:graphicData uri="http://schemas.openxmlformats.org/drawingml/2006/table">
            <a:tbl>
              <a:tblPr firstRow="1" bandRow="1">
                <a:tableStyleId>{5C22544A-7EE6-4342-B048-85BDC9FD1C3A}</a:tableStyleId>
              </a:tblPr>
              <a:tblGrid>
                <a:gridCol w="1795332">
                  <a:extLst>
                    <a:ext uri="{9D8B030D-6E8A-4147-A177-3AD203B41FA5}">
                      <a16:colId xmlns:a16="http://schemas.microsoft.com/office/drawing/2014/main" val="4066896256"/>
                    </a:ext>
                  </a:extLst>
                </a:gridCol>
                <a:gridCol w="2256295">
                  <a:extLst>
                    <a:ext uri="{9D8B030D-6E8A-4147-A177-3AD203B41FA5}">
                      <a16:colId xmlns:a16="http://schemas.microsoft.com/office/drawing/2014/main" val="3970043631"/>
                    </a:ext>
                  </a:extLst>
                </a:gridCol>
                <a:gridCol w="3318936">
                  <a:extLst>
                    <a:ext uri="{9D8B030D-6E8A-4147-A177-3AD203B41FA5}">
                      <a16:colId xmlns:a16="http://schemas.microsoft.com/office/drawing/2014/main" val="3177214407"/>
                    </a:ext>
                  </a:extLst>
                </a:gridCol>
                <a:gridCol w="3178376">
                  <a:extLst>
                    <a:ext uri="{9D8B030D-6E8A-4147-A177-3AD203B41FA5}">
                      <a16:colId xmlns:a16="http://schemas.microsoft.com/office/drawing/2014/main" val="208961944"/>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x-es-XL" sz="1800" b="1" i="0" u="none" baseline="0" dirty="0">
                          <a:solidFill>
                            <a:srgbClr val="FFFFFF"/>
                          </a:solidFill>
                          <a:effectLst/>
                          <a:highlight>
                            <a:srgbClr val="0054A6"/>
                          </a:highlight>
                        </a:rPr>
                        <a:t>Trimestre</a:t>
                      </a:r>
                      <a:endParaRPr lang="x-es-XL" sz="1800" b="1" i="0" dirty="0">
                        <a:solidFill>
                          <a:srgbClr val="FFFFFF"/>
                        </a:solidFill>
                        <a:effectLst/>
                        <a:highlight>
                          <a:srgbClr val="0054A6"/>
                        </a:highlight>
                        <a:latin typeface="+mn-lt"/>
                      </a:endParaRPr>
                    </a:p>
                  </a:txBody>
                  <a:tcPr/>
                </a:tc>
                <a:tc>
                  <a:txBody>
                    <a:bodyPr/>
                    <a:lstStyle/>
                    <a:p>
                      <a:pPr algn="l" rtl="0"/>
                      <a:r>
                        <a:rPr lang="x-es-XL" b="1" i="0" u="none" baseline="0"/>
                        <a:t>Fecha de cierre del trimestre</a:t>
                      </a:r>
                    </a:p>
                  </a:txBody>
                  <a:tcPr/>
                </a:tc>
                <a:tc>
                  <a:txBody>
                    <a:bodyPr/>
                    <a:lstStyle/>
                    <a:p>
                      <a:pPr algn="l" rtl="0"/>
                      <a:r>
                        <a:rPr lang="x-es-XL" b="1" i="0" u="none" baseline="0"/>
                        <a:t>Fecha límite de presentación de solicitudes para los beneficiarios de la subvención</a:t>
                      </a:r>
                    </a:p>
                  </a:txBody>
                  <a:tcPr/>
                </a:tc>
                <a:tc>
                  <a:txBody>
                    <a:bodyPr/>
                    <a:lstStyle/>
                    <a:p>
                      <a:pPr algn="l" rtl="0"/>
                      <a:r>
                        <a:rPr lang="x-es-XL" b="1" i="0" u="none" baseline="0" dirty="0"/>
                        <a:t>Revisión/Certificación de GOTR</a:t>
                      </a:r>
                    </a:p>
                  </a:txBody>
                  <a:tcPr/>
                </a:tc>
                <a:extLst>
                  <a:ext uri="{0D108BD9-81ED-4DB2-BD59-A6C34878D82A}">
                    <a16:rowId xmlns:a16="http://schemas.microsoft.com/office/drawing/2014/main" val="2474436121"/>
                  </a:ext>
                </a:extLst>
              </a:tr>
              <a:tr h="370840">
                <a:tc>
                  <a:txBody>
                    <a:bodyPr/>
                    <a:lstStyle/>
                    <a:p>
                      <a:pPr algn="l" rtl="0"/>
                      <a:r>
                        <a:rPr lang="x-es-XL" b="0" i="0" u="none" baseline="0"/>
                        <a:t>1 y 5</a:t>
                      </a:r>
                    </a:p>
                  </a:txBody>
                  <a:tcPr/>
                </a:tc>
                <a:tc>
                  <a:txBody>
                    <a:bodyPr/>
                    <a:lstStyle/>
                    <a:p>
                      <a:pPr algn="l" rtl="0"/>
                      <a:r>
                        <a:rPr lang="x-es-XL" b="0" i="0" u="none" baseline="0"/>
                        <a:t>30 de septiembre</a:t>
                      </a:r>
                    </a:p>
                  </a:txBody>
                  <a:tcPr/>
                </a:tc>
                <a:tc>
                  <a:txBody>
                    <a:bodyPr/>
                    <a:lstStyle/>
                    <a:p>
                      <a:pPr algn="l" rtl="0"/>
                      <a:r>
                        <a:rPr lang="x-es-XL" b="0" i="0" u="none" baseline="0"/>
                        <a:t>30 de octubre</a:t>
                      </a:r>
                    </a:p>
                  </a:txBody>
                  <a:tcPr/>
                </a:tc>
                <a:tc>
                  <a:txBody>
                    <a:bodyPr/>
                    <a:lstStyle/>
                    <a:p>
                      <a:pPr algn="l" rtl="0"/>
                      <a:r>
                        <a:rPr lang="x-es-XL" b="0" i="0" u="none" baseline="0"/>
                        <a:t>15 de noviembre</a:t>
                      </a:r>
                    </a:p>
                  </a:txBody>
                  <a:tcPr/>
                </a:tc>
                <a:extLst>
                  <a:ext uri="{0D108BD9-81ED-4DB2-BD59-A6C34878D82A}">
                    <a16:rowId xmlns:a16="http://schemas.microsoft.com/office/drawing/2014/main" val="329555411"/>
                  </a:ext>
                </a:extLst>
              </a:tr>
              <a:tr h="370840">
                <a:tc>
                  <a:txBody>
                    <a:bodyPr/>
                    <a:lstStyle/>
                    <a:p>
                      <a:pPr algn="l" rtl="0"/>
                      <a:r>
                        <a:rPr lang="x-es-XL" b="0" i="0" u="none" baseline="0"/>
                        <a:t>2 y 6</a:t>
                      </a:r>
                    </a:p>
                  </a:txBody>
                  <a:tcPr/>
                </a:tc>
                <a:tc>
                  <a:txBody>
                    <a:bodyPr/>
                    <a:lstStyle/>
                    <a:p>
                      <a:pPr algn="l" rtl="0"/>
                      <a:r>
                        <a:rPr lang="x-es-XL" b="0" i="0" u="none" baseline="0"/>
                        <a:t>31 de diciembre</a:t>
                      </a:r>
                    </a:p>
                  </a:txBody>
                  <a:tcPr/>
                </a:tc>
                <a:tc>
                  <a:txBody>
                    <a:bodyPr/>
                    <a:lstStyle/>
                    <a:p>
                      <a:pPr algn="l" rtl="0"/>
                      <a:r>
                        <a:rPr lang="x-es-XL" b="0" i="0" u="none" baseline="0"/>
                        <a:t>30 de enero</a:t>
                      </a:r>
                    </a:p>
                  </a:txBody>
                  <a:tcPr/>
                </a:tc>
                <a:tc>
                  <a:txBody>
                    <a:bodyPr/>
                    <a:lstStyle/>
                    <a:p>
                      <a:pPr algn="l" rtl="0"/>
                      <a:r>
                        <a:rPr lang="x-es-XL" b="0" i="0" u="none" baseline="0"/>
                        <a:t>15 de febrero</a:t>
                      </a:r>
                    </a:p>
                  </a:txBody>
                  <a:tcPr/>
                </a:tc>
                <a:extLst>
                  <a:ext uri="{0D108BD9-81ED-4DB2-BD59-A6C34878D82A}">
                    <a16:rowId xmlns:a16="http://schemas.microsoft.com/office/drawing/2014/main" val="23773872"/>
                  </a:ext>
                </a:extLst>
              </a:tr>
              <a:tr h="370840">
                <a:tc>
                  <a:txBody>
                    <a:bodyPr/>
                    <a:lstStyle/>
                    <a:p>
                      <a:pPr algn="l" rtl="0"/>
                      <a:r>
                        <a:rPr lang="x-es-XL" b="0" i="0" u="none" baseline="0"/>
                        <a:t>3 y 7</a:t>
                      </a:r>
                    </a:p>
                  </a:txBody>
                  <a:tcPr/>
                </a:tc>
                <a:tc>
                  <a:txBody>
                    <a:bodyPr/>
                    <a:lstStyle/>
                    <a:p>
                      <a:pPr algn="l" rtl="0"/>
                      <a:r>
                        <a:rPr lang="x-es-XL" b="0" i="0" u="none" baseline="0"/>
                        <a:t>31 de marzo</a:t>
                      </a:r>
                    </a:p>
                  </a:txBody>
                  <a:tcPr/>
                </a:tc>
                <a:tc>
                  <a:txBody>
                    <a:bodyPr/>
                    <a:lstStyle/>
                    <a:p>
                      <a:pPr algn="l" rtl="0"/>
                      <a:r>
                        <a:rPr lang="x-es-XL" b="0" i="0" u="none" baseline="0"/>
                        <a:t>30 de abril</a:t>
                      </a:r>
                    </a:p>
                  </a:txBody>
                  <a:tcPr/>
                </a:tc>
                <a:tc>
                  <a:txBody>
                    <a:bodyPr/>
                    <a:lstStyle/>
                    <a:p>
                      <a:pPr algn="l" rtl="0"/>
                      <a:r>
                        <a:rPr lang="x-es-XL" b="0" i="0" u="none" baseline="0"/>
                        <a:t>15 de mayo</a:t>
                      </a:r>
                    </a:p>
                  </a:txBody>
                  <a:tcPr/>
                </a:tc>
                <a:extLst>
                  <a:ext uri="{0D108BD9-81ED-4DB2-BD59-A6C34878D82A}">
                    <a16:rowId xmlns:a16="http://schemas.microsoft.com/office/drawing/2014/main" val="1795794702"/>
                  </a:ext>
                </a:extLst>
              </a:tr>
              <a:tr h="370840">
                <a:tc>
                  <a:txBody>
                    <a:bodyPr/>
                    <a:lstStyle/>
                    <a:p>
                      <a:pPr algn="l" rtl="0"/>
                      <a:r>
                        <a:rPr lang="x-es-XL" b="0" i="0" u="none" baseline="0"/>
                        <a:t>4 y 8</a:t>
                      </a:r>
                    </a:p>
                  </a:txBody>
                  <a:tcPr/>
                </a:tc>
                <a:tc>
                  <a:txBody>
                    <a:bodyPr/>
                    <a:lstStyle/>
                    <a:p>
                      <a:pPr algn="l" rtl="0"/>
                      <a:r>
                        <a:rPr lang="x-es-XL" b="0" i="0" u="none" baseline="0"/>
                        <a:t>30 de junio</a:t>
                      </a:r>
                    </a:p>
                  </a:txBody>
                  <a:tcPr/>
                </a:tc>
                <a:tc>
                  <a:txBody>
                    <a:bodyPr/>
                    <a:lstStyle/>
                    <a:p>
                      <a:pPr algn="l" rtl="0"/>
                      <a:r>
                        <a:rPr lang="x-es-XL" b="0" i="0" u="none" baseline="0"/>
                        <a:t>30 de julio</a:t>
                      </a:r>
                    </a:p>
                  </a:txBody>
                  <a:tcPr/>
                </a:tc>
                <a:tc>
                  <a:txBody>
                    <a:bodyPr/>
                    <a:lstStyle/>
                    <a:p>
                      <a:pPr algn="l" rtl="0"/>
                      <a:r>
                        <a:rPr lang="x-es-XL" b="0" i="0" u="none" baseline="0"/>
                        <a:t>15 de agosto</a:t>
                      </a:r>
                    </a:p>
                  </a:txBody>
                  <a:tcPr/>
                </a:tc>
                <a:extLst>
                  <a:ext uri="{0D108BD9-81ED-4DB2-BD59-A6C34878D82A}">
                    <a16:rowId xmlns:a16="http://schemas.microsoft.com/office/drawing/2014/main" val="3613801790"/>
                  </a:ext>
                </a:extLst>
              </a:tr>
            </a:tbl>
          </a:graphicData>
        </a:graphic>
      </p:graphicFrame>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pPr/>
              <a:t>24</a:t>
            </a:fld>
            <a:endParaRPr lang="x-es-XL"/>
          </a:p>
        </p:txBody>
      </p:sp>
    </p:spTree>
    <p:extLst>
      <p:ext uri="{BB962C8B-B14F-4D97-AF65-F5344CB8AC3E}">
        <p14:creationId xmlns:p14="http://schemas.microsoft.com/office/powerpoint/2010/main" val="41812809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a:xfrm>
            <a:off x="838200" y="136525"/>
            <a:ext cx="9684318" cy="1554163"/>
          </a:xfrm>
        </p:spPr>
        <p:txBody>
          <a:bodyPr>
            <a:noAutofit/>
          </a:bodyPr>
          <a:lstStyle/>
          <a:p>
            <a:pPr algn="l" rtl="0"/>
            <a:r>
              <a:rPr lang="x-es-XL" b="0" i="0" u="none" baseline="0" dirty="0"/>
              <a:t>Requisitos de información financiera y de </a:t>
            </a:r>
            <a:r>
              <a:rPr lang="es-MX" b="0" i="0" u="none" baseline="0" dirty="0"/>
              <a:t>desempeño</a:t>
            </a:r>
            <a:r>
              <a:rPr lang="x-es-XL" b="0" i="0" u="none" baseline="0" dirty="0"/>
              <a:t>: informes financieros</a:t>
            </a:r>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sz="half" idx="1"/>
          </p:nvPr>
        </p:nvSpPr>
        <p:spPr>
          <a:xfrm>
            <a:off x="838200" y="1752369"/>
            <a:ext cx="10404764" cy="2123439"/>
          </a:xfrm>
        </p:spPr>
        <p:txBody>
          <a:bodyPr>
            <a:noAutofit/>
          </a:bodyPr>
          <a:lstStyle/>
          <a:p>
            <a:pPr algn="l" rtl="0">
              <a:lnSpc>
                <a:spcPct val="95000"/>
              </a:lnSpc>
            </a:pPr>
            <a:r>
              <a:rPr lang="x-es-XL" sz="2000" b="0" i="0" u="none" baseline="0" dirty="0"/>
              <a:t>Cada trimestre, los beneficiarios de las subvenciones deben presentar un informe de gastos según el principio de devengo mediante el Informe Financiero Federal (FFR) SF-425, que deben enviar electrónicamente a través del </a:t>
            </a:r>
            <a:r>
              <a:rPr lang="x-es-XL" sz="2000" b="0" i="0" u="none" baseline="0" dirty="0">
                <a:hlinkClick r:id="rId2"/>
              </a:rPr>
              <a:t>Sistema de Gestión de Pagos</a:t>
            </a:r>
            <a:r>
              <a:rPr lang="x-es-XL" sz="2000" b="0" i="0" u="none" baseline="0" dirty="0"/>
              <a:t>.</a:t>
            </a:r>
          </a:p>
          <a:p>
            <a:pPr algn="l" rtl="0">
              <a:lnSpc>
                <a:spcPct val="95000"/>
              </a:lnSpc>
            </a:pPr>
            <a:r>
              <a:rPr lang="x-es-XL" sz="2000" b="0" i="0" u="none" baseline="0" dirty="0"/>
              <a:t>Se recomienda encarecidamente a los beneficiarios de las subvenciones que colaboren con su GOTR para realizar controles de calidad y recibir asistencia técnica antes de la fecha límite, con el fin de garantizar que los informes se presenten de forma precisa y puntual.</a:t>
            </a:r>
          </a:p>
        </p:txBody>
      </p:sp>
      <p:graphicFrame>
        <p:nvGraphicFramePr>
          <p:cNvPr id="8" name="Table 7" descr="Tabla de informes financieros en la que se indican el trimestre, la fecha de cierre del trimestre, la fecha límite para los beneficiarios de las subvenciones y la fecha de revisión y certificación del GOTR.">
            <a:extLst>
              <a:ext uri="{FF2B5EF4-FFF2-40B4-BE49-F238E27FC236}">
                <a16:creationId xmlns:a16="http://schemas.microsoft.com/office/drawing/2014/main" id="{D0A1389A-7D1A-4BC3-CD4B-3F3F9C1DCD85}"/>
              </a:ext>
            </a:extLst>
          </p:cNvPr>
          <p:cNvGraphicFramePr>
            <a:graphicFrameLocks noGrp="1"/>
          </p:cNvGraphicFramePr>
          <p:nvPr>
            <p:extLst>
              <p:ext uri="{D42A27DB-BD31-4B8C-83A1-F6EECF244321}">
                <p14:modId xmlns:p14="http://schemas.microsoft.com/office/powerpoint/2010/main" val="3231480357"/>
              </p:ext>
            </p:extLst>
          </p:nvPr>
        </p:nvGraphicFramePr>
        <p:xfrm>
          <a:off x="838200" y="3966036"/>
          <a:ext cx="10548939" cy="2397760"/>
        </p:xfrm>
        <a:graphic>
          <a:graphicData uri="http://schemas.openxmlformats.org/drawingml/2006/table">
            <a:tbl>
              <a:tblPr firstRow="1" bandRow="1">
                <a:tableStyleId>{5C22544A-7EE6-4342-B048-85BDC9FD1C3A}</a:tableStyleId>
              </a:tblPr>
              <a:tblGrid>
                <a:gridCol w="1795332">
                  <a:extLst>
                    <a:ext uri="{9D8B030D-6E8A-4147-A177-3AD203B41FA5}">
                      <a16:colId xmlns:a16="http://schemas.microsoft.com/office/drawing/2014/main" val="4066896256"/>
                    </a:ext>
                  </a:extLst>
                </a:gridCol>
                <a:gridCol w="2256295">
                  <a:extLst>
                    <a:ext uri="{9D8B030D-6E8A-4147-A177-3AD203B41FA5}">
                      <a16:colId xmlns:a16="http://schemas.microsoft.com/office/drawing/2014/main" val="3970043631"/>
                    </a:ext>
                  </a:extLst>
                </a:gridCol>
                <a:gridCol w="3318936">
                  <a:extLst>
                    <a:ext uri="{9D8B030D-6E8A-4147-A177-3AD203B41FA5}">
                      <a16:colId xmlns:a16="http://schemas.microsoft.com/office/drawing/2014/main" val="3177214407"/>
                    </a:ext>
                  </a:extLst>
                </a:gridCol>
                <a:gridCol w="3178376">
                  <a:extLst>
                    <a:ext uri="{9D8B030D-6E8A-4147-A177-3AD203B41FA5}">
                      <a16:colId xmlns:a16="http://schemas.microsoft.com/office/drawing/2014/main" val="208961944"/>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x-es-XL" sz="1800" b="1" i="0" u="none" baseline="0" dirty="0">
                          <a:solidFill>
                            <a:srgbClr val="FFFFFF"/>
                          </a:solidFill>
                          <a:effectLst/>
                          <a:highlight>
                            <a:srgbClr val="0054A6"/>
                          </a:highlight>
                        </a:rPr>
                        <a:t>Trimestre</a:t>
                      </a:r>
                      <a:endParaRPr lang="x-es-XL" sz="1800" b="1" i="0" dirty="0">
                        <a:solidFill>
                          <a:srgbClr val="FFFFFF"/>
                        </a:solidFill>
                        <a:effectLst/>
                        <a:highlight>
                          <a:srgbClr val="0054A6"/>
                        </a:highlight>
                        <a:latin typeface="+mn-lt"/>
                      </a:endParaRPr>
                    </a:p>
                  </a:txBody>
                  <a:tcPr/>
                </a:tc>
                <a:tc>
                  <a:txBody>
                    <a:bodyPr/>
                    <a:lstStyle/>
                    <a:p>
                      <a:pPr algn="l" rtl="0"/>
                      <a:r>
                        <a:rPr lang="x-es-XL" b="1" i="0" u="none" baseline="0"/>
                        <a:t>Fecha de cierre del trimestre</a:t>
                      </a:r>
                    </a:p>
                  </a:txBody>
                  <a:tcPr/>
                </a:tc>
                <a:tc>
                  <a:txBody>
                    <a:bodyPr/>
                    <a:lstStyle/>
                    <a:p>
                      <a:pPr algn="l" rtl="0"/>
                      <a:r>
                        <a:rPr lang="x-es-XL" b="1" i="0" u="none" baseline="0"/>
                        <a:t>Fecha límite de presentación de solicitudes para los beneficiarios de la subvención</a:t>
                      </a:r>
                    </a:p>
                  </a:txBody>
                  <a:tcPr/>
                </a:tc>
                <a:tc>
                  <a:txBody>
                    <a:bodyPr/>
                    <a:lstStyle/>
                    <a:p>
                      <a:pPr algn="l" rtl="0"/>
                      <a:r>
                        <a:rPr lang="x-es-XL" b="1" i="0" u="none" baseline="0" dirty="0"/>
                        <a:t>Revisión/Certificación de GOTR</a:t>
                      </a:r>
                    </a:p>
                  </a:txBody>
                  <a:tcPr/>
                </a:tc>
                <a:extLst>
                  <a:ext uri="{0D108BD9-81ED-4DB2-BD59-A6C34878D82A}">
                    <a16:rowId xmlns:a16="http://schemas.microsoft.com/office/drawing/2014/main" val="2474436121"/>
                  </a:ext>
                </a:extLst>
              </a:tr>
              <a:tr h="370840">
                <a:tc>
                  <a:txBody>
                    <a:bodyPr/>
                    <a:lstStyle/>
                    <a:p>
                      <a:pPr algn="l" rtl="0"/>
                      <a:r>
                        <a:rPr lang="x-es-XL" b="0" i="0" u="none" baseline="0"/>
                        <a:t>1</a:t>
                      </a:r>
                    </a:p>
                  </a:txBody>
                  <a:tcPr/>
                </a:tc>
                <a:tc>
                  <a:txBody>
                    <a:bodyPr/>
                    <a:lstStyle/>
                    <a:p>
                      <a:pPr algn="l" rtl="0"/>
                      <a:r>
                        <a:rPr lang="x-es-XL" b="0" i="0" u="none" baseline="0"/>
                        <a:t>30 de septiembre</a:t>
                      </a:r>
                    </a:p>
                  </a:txBody>
                  <a:tcPr/>
                </a:tc>
                <a:tc>
                  <a:txBody>
                    <a:bodyPr/>
                    <a:lstStyle/>
                    <a:p>
                      <a:pPr algn="l" rtl="0"/>
                      <a:r>
                        <a:rPr lang="x-es-XL" b="0" i="0" u="none" baseline="0"/>
                        <a:t>30 de octubre</a:t>
                      </a:r>
                    </a:p>
                  </a:txBody>
                  <a:tcPr/>
                </a:tc>
                <a:tc>
                  <a:txBody>
                    <a:bodyPr/>
                    <a:lstStyle/>
                    <a:p>
                      <a:pPr algn="l" rtl="0"/>
                      <a:r>
                        <a:rPr lang="x-es-XL" b="0" i="0" u="none" baseline="0"/>
                        <a:t>15 de noviembre</a:t>
                      </a:r>
                    </a:p>
                  </a:txBody>
                  <a:tcPr/>
                </a:tc>
                <a:extLst>
                  <a:ext uri="{0D108BD9-81ED-4DB2-BD59-A6C34878D82A}">
                    <a16:rowId xmlns:a16="http://schemas.microsoft.com/office/drawing/2014/main" val="329555411"/>
                  </a:ext>
                </a:extLst>
              </a:tr>
              <a:tr h="370840">
                <a:tc>
                  <a:txBody>
                    <a:bodyPr/>
                    <a:lstStyle/>
                    <a:p>
                      <a:pPr algn="l" rtl="0"/>
                      <a:r>
                        <a:rPr lang="x-es-XL" b="0" i="0" u="none" baseline="0"/>
                        <a:t>2</a:t>
                      </a:r>
                    </a:p>
                  </a:txBody>
                  <a:tcPr/>
                </a:tc>
                <a:tc>
                  <a:txBody>
                    <a:bodyPr/>
                    <a:lstStyle/>
                    <a:p>
                      <a:pPr algn="l" rtl="0"/>
                      <a:r>
                        <a:rPr lang="x-es-XL" b="0" i="0" u="none" baseline="0"/>
                        <a:t>31 de diciembre</a:t>
                      </a:r>
                    </a:p>
                  </a:txBody>
                  <a:tcPr/>
                </a:tc>
                <a:tc>
                  <a:txBody>
                    <a:bodyPr/>
                    <a:lstStyle/>
                    <a:p>
                      <a:pPr algn="l" rtl="0"/>
                      <a:r>
                        <a:rPr lang="x-es-XL" b="0" i="0" u="none" baseline="0"/>
                        <a:t>30 de enero</a:t>
                      </a:r>
                    </a:p>
                  </a:txBody>
                  <a:tcPr/>
                </a:tc>
                <a:tc>
                  <a:txBody>
                    <a:bodyPr/>
                    <a:lstStyle/>
                    <a:p>
                      <a:pPr algn="l" rtl="0"/>
                      <a:r>
                        <a:rPr lang="x-es-XL" b="0" i="0" u="none" baseline="0"/>
                        <a:t>15 de febrero</a:t>
                      </a:r>
                    </a:p>
                  </a:txBody>
                  <a:tcPr/>
                </a:tc>
                <a:extLst>
                  <a:ext uri="{0D108BD9-81ED-4DB2-BD59-A6C34878D82A}">
                    <a16:rowId xmlns:a16="http://schemas.microsoft.com/office/drawing/2014/main" val="23773872"/>
                  </a:ext>
                </a:extLst>
              </a:tr>
              <a:tr h="370840">
                <a:tc>
                  <a:txBody>
                    <a:bodyPr/>
                    <a:lstStyle/>
                    <a:p>
                      <a:pPr algn="l" rtl="0"/>
                      <a:r>
                        <a:rPr lang="x-es-XL" b="0" i="0" u="none" baseline="0"/>
                        <a:t>3</a:t>
                      </a:r>
                    </a:p>
                  </a:txBody>
                  <a:tcPr/>
                </a:tc>
                <a:tc>
                  <a:txBody>
                    <a:bodyPr/>
                    <a:lstStyle/>
                    <a:p>
                      <a:pPr algn="l" rtl="0"/>
                      <a:r>
                        <a:rPr lang="x-es-XL" b="0" i="0" u="none" baseline="0"/>
                        <a:t>31 de marzo</a:t>
                      </a:r>
                    </a:p>
                  </a:txBody>
                  <a:tcPr/>
                </a:tc>
                <a:tc>
                  <a:txBody>
                    <a:bodyPr/>
                    <a:lstStyle/>
                    <a:p>
                      <a:pPr algn="l" rtl="0"/>
                      <a:r>
                        <a:rPr lang="x-es-XL" b="0" i="0" u="none" baseline="0"/>
                        <a:t>30 de abril</a:t>
                      </a:r>
                    </a:p>
                  </a:txBody>
                  <a:tcPr/>
                </a:tc>
                <a:tc>
                  <a:txBody>
                    <a:bodyPr/>
                    <a:lstStyle/>
                    <a:p>
                      <a:pPr algn="l" rtl="0"/>
                      <a:r>
                        <a:rPr lang="x-es-XL" b="0" i="0" u="none" baseline="0"/>
                        <a:t>15 de mayo</a:t>
                      </a:r>
                    </a:p>
                  </a:txBody>
                  <a:tcPr/>
                </a:tc>
                <a:extLst>
                  <a:ext uri="{0D108BD9-81ED-4DB2-BD59-A6C34878D82A}">
                    <a16:rowId xmlns:a16="http://schemas.microsoft.com/office/drawing/2014/main" val="1795794702"/>
                  </a:ext>
                </a:extLst>
              </a:tr>
              <a:tr h="370840">
                <a:tc>
                  <a:txBody>
                    <a:bodyPr/>
                    <a:lstStyle/>
                    <a:p>
                      <a:pPr algn="l" rtl="0"/>
                      <a:r>
                        <a:rPr lang="x-es-XL" b="0" i="0" u="none" baseline="0"/>
                        <a:t>4</a:t>
                      </a:r>
                    </a:p>
                  </a:txBody>
                  <a:tcPr/>
                </a:tc>
                <a:tc>
                  <a:txBody>
                    <a:bodyPr/>
                    <a:lstStyle/>
                    <a:p>
                      <a:pPr algn="l" rtl="0"/>
                      <a:r>
                        <a:rPr lang="x-es-XL" b="0" i="0" u="none" baseline="0"/>
                        <a:t>30 de junio</a:t>
                      </a:r>
                    </a:p>
                  </a:txBody>
                  <a:tcPr/>
                </a:tc>
                <a:tc>
                  <a:txBody>
                    <a:bodyPr/>
                    <a:lstStyle/>
                    <a:p>
                      <a:pPr algn="l" rtl="0"/>
                      <a:r>
                        <a:rPr lang="x-es-XL" b="0" i="0" u="none" baseline="0"/>
                        <a:t>30 de julio</a:t>
                      </a:r>
                    </a:p>
                  </a:txBody>
                  <a:tcPr/>
                </a:tc>
                <a:tc>
                  <a:txBody>
                    <a:bodyPr/>
                    <a:lstStyle/>
                    <a:p>
                      <a:pPr algn="l" rtl="0"/>
                      <a:r>
                        <a:rPr lang="x-es-XL" b="0" i="0" u="none" baseline="0" dirty="0"/>
                        <a:t>15 de agosto</a:t>
                      </a:r>
                    </a:p>
                  </a:txBody>
                  <a:tcPr/>
                </a:tc>
                <a:extLst>
                  <a:ext uri="{0D108BD9-81ED-4DB2-BD59-A6C34878D82A}">
                    <a16:rowId xmlns:a16="http://schemas.microsoft.com/office/drawing/2014/main" val="3613801790"/>
                  </a:ext>
                </a:extLst>
              </a:tr>
            </a:tbl>
          </a:graphicData>
        </a:graphic>
      </p:graphicFrame>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pPr/>
              <a:t>25</a:t>
            </a:fld>
            <a:endParaRPr lang="x-es-XL"/>
          </a:p>
        </p:txBody>
      </p:sp>
    </p:spTree>
    <p:extLst>
      <p:ext uri="{BB962C8B-B14F-4D97-AF65-F5344CB8AC3E}">
        <p14:creationId xmlns:p14="http://schemas.microsoft.com/office/powerpoint/2010/main" val="35099619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CF68D-F695-2505-E901-206449876F43}"/>
              </a:ext>
            </a:extLst>
          </p:cNvPr>
          <p:cNvSpPr>
            <a:spLocks noGrp="1"/>
          </p:cNvSpPr>
          <p:nvPr>
            <p:ph type="title"/>
          </p:nvPr>
        </p:nvSpPr>
        <p:spPr/>
        <p:txBody>
          <a:bodyPr/>
          <a:lstStyle/>
          <a:p>
            <a:pPr algn="l" rtl="0"/>
            <a:r>
              <a:rPr lang="pt-BR" b="0" i="0" u="none" baseline="0" dirty="0"/>
              <a:t>VPL</a:t>
            </a:r>
            <a:r>
              <a:rPr lang="x-es-XL" b="0" i="0" u="none" baseline="0" dirty="0"/>
              <a:t> 04-24: </a:t>
            </a:r>
            <a:r>
              <a:rPr lang="es-MX" b="0" i="0" u="none" baseline="0" dirty="0"/>
              <a:t>Enmiendas </a:t>
            </a:r>
            <a:r>
              <a:rPr lang="x-es-XL" b="0" i="0" u="none" baseline="0" dirty="0"/>
              <a:t>a la </a:t>
            </a:r>
            <a:r>
              <a:rPr lang="es-MX" b="0" i="0" u="none" baseline="0" dirty="0"/>
              <a:t>adjudicación </a:t>
            </a:r>
            <a:r>
              <a:rPr lang="x-es-XL" b="0" i="0" u="none" baseline="0" dirty="0"/>
              <a:t>del HVRP</a:t>
            </a:r>
          </a:p>
        </p:txBody>
      </p:sp>
    </p:spTree>
    <p:extLst>
      <p:ext uri="{BB962C8B-B14F-4D97-AF65-F5344CB8AC3E}">
        <p14:creationId xmlns:p14="http://schemas.microsoft.com/office/powerpoint/2010/main" val="41546641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a:xfrm>
            <a:off x="838200" y="136525"/>
            <a:ext cx="9677400" cy="1557339"/>
          </a:xfrm>
        </p:spPr>
        <p:txBody>
          <a:bodyPr>
            <a:noAutofit/>
          </a:bodyPr>
          <a:lstStyle/>
          <a:p>
            <a:pPr algn="l" rtl="0"/>
            <a:r>
              <a:rPr lang="es-MX" b="0" i="0" u="none" baseline="0" dirty="0"/>
              <a:t>Enmiendas </a:t>
            </a:r>
            <a:r>
              <a:rPr lang="es-MX" dirty="0"/>
              <a:t>a</a:t>
            </a:r>
            <a:r>
              <a:rPr lang="es-MX" b="0" i="0" u="none" baseline="0" dirty="0"/>
              <a:t> la adjudicación de </a:t>
            </a:r>
            <a:r>
              <a:rPr lang="x-es-XL" b="0" i="0" u="none" baseline="0" dirty="0"/>
              <a:t>HVRP: </a:t>
            </a:r>
            <a:br>
              <a:rPr lang="x-es-XL" dirty="0"/>
            </a:br>
            <a:r>
              <a:rPr lang="x-es-XL" b="0" i="0" u="none" baseline="0" dirty="0"/>
              <a:t>¿Qué son?</a:t>
            </a:r>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idx="1"/>
          </p:nvPr>
        </p:nvSpPr>
        <p:spPr>
          <a:xfrm>
            <a:off x="838200" y="1828386"/>
            <a:ext cx="10515600" cy="4351338"/>
          </a:xfrm>
        </p:spPr>
        <p:txBody>
          <a:bodyPr>
            <a:noAutofit/>
          </a:bodyPr>
          <a:lstStyle/>
          <a:p>
            <a:pPr algn="l" rtl="0"/>
            <a:r>
              <a:rPr lang="x-es-XL" sz="1800" b="0" i="0" u="none" baseline="0" dirty="0"/>
              <a:t>Autorizaciones por escrito en forma de Notificación de adjudicació</a:t>
            </a:r>
            <a:r>
              <a:rPr lang="es-MX" sz="1800" b="0" i="0" u="none" baseline="0" dirty="0"/>
              <a:t>n</a:t>
            </a:r>
            <a:r>
              <a:rPr lang="x-es-XL" sz="1800" b="0" i="0" u="none" baseline="0" dirty="0"/>
              <a:t> (NoA) emitidas por el responsable de subvenciones (GO) para cualquier modificación de la </a:t>
            </a:r>
            <a:r>
              <a:rPr lang="es-MX" sz="1800" b="0" i="0" u="none" baseline="0" dirty="0"/>
              <a:t>adjudicación </a:t>
            </a:r>
            <a:r>
              <a:rPr lang="x-es-XL" sz="1800" b="0" i="0" u="none" baseline="0" dirty="0"/>
              <a:t>de la subvención para la que VETS exija una aprobación previa a fin de que surta efecto.</a:t>
            </a:r>
          </a:p>
          <a:p>
            <a:pPr algn="l" rtl="0"/>
            <a:r>
              <a:rPr lang="x-es-XL" sz="1800" b="0" i="0" u="none" baseline="0" dirty="0"/>
              <a:t>Se presentan en GrantSolutions al menos 30 días antes de la fecha de entrada en vigor propuesta </a:t>
            </a:r>
            <a:br>
              <a:rPr lang="x-es-XL" sz="1800" dirty="0"/>
            </a:br>
            <a:endParaRPr lang="x-es-XL" sz="1800" dirty="0"/>
          </a:p>
          <a:p>
            <a:pPr>
              <a:spcBef>
                <a:spcPts val="0"/>
              </a:spcBef>
            </a:pPr>
            <a:r>
              <a:rPr lang="x-es-XL" sz="1800" b="0" i="0" u="none" baseline="0" dirty="0"/>
              <a:t>Políticas y directrices </a:t>
            </a:r>
            <a:r>
              <a:rPr lang="x-es-XL" sz="1800" dirty="0"/>
              <a:t>vigentes aplicables de VETS </a:t>
            </a:r>
            <a:r>
              <a:rPr lang="es-MX" sz="1800" dirty="0"/>
              <a:t>sobre</a:t>
            </a:r>
            <a:r>
              <a:rPr lang="x-es-XL" sz="1800" dirty="0"/>
              <a:t> </a:t>
            </a:r>
            <a:r>
              <a:rPr lang="x-es-XL" sz="1800" b="0" i="0" u="none" baseline="0" dirty="0"/>
              <a:t>los requisitos para las </a:t>
            </a:r>
            <a:r>
              <a:rPr lang="es-MX" sz="1800" b="0" i="0" u="none" baseline="0" dirty="0"/>
              <a:t>enmiendas:</a:t>
            </a:r>
            <a:endParaRPr lang="x-es-XL" sz="1800" b="0" i="0" u="none" baseline="0" dirty="0"/>
          </a:p>
          <a:p>
            <a:pPr lvl="1" algn="l" rtl="0"/>
            <a:r>
              <a:rPr lang="pt-BR" sz="1800" b="0" i="0" u="none" baseline="0" dirty="0">
                <a:hlinkClick r:id="rId2"/>
              </a:rPr>
              <a:t>VPL</a:t>
            </a:r>
            <a:r>
              <a:rPr lang="x-es-XL" sz="1800" b="0" i="0" u="none" baseline="0" dirty="0">
                <a:hlinkClick r:id="rId2"/>
              </a:rPr>
              <a:t> 04-24: </a:t>
            </a:r>
            <a:r>
              <a:rPr lang="es-MX" sz="1800" b="0" i="0" u="none" baseline="0" dirty="0">
                <a:hlinkClick r:id="rId2"/>
              </a:rPr>
              <a:t>Enmiendas </a:t>
            </a:r>
            <a:r>
              <a:rPr lang="x-es-XL" sz="1800" b="0" i="0" u="none" baseline="0" dirty="0">
                <a:hlinkClick r:id="rId2"/>
              </a:rPr>
              <a:t>a la </a:t>
            </a:r>
            <a:r>
              <a:rPr lang="es-MX" sz="1800" b="0" i="0" u="none" baseline="0" dirty="0">
                <a:hlinkClick r:id="rId2"/>
              </a:rPr>
              <a:t>adjudicación </a:t>
            </a:r>
            <a:r>
              <a:rPr lang="x-es-XL" sz="1800" b="0" i="0" u="none" baseline="0" dirty="0">
                <a:hlinkClick r:id="rId2"/>
              </a:rPr>
              <a:t>del HVRP</a:t>
            </a:r>
            <a:endParaRPr lang="x-es-XL" sz="1800" dirty="0"/>
          </a:p>
          <a:p>
            <a:pPr lvl="2" algn="l" rtl="0"/>
            <a:r>
              <a:rPr lang="x-es-XL" sz="1600" b="0" i="0" u="none" baseline="0" dirty="0">
                <a:hlinkClick r:id="rId3"/>
              </a:rPr>
              <a:t>Guía de asistencia técnica sobre </a:t>
            </a:r>
            <a:r>
              <a:rPr lang="es-MX" sz="1600" dirty="0">
                <a:hlinkClick r:id="rId3"/>
              </a:rPr>
              <a:t>enmiendas </a:t>
            </a:r>
            <a:r>
              <a:rPr lang="x-es-XL" sz="1600" b="0" i="0" u="none" baseline="0" dirty="0">
                <a:hlinkClick r:id="rId3"/>
              </a:rPr>
              <a:t>de las subvenciones del HVRP</a:t>
            </a:r>
            <a:endParaRPr lang="x-es-XL" sz="1600" dirty="0"/>
          </a:p>
          <a:p>
            <a:pPr lvl="2" algn="l" rtl="0"/>
            <a:r>
              <a:rPr lang="x-es-XL" sz="1600" b="0" i="0" u="none" baseline="0" dirty="0">
                <a:hlinkClick r:id="rId4"/>
              </a:rPr>
              <a:t>Guía práctica sobre formularios y documentos de </a:t>
            </a:r>
            <a:r>
              <a:rPr lang="es-MX" sz="1600" b="0" i="0" u="none" baseline="0" dirty="0">
                <a:hlinkClick r:id="rId4"/>
              </a:rPr>
              <a:t>enmiendas </a:t>
            </a:r>
            <a:r>
              <a:rPr lang="x-es-XL" sz="1600" b="0" i="0" u="none" baseline="0" dirty="0">
                <a:hlinkClick r:id="rId4"/>
              </a:rPr>
              <a:t>de subvenciones del HVRP</a:t>
            </a:r>
            <a:endParaRPr lang="x-es-XL" sz="1600" dirty="0"/>
          </a:p>
          <a:p>
            <a:pPr lvl="2" algn="l" rtl="0"/>
            <a:r>
              <a:rPr lang="x-es-XL" sz="1600" b="0" i="0" u="none" baseline="0" dirty="0"/>
              <a:t>La plantilla actual de la </a:t>
            </a:r>
            <a:r>
              <a:rPr lang="es-MX" sz="1600" b="0" i="0" u="none" baseline="0" dirty="0"/>
              <a:t>narrativa </a:t>
            </a:r>
            <a:r>
              <a:rPr lang="x-es-XL" sz="1600" b="0" i="0" u="none" baseline="0" dirty="0"/>
              <a:t>presupuestaria y el formulario de solicitud de </a:t>
            </a:r>
            <a:r>
              <a:rPr lang="es-MX" sz="1600" b="0" i="0" u="none" baseline="0" dirty="0"/>
              <a:t>cambio a las enmiendas </a:t>
            </a:r>
            <a:r>
              <a:rPr lang="x-es-XL" sz="1600" b="0" i="0" u="none" baseline="0" dirty="0"/>
              <a:t>de la subvención del HVRP se encuentra en la página web del HVRP, en la sección </a:t>
            </a:r>
            <a:r>
              <a:rPr lang="x-es-XL" sz="1600" b="0" i="0" u="none" baseline="0" dirty="0">
                <a:hlinkClick r:id="rId5"/>
              </a:rPr>
              <a:t>Documentos del programa. </a:t>
            </a:r>
            <a:endParaRPr lang="x-es-XL" sz="1600" dirty="0"/>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a:xfrm>
            <a:off x="838200" y="6356350"/>
            <a:ext cx="7315200" cy="365125"/>
          </a:xfrm>
        </p:spPr>
        <p:txBody>
          <a:bodyPr/>
          <a:lstStyle/>
          <a:p>
            <a:pPr algn="l" rtl="0"/>
            <a:r>
              <a:rPr lang="x-es-XL" b="0" i="0" u="none" baseline="0" dirty="0"/>
              <a:t>Servicio de Empleo y</a:t>
            </a:r>
            <a:r>
              <a:rPr lang="pt-BR" b="0" i="0" u="none" baseline="0" dirty="0"/>
              <a:t> Capacitación para</a:t>
            </a:r>
            <a:r>
              <a:rPr lang="x-es-XL" b="0" i="0" u="none" baseline="0" dirty="0"/>
              <a:t> Veteranos</a:t>
            </a:r>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a:xfrm>
            <a:off x="10743282" y="6356350"/>
            <a:ext cx="610518" cy="365125"/>
          </a:xfrm>
        </p:spPr>
        <p:txBody>
          <a:bodyPr/>
          <a:lstStyle/>
          <a:p>
            <a:pPr algn="r" rtl="0"/>
            <a:fld id="{9F533A62-0560-4741-9272-0FF595F394C3}" type="slidenum">
              <a:rPr/>
              <a:pPr/>
              <a:t>27</a:t>
            </a:fld>
            <a:endParaRPr lang="x-es-XL"/>
          </a:p>
        </p:txBody>
      </p:sp>
    </p:spTree>
    <p:extLst>
      <p:ext uri="{BB962C8B-B14F-4D97-AF65-F5344CB8AC3E}">
        <p14:creationId xmlns:p14="http://schemas.microsoft.com/office/powerpoint/2010/main" val="2461723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CF68D-F695-2505-E901-206449876F43}"/>
              </a:ext>
            </a:extLst>
          </p:cNvPr>
          <p:cNvSpPr>
            <a:spLocks noGrp="1"/>
          </p:cNvSpPr>
          <p:nvPr>
            <p:ph type="title"/>
          </p:nvPr>
        </p:nvSpPr>
        <p:spPr/>
        <p:txBody>
          <a:bodyPr/>
          <a:lstStyle/>
          <a:p>
            <a:pPr algn="l" rtl="0"/>
            <a:r>
              <a:rPr lang="x-es-XL" b="0" i="0" u="none" baseline="0"/>
              <a:t>Conexión con sesiones adicionales del PAC</a:t>
            </a:r>
          </a:p>
        </p:txBody>
      </p:sp>
    </p:spTree>
    <p:extLst>
      <p:ext uri="{BB962C8B-B14F-4D97-AF65-F5344CB8AC3E}">
        <p14:creationId xmlns:p14="http://schemas.microsoft.com/office/powerpoint/2010/main" val="39690816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p:txBody>
          <a:bodyPr>
            <a:noAutofit/>
          </a:bodyPr>
          <a:lstStyle/>
          <a:p>
            <a:pPr algn="l" rtl="0"/>
            <a:r>
              <a:rPr lang="x-es-XL" sz="3600" b="0" i="0" u="none" baseline="0" dirty="0">
                <a:latin typeface="Segoe UI"/>
                <a:ea typeface="Segoe UI"/>
                <a:cs typeface="Segoe UI"/>
              </a:rPr>
              <a:t>Conexión con sesiones adicionales de</a:t>
            </a:r>
            <a:r>
              <a:rPr lang="es-MX" sz="3600" b="0" i="0" u="none" baseline="0" dirty="0">
                <a:latin typeface="Segoe UI"/>
                <a:ea typeface="Segoe UI"/>
                <a:cs typeface="Segoe UI"/>
              </a:rPr>
              <a:t> la</a:t>
            </a:r>
            <a:r>
              <a:rPr lang="x-es-XL" sz="3600" b="0" i="0" u="none" baseline="0" dirty="0">
                <a:latin typeface="Segoe UI"/>
                <a:ea typeface="Segoe UI"/>
                <a:cs typeface="Segoe UI"/>
              </a:rPr>
              <a:t> PAC </a:t>
            </a:r>
            <a:r>
              <a:rPr lang="x-es-XL" sz="3600" b="0" i="0" u="none" baseline="0" dirty="0">
                <a:solidFill>
                  <a:schemeClr val="bg1"/>
                </a:solidFill>
                <a:latin typeface="Segoe UI"/>
                <a:ea typeface="Segoe UI"/>
                <a:cs typeface="Segoe UI"/>
              </a:rPr>
              <a:t>(2)</a:t>
            </a:r>
            <a:endParaRPr lang="x-es-XL" sz="3600" dirty="0">
              <a:solidFill>
                <a:schemeClr val="bg1"/>
              </a:solidFill>
            </a:endParaRPr>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sz="half" idx="1"/>
          </p:nvPr>
        </p:nvSpPr>
        <p:spPr>
          <a:xfrm>
            <a:off x="838200" y="1825624"/>
            <a:ext cx="5439032" cy="4530725"/>
          </a:xfrm>
        </p:spPr>
        <p:txBody>
          <a:bodyPr>
            <a:noAutofit/>
          </a:bodyPr>
          <a:lstStyle/>
          <a:p>
            <a:pPr marL="0" indent="0" algn="l" rtl="0">
              <a:buNone/>
            </a:pPr>
            <a:r>
              <a:rPr lang="x-es-XL" sz="1800" b="1" i="0" u="none" baseline="0" dirty="0"/>
              <a:t>Miércoles, 19 de agosto</a:t>
            </a:r>
          </a:p>
          <a:p>
            <a:pPr marL="457200" lvl="1" algn="l" rtl="0">
              <a:lnSpc>
                <a:spcPct val="95000"/>
              </a:lnSpc>
              <a:buClr>
                <a:schemeClr val="tx2"/>
              </a:buClr>
            </a:pPr>
            <a:r>
              <a:rPr lang="x-es-XL" sz="1600" b="1" i="0" u="none" baseline="0" dirty="0"/>
              <a:t>Revisión y análisis de los resultados de la auditoría del HVRP</a:t>
            </a:r>
            <a:r>
              <a:rPr lang="x-es-XL" sz="1600" b="0" i="0" u="none" baseline="0" dirty="0"/>
              <a:t>: </a:t>
            </a:r>
            <a:br>
              <a:rPr lang="x-es-XL" sz="1600" dirty="0"/>
            </a:br>
            <a:r>
              <a:rPr lang="x-es-XL" sz="1600" b="0" i="0" u="none" baseline="0" dirty="0"/>
              <a:t>Esta sesión tiene por objeto destacar las conclusiones más habituales observadas en auditorías anteriores del HVRP y ofrecer buenas prácticas para el seguimiento de las subvenciones y la gestión financiera.</a:t>
            </a:r>
          </a:p>
          <a:p>
            <a:pPr marL="457200" lvl="1" algn="l" rtl="0">
              <a:lnSpc>
                <a:spcPct val="95000"/>
              </a:lnSpc>
              <a:buClr>
                <a:schemeClr val="tx2"/>
              </a:buClr>
            </a:pPr>
            <a:r>
              <a:rPr lang="x-es-XL" sz="1600" b="1" i="0" u="none" baseline="0" dirty="0"/>
              <a:t>Sistema de gestión de pagos (PMS)</a:t>
            </a:r>
            <a:r>
              <a:rPr lang="x-es-XL" sz="1600" b="0" i="0" u="none" baseline="0" dirty="0"/>
              <a:t>: </a:t>
            </a:r>
            <a:br>
              <a:rPr lang="x-es-XL" sz="1600" dirty="0"/>
            </a:br>
            <a:r>
              <a:rPr lang="x-es-XL" sz="1600" b="0" i="0" u="none" baseline="0" dirty="0"/>
              <a:t>En esta sesión, los beneficiarios de las subvenciones aprenderán a utilizar el sistema PMS para buscar, realizar el seguimiento, c</a:t>
            </a:r>
            <a:r>
              <a:rPr lang="es-MX" sz="1600" b="0" i="0" u="none" baseline="0" dirty="0"/>
              <a:t>omple</a:t>
            </a:r>
            <a:r>
              <a:rPr lang="x-es-XL" sz="1600" b="0" i="0" u="none" baseline="0" dirty="0"/>
              <a:t>tar y presentar sus informes financieros federales trimestrales (FFR).</a:t>
            </a:r>
          </a:p>
          <a:p>
            <a:pPr marL="457200" lvl="1" algn="l" rtl="0">
              <a:lnSpc>
                <a:spcPct val="95000"/>
              </a:lnSpc>
              <a:buClr>
                <a:schemeClr val="tx2"/>
              </a:buClr>
            </a:pPr>
            <a:r>
              <a:rPr lang="x-es-XL" sz="1600" b="1" i="0" u="none" baseline="0" dirty="0"/>
              <a:t>GrantSolutions (GS) 101</a:t>
            </a:r>
            <a:r>
              <a:rPr lang="x-es-XL" sz="1600" b="0" i="0" u="none" baseline="0" dirty="0"/>
              <a:t>: En esta sesión se ofrecerá una visión general y una demostración en directo sobre cómo registrarse, navegar y utilizar la plataforma de gestión de subvenciones VETS para los beneficiarios de las mismas. </a:t>
            </a:r>
          </a:p>
        </p:txBody>
      </p:sp>
      <p:sp>
        <p:nvSpPr>
          <p:cNvPr id="6" name="Content Placeholder 5">
            <a:extLst>
              <a:ext uri="{FF2B5EF4-FFF2-40B4-BE49-F238E27FC236}">
                <a16:creationId xmlns:a16="http://schemas.microsoft.com/office/drawing/2014/main" id="{3482180E-93F0-EB3D-615A-11EC296AFB11}"/>
              </a:ext>
            </a:extLst>
          </p:cNvPr>
          <p:cNvSpPr>
            <a:spLocks noGrp="1"/>
          </p:cNvSpPr>
          <p:nvPr>
            <p:ph sz="half" idx="2"/>
          </p:nvPr>
        </p:nvSpPr>
        <p:spPr>
          <a:xfrm>
            <a:off x="6421582" y="1825625"/>
            <a:ext cx="4932217" cy="4351338"/>
          </a:xfrm>
        </p:spPr>
        <p:txBody>
          <a:bodyPr>
            <a:normAutofit/>
          </a:bodyPr>
          <a:lstStyle/>
          <a:p>
            <a:pPr marL="0" indent="0" algn="l" rtl="0">
              <a:buNone/>
            </a:pPr>
            <a:r>
              <a:rPr lang="x-es-XL" sz="1800" b="1" i="0" u="none" baseline="0" dirty="0"/>
              <a:t>Jueves, 20 de agosto</a:t>
            </a:r>
          </a:p>
          <a:p>
            <a:pPr algn="l" rtl="0"/>
            <a:r>
              <a:rPr lang="pt-BR" sz="1600" b="1" i="0" u="none" baseline="0" dirty="0"/>
              <a:t>Costos</a:t>
            </a:r>
            <a:r>
              <a:rPr lang="x-es-XL" sz="1600" b="1" i="0" u="none" baseline="0" dirty="0"/>
              <a:t> admisibles del HVRP y documentación sobre la gestión de casos</a:t>
            </a:r>
            <a:r>
              <a:rPr lang="x-es-XL" sz="1600" b="0" i="0" u="none" baseline="0" dirty="0"/>
              <a:t>: Un análisis más detallado</a:t>
            </a:r>
            <a:r>
              <a:rPr lang="es-MX" sz="1600" b="0" i="0" u="none" baseline="0" dirty="0"/>
              <a:t> </a:t>
            </a:r>
            <a:r>
              <a:rPr lang="x-es-XL" sz="1600" b="0" i="0" u="none" baseline="0" dirty="0"/>
              <a:t>sobre lo que puede cubrir el HVRP y qué documentación debe incluirse en el expediente del caso, de conformidad con la </a:t>
            </a:r>
            <a:r>
              <a:rPr lang="pt-BR" sz="1600" b="0" i="0" u="none" baseline="0" dirty="0"/>
              <a:t>VPL</a:t>
            </a:r>
            <a:r>
              <a:rPr lang="x-es-XL" sz="1600" b="0" i="0" u="none" baseline="0" dirty="0"/>
              <a:t> 02-26.</a:t>
            </a:r>
          </a:p>
          <a:p>
            <a:pPr algn="l" rtl="0"/>
            <a:r>
              <a:rPr lang="x-es-XL" sz="1600" b="1" i="0" u="none" baseline="0" dirty="0"/>
              <a:t>Funciones y responsabilidades de los responsables de programas</a:t>
            </a:r>
            <a:r>
              <a:rPr lang="x-es-XL" sz="1600" b="0" i="0" u="none" baseline="0" dirty="0"/>
              <a:t>: En esta sesión se ofrecerá información sobre las funciones y responsabilidades de los responsables del programa HVRP.</a:t>
            </a:r>
          </a:p>
          <a:p>
            <a:endParaRPr lang="x-es-XL" sz="2400" dirty="0"/>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pPr/>
              <a:t>29</a:t>
            </a:fld>
            <a:endParaRPr lang="x-es-XL"/>
          </a:p>
        </p:txBody>
      </p:sp>
    </p:spTree>
    <p:extLst>
      <p:ext uri="{BB962C8B-B14F-4D97-AF65-F5344CB8AC3E}">
        <p14:creationId xmlns:p14="http://schemas.microsoft.com/office/powerpoint/2010/main" val="26399617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p:txBody>
          <a:bodyPr>
            <a:noAutofit/>
          </a:bodyPr>
          <a:lstStyle/>
          <a:p>
            <a:pPr algn="l" rtl="0"/>
            <a:r>
              <a:rPr lang="x-es-XL" b="0" i="0" u="none" baseline="0" dirty="0">
                <a:ea typeface="Segoe UI"/>
                <a:cs typeface="Segoe UI"/>
              </a:rPr>
              <a:t>Infórmate sobre</a:t>
            </a:r>
            <a:endParaRPr lang="x-es-XL" dirty="0">
              <a:solidFill>
                <a:schemeClr val="bg1"/>
              </a:solidFill>
            </a:endParaRPr>
          </a:p>
        </p:txBody>
      </p:sp>
      <p:sp>
        <p:nvSpPr>
          <p:cNvPr id="6" name="Content Placeholder 5">
            <a:extLst>
              <a:ext uri="{FF2B5EF4-FFF2-40B4-BE49-F238E27FC236}">
                <a16:creationId xmlns:a16="http://schemas.microsoft.com/office/drawing/2014/main" id="{3482180E-93F0-EB3D-615A-11EC296AFB11}"/>
              </a:ext>
            </a:extLst>
          </p:cNvPr>
          <p:cNvSpPr>
            <a:spLocks noGrp="1"/>
          </p:cNvSpPr>
          <p:nvPr>
            <p:ph sz="half" idx="2"/>
          </p:nvPr>
        </p:nvSpPr>
        <p:spPr>
          <a:xfrm>
            <a:off x="5694218" y="1963207"/>
            <a:ext cx="5860473" cy="4213755"/>
          </a:xfrm>
        </p:spPr>
        <p:txBody>
          <a:bodyPr>
            <a:normAutofit/>
          </a:bodyPr>
          <a:lstStyle/>
          <a:p>
            <a:pPr marL="0" indent="0" algn="l" rtl="0">
              <a:buNone/>
            </a:pPr>
            <a:r>
              <a:rPr lang="x-es-XL" sz="2600" b="0" i="0" u="none" baseline="0" dirty="0"/>
              <a:t>Familiarí</a:t>
            </a:r>
            <a:r>
              <a:rPr lang="es-MX" sz="2600" b="0" i="0" u="none" baseline="0" dirty="0"/>
              <a:t>cese </a:t>
            </a:r>
            <a:r>
              <a:rPr lang="x-es-XL" sz="2600" b="0" i="0" u="none" baseline="0" dirty="0"/>
              <a:t>con</a:t>
            </a:r>
            <a:r>
              <a:rPr lang="es-MX" sz="2600" b="0" i="0" u="none" baseline="0" dirty="0"/>
              <a:t>:</a:t>
            </a:r>
            <a:endParaRPr lang="x-es-XL" sz="2600" b="0" i="0" u="none" baseline="0" dirty="0"/>
          </a:p>
          <a:p>
            <a:pPr marL="457200" algn="l" rtl="0"/>
            <a:r>
              <a:rPr lang="x-es-XL" sz="2400" b="0" i="0" u="none" baseline="0" dirty="0">
                <a:hlinkClick r:id="rId2"/>
              </a:rPr>
              <a:t>Políticas y requisitos del HVRP</a:t>
            </a:r>
            <a:endParaRPr lang="x-es-XL" sz="2400" dirty="0"/>
          </a:p>
          <a:p>
            <a:pPr marL="457200" algn="l" rtl="0"/>
            <a:r>
              <a:rPr lang="x-es-XL" sz="2400" b="0" i="0" u="none" baseline="0" dirty="0">
                <a:hlinkClick r:id="rId3"/>
              </a:rPr>
              <a:t>Información </a:t>
            </a:r>
            <a:r>
              <a:rPr lang="es-MX" sz="2400" b="0" i="0" u="none" baseline="0" dirty="0">
                <a:hlinkClick r:id="rId3"/>
              </a:rPr>
              <a:t>para </a:t>
            </a:r>
            <a:r>
              <a:rPr lang="x-es-XL" sz="2400" b="0" i="0" u="none" baseline="0" dirty="0">
                <a:hlinkClick r:id="rId3"/>
              </a:rPr>
              <a:t>beneficiarios </a:t>
            </a:r>
            <a:r>
              <a:rPr lang="es-MX" sz="2400" dirty="0">
                <a:hlinkClick r:id="rId3"/>
              </a:rPr>
              <a:t>en</a:t>
            </a:r>
            <a:r>
              <a:rPr lang="x-es-XL" sz="2400" b="0" i="0" u="none" baseline="0" dirty="0">
                <a:hlinkClick r:id="rId3"/>
              </a:rPr>
              <a:t> la página web del HVRP</a:t>
            </a:r>
            <a:endParaRPr lang="x-es-XL" sz="2400" dirty="0"/>
          </a:p>
          <a:p>
            <a:pPr marL="457200" algn="l" rtl="0"/>
            <a:r>
              <a:rPr lang="x-es-XL" sz="2400" b="0" i="0" u="none" baseline="0" dirty="0">
                <a:hlinkClick r:id="rId4"/>
              </a:rPr>
              <a:t>Glosario de términos del HVRP</a:t>
            </a:r>
            <a:endParaRPr lang="x-es-XL" sz="2600" dirty="0"/>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pPr/>
              <a:t>30</a:t>
            </a:fld>
            <a:endParaRPr lang="x-es-XL"/>
          </a:p>
        </p:txBody>
      </p:sp>
      <p:pic>
        <p:nvPicPr>
          <p:cNvPr id="7" name="Content Placeholder 5">
            <a:extLst>
              <a:ext uri="{FF2B5EF4-FFF2-40B4-BE49-F238E27FC236}">
                <a16:creationId xmlns:a16="http://schemas.microsoft.com/office/drawing/2014/main" id="{3DFE507D-0246-9422-16EB-4361F7DBF5F9}"/>
              </a:ext>
              <a:ext uri="{C183D7F6-B498-43B3-948B-1728B52AA6E4}">
                <adec:decorative xmlns:adec="http://schemas.microsoft.com/office/drawing/2017/decorative" val="1"/>
              </a:ext>
            </a:extLst>
          </p:cNvPr>
          <p:cNvPicPr>
            <a:picLocks noGrp="1" noChangeAspect="1"/>
          </p:cNvPicPr>
          <p:nvPr>
            <p:ph sz="half" idx="1"/>
          </p:nvPr>
        </p:nvPicPr>
        <p:blipFill>
          <a:blip r:embed="rId5"/>
          <a:stretch>
            <a:fillRect/>
          </a:stretch>
        </p:blipFill>
        <p:spPr>
          <a:xfrm>
            <a:off x="741362" y="1963208"/>
            <a:ext cx="4454093" cy="2969395"/>
          </a:xfrm>
        </p:spPr>
      </p:pic>
    </p:spTree>
    <p:extLst>
      <p:ext uri="{BB962C8B-B14F-4D97-AF65-F5344CB8AC3E}">
        <p14:creationId xmlns:p14="http://schemas.microsoft.com/office/powerpoint/2010/main" val="26535478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0BC1F-3B10-0F05-9B87-497BBC403424}"/>
              </a:ext>
            </a:extLst>
          </p:cNvPr>
          <p:cNvSpPr>
            <a:spLocks noGrp="1"/>
          </p:cNvSpPr>
          <p:nvPr>
            <p:ph type="title"/>
          </p:nvPr>
        </p:nvSpPr>
        <p:spPr/>
        <p:txBody>
          <a:bodyPr/>
          <a:lstStyle/>
          <a:p>
            <a:pPr algn="l" rtl="0"/>
            <a:r>
              <a:rPr lang="x-es-XL" b="0" i="0" u="none" baseline="0"/>
              <a:t>¿Alguna pregunta?</a:t>
            </a:r>
          </a:p>
        </p:txBody>
      </p:sp>
      <p:sp>
        <p:nvSpPr>
          <p:cNvPr id="3" name="Subtitle 2">
            <a:extLst>
              <a:ext uri="{FF2B5EF4-FFF2-40B4-BE49-F238E27FC236}">
                <a16:creationId xmlns:a16="http://schemas.microsoft.com/office/drawing/2014/main" id="{090CE8C6-8839-5F53-0F63-BAEA8E6715B0}"/>
              </a:ext>
            </a:extLst>
          </p:cNvPr>
          <p:cNvSpPr>
            <a:spLocks noGrp="1"/>
          </p:cNvSpPr>
          <p:nvPr>
            <p:ph type="subTitle" idx="1"/>
          </p:nvPr>
        </p:nvSpPr>
        <p:spPr>
          <a:xfrm>
            <a:off x="1953491" y="2055811"/>
            <a:ext cx="9238537" cy="3857105"/>
          </a:xfrm>
        </p:spPr>
        <p:txBody>
          <a:bodyPr>
            <a:normAutofit/>
          </a:bodyPr>
          <a:lstStyle/>
          <a:p>
            <a:pPr algn="l" rtl="0"/>
            <a:r>
              <a:rPr lang="x-es-XL" sz="4000" b="0" i="0" u="none" baseline="0" dirty="0">
                <a:solidFill>
                  <a:schemeClr val="tx1"/>
                </a:solidFill>
              </a:rPr>
              <a:t>¿Qué otras preguntas tiene sobre </a:t>
            </a:r>
            <a:r>
              <a:rPr lang="es-MX" sz="4000" dirty="0">
                <a:solidFill>
                  <a:schemeClr val="tx1"/>
                </a:solidFill>
              </a:rPr>
              <a:t>la orientación clave</a:t>
            </a:r>
            <a:r>
              <a:rPr lang="x-es-XL" sz="4000" b="0" i="0" u="none" baseline="0" dirty="0">
                <a:solidFill>
                  <a:schemeClr val="tx1"/>
                </a:solidFill>
              </a:rPr>
              <a:t> en materia de políticas?</a:t>
            </a:r>
          </a:p>
        </p:txBody>
      </p:sp>
      <p:sp>
        <p:nvSpPr>
          <p:cNvPr id="4" name="Footer Placeholder 3">
            <a:extLst>
              <a:ext uri="{FF2B5EF4-FFF2-40B4-BE49-F238E27FC236}">
                <a16:creationId xmlns:a16="http://schemas.microsoft.com/office/drawing/2014/main" id="{68A2CB80-F771-1F0B-85C0-B905ACB6116B}"/>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p>
        </p:txBody>
      </p:sp>
      <p:sp>
        <p:nvSpPr>
          <p:cNvPr id="5" name="Slide Number Placeholder 4">
            <a:extLst>
              <a:ext uri="{FF2B5EF4-FFF2-40B4-BE49-F238E27FC236}">
                <a16:creationId xmlns:a16="http://schemas.microsoft.com/office/drawing/2014/main" id="{3F8C7538-8664-34E8-4927-C8D2859BCFE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31</a:t>
            </a:fld>
            <a:endParaRPr lang="x-es-XL"/>
          </a:p>
        </p:txBody>
      </p:sp>
    </p:spTree>
    <p:extLst>
      <p:ext uri="{BB962C8B-B14F-4D97-AF65-F5344CB8AC3E}">
        <p14:creationId xmlns:p14="http://schemas.microsoft.com/office/powerpoint/2010/main" val="18186901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9FCB1-AEA6-E33A-0FC0-B27CB9E7F2F5}"/>
              </a:ext>
            </a:extLst>
          </p:cNvPr>
          <p:cNvSpPr>
            <a:spLocks noGrp="1"/>
          </p:cNvSpPr>
          <p:nvPr>
            <p:ph type="title"/>
          </p:nvPr>
        </p:nvSpPr>
        <p:spPr/>
        <p:txBody>
          <a:bodyPr/>
          <a:lstStyle/>
          <a:p>
            <a:pPr rtl="0"/>
            <a:r>
              <a:rPr lang="x-es-XL" b="0" i="0" u="none" baseline="0"/>
              <a:t>¡Gracias!</a:t>
            </a:r>
          </a:p>
        </p:txBody>
      </p:sp>
    </p:spTree>
    <p:extLst>
      <p:ext uri="{BB962C8B-B14F-4D97-AF65-F5344CB8AC3E}">
        <p14:creationId xmlns:p14="http://schemas.microsoft.com/office/powerpoint/2010/main" val="4175274260"/>
      </p:ext>
    </p:extLst>
  </p:cSld>
  <p:clrMapOvr>
    <a:masterClrMapping/>
  </p:clrMapOvr>
</p:sld>
</file>

<file path=ppt/theme/theme1.xml><?xml version="1.0" encoding="utf-8"?>
<a:theme xmlns:a="http://schemas.openxmlformats.org/drawingml/2006/main" name="Office Theme">
  <a:themeElements>
    <a:clrScheme name="VETS">
      <a:dk1>
        <a:sysClr val="windowText" lastClr="000000"/>
      </a:dk1>
      <a:lt1>
        <a:sysClr val="window" lastClr="FFFFFF"/>
      </a:lt1>
      <a:dk2>
        <a:srgbClr val="023160"/>
      </a:dk2>
      <a:lt2>
        <a:srgbClr val="7B7B7B"/>
      </a:lt2>
      <a:accent1>
        <a:srgbClr val="0054A6"/>
      </a:accent1>
      <a:accent2>
        <a:srgbClr val="ED1A23"/>
      </a:accent2>
      <a:accent3>
        <a:srgbClr val="716384"/>
      </a:accent3>
      <a:accent4>
        <a:srgbClr val="F15E2E"/>
      </a:accent4>
      <a:accent5>
        <a:srgbClr val="8EAADB"/>
      </a:accent5>
      <a:accent6>
        <a:srgbClr val="F69E81"/>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 VETS PowerPoint Blue.potx  -  version 1.0: 8/16/2021 5:20 PM  -  Read-Only" id="{38DD2586-39EA-470C-832D-0A3762C7E687}" vid="{F73E0E44-9601-4222-9149-0D21E000E39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df1fdb3-3814-4898-b68d-b9ae902564fe" xsi:nil="true"/>
    <lcf76f155ced4ddcb4097134ff3c332f xmlns="ee3eab8d-6fc0-47b2-b9a9-e7b6a861d967">
      <Terms xmlns="http://schemas.microsoft.com/office/infopath/2007/PartnerControls"/>
    </lcf76f155ced4ddcb4097134ff3c332f>
    <WordCount xmlns="ee3eab8d-6fc0-47b2-b9a9-e7b6a861d96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35EB6D1BC28BE4592B5D87EE1F2607A" ma:contentTypeVersion="18" ma:contentTypeDescription="Create a new document." ma:contentTypeScope="" ma:versionID="83bc00b5ff412b75df572ebfc362fffa">
  <xsd:schema xmlns:xsd="http://www.w3.org/2001/XMLSchema" xmlns:xs="http://www.w3.org/2001/XMLSchema" xmlns:p="http://schemas.microsoft.com/office/2006/metadata/properties" xmlns:ns2="ee3eab8d-6fc0-47b2-b9a9-e7b6a861d967" xmlns:ns3="1df1fdb3-3814-4898-b68d-b9ae902564fe" targetNamespace="http://schemas.microsoft.com/office/2006/metadata/properties" ma:root="true" ma:fieldsID="909be7d6e9244a4128c53923d2536e82" ns2:_="" ns3:_="">
    <xsd:import namespace="ee3eab8d-6fc0-47b2-b9a9-e7b6a861d967"/>
    <xsd:import namespace="1df1fdb3-3814-4898-b68d-b9ae902564f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LengthInSeconds" minOccurs="0"/>
                <xsd:element ref="ns2:Word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3eab8d-6fc0-47b2-b9a9-e7b6a861d9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7da4b74c-56fc-49ef-b41b-324fb29e501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LengthInSeconds" ma:index="23" nillable="true" ma:displayName="MediaLengthInSeconds" ma:hidden="true" ma:internalName="MediaLengthInSeconds" ma:readOnly="true">
      <xsd:simpleType>
        <xsd:restriction base="dms:Unknown"/>
      </xsd:simpleType>
    </xsd:element>
    <xsd:element name="WordCount" ma:index="24" nillable="true" ma:displayName="Word Count" ma:format="Dropdown" ma:internalName="WordCount" ma:percentage="FALS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1df1fdb3-3814-4898-b68d-b9ae902564fe"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db6ca404-55d3-46aa-8308-935580b80a9e}" ma:internalName="TaxCatchAll" ma:showField="CatchAllData" ma:web="1df1fdb3-3814-4898-b68d-b9ae902564f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B62BCA1-FEE8-44D8-81BB-9A592FC5C787}">
  <ds:schemaRefs>
    <ds:schemaRef ds:uri="ee3eab8d-6fc0-47b2-b9a9-e7b6a861d967"/>
    <ds:schemaRef ds:uri="http://purl.org/dc/elements/1.1/"/>
    <ds:schemaRef ds:uri="http://www.w3.org/XML/1998/namespace"/>
    <ds:schemaRef ds:uri="http://purl.org/dc/dcmitype/"/>
    <ds:schemaRef ds:uri="1df1fdb3-3814-4898-b68d-b9ae902564fe"/>
    <ds:schemaRef ds:uri="http://schemas.microsoft.com/office/2006/documentManagement/types"/>
    <ds:schemaRef ds:uri="http://schemas.openxmlformats.org/package/2006/metadata/core-properties"/>
    <ds:schemaRef ds:uri="http://schemas.microsoft.com/office/infopath/2007/PartnerControls"/>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584F3C80-53CD-4B72-B866-6C8BA70FCEF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e3eab8d-6fc0-47b2-b9a9-e7b6a861d967"/>
    <ds:schemaRef ds:uri="1df1fdb3-3814-4898-b68d-b9ae902564f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04A9E53-ADEC-4477-B011-E6C13423959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TEMPLATE - VETS PowerPoint Blue</Template>
  <TotalTime>306</TotalTime>
  <Words>3029</Words>
  <Application>Microsoft Office PowerPoint</Application>
  <PresentationFormat>Widescreen</PresentationFormat>
  <Paragraphs>244</Paragraphs>
  <Slides>32</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Arial</vt:lpstr>
      <vt:lpstr>Calibri</vt:lpstr>
      <vt:lpstr>Franklin Gothic Book</vt:lpstr>
      <vt:lpstr>Franklin Gothic Medium</vt:lpstr>
      <vt:lpstr>Segoe UI</vt:lpstr>
      <vt:lpstr>Webdings</vt:lpstr>
      <vt:lpstr>Wingdings</vt:lpstr>
      <vt:lpstr>Wingdings 3</vt:lpstr>
      <vt:lpstr>Office Theme</vt:lpstr>
      <vt:lpstr>Reunión posterior a la adjudicación (PAC) del Programa de Reinserción de Veteranos sin Hogar (HVRP): Orientación clave sobre políticas</vt:lpstr>
      <vt:lpstr>El ponente de hoy</vt:lpstr>
      <vt:lpstr>Sesión de hoy</vt:lpstr>
      <vt:lpstr>Lo que hay que saber</vt:lpstr>
      <vt:lpstr>Descripción general de la orientación sobre políticas de VETS </vt:lpstr>
      <vt:lpstr>Descripción general de la orientación sobre políticas de VETS (1 de 2)</vt:lpstr>
      <vt:lpstr>Descripción general de la orientación sobre políticas de VETS (2 de 2)</vt:lpstr>
      <vt:lpstr>Orientación sobre políticas clave para su HVRP</vt:lpstr>
      <vt:lpstr>Orientación sobre políticas clave para su HVRP (continuación)</vt:lpstr>
      <vt:lpstr>VPL 02-26: Requisitos y funciones del programa HVRP</vt:lpstr>
      <vt:lpstr>VPL 02-26: Anatomía de los requisitos y funciones del HVRP: Desglose de la VPL</vt:lpstr>
      <vt:lpstr>VPL 02-26: Anatomía de los requisitos y funciones del HVRP: Desglose de la VPL (continuación)</vt:lpstr>
      <vt:lpstr>VPL 02-26 Requisitos y funciones del HVRP  Sección V. Actualización y aclaración sobre los requisitos de elegibilidad de los participantes</vt:lpstr>
      <vt:lpstr>VPL 02-26 Requisitos y funciones del HVRP, sección V. Actualización y aclaración sobre los requisitos de elegibilidad de los participantes, cont.</vt:lpstr>
      <vt:lpstr>VPL 02-26 Requisitos y funciones del HVRP. Sección V. Requisitos de participación, cont.</vt:lpstr>
      <vt:lpstr>VPL 02-26 Anatomía de los requisitos y funciones del HVRP: Sección VI. Requisitos del proyecto para los beneficiarios de subvenciones</vt:lpstr>
      <vt:lpstr>VPL 02-26 Anatomía de los requisitos y funciones del HVRP: Sección VI. Requisitos del proyecto para los beneficiarios de subvenciones, cont.</vt:lpstr>
      <vt:lpstr>VPL 02-26 Anatomía de los requisitos y funciones del HVRP: Sección VIII. Funciones del personal del HVRP</vt:lpstr>
      <vt:lpstr>VPL 02-26 Anatomía de los requisitos y funciones del HVRP: Sección XI. Seguimiento del HVRP por parte de VETS: la revisión in situ</vt:lpstr>
      <vt:lpstr>VPL 02-26 Anatomía de los requisitos y funciones del HVRP: Sección XI. Seguimiento del HVRP por parte de VETS, evaluación de los costos del programa para garantizar el cumplimiento financiero</vt:lpstr>
      <vt:lpstr>VPL 02-25 Rendimiento, gestión y presentación de informes del HVRP</vt:lpstr>
      <vt:lpstr>Requisitos de información financiera y de desempeño</vt:lpstr>
      <vt:lpstr>Requisitos de información financiera y de desempeño: desglose de la VPL</vt:lpstr>
      <vt:lpstr>Requisitos de información financiera y de desempeño– Informes de desempeño</vt:lpstr>
      <vt:lpstr>Requisitos de información financiera y de desempeño: informes financieros</vt:lpstr>
      <vt:lpstr>VPL 04-24: Enmiendas a la adjudicación del HVRP</vt:lpstr>
      <vt:lpstr>Enmiendas a la adjudicación de HVRP:  ¿Qué son?</vt:lpstr>
      <vt:lpstr>Conexión con sesiones adicionales del PAC</vt:lpstr>
      <vt:lpstr>Conexión con sesiones adicionales de la PAC (2)</vt:lpstr>
      <vt:lpstr>Infórmate sobre</vt:lpstr>
      <vt:lpstr>¿Alguna pregunta?</vt:lpstr>
      <vt:lpstr>¡Gracias!</vt:lpstr>
    </vt:vector>
  </TitlesOfParts>
  <Company>U.S. Department of Labor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 National PAC Key Policy Guidance</dc:title>
  <dc:subject>Key Policies, Guidance, Financial and Performance Reporting</dc:subject>
  <dc:creator>U.S. Department of Labor</dc:creator>
  <cp:keywords>USDOL, DOL, VETS, HVRP, PAC</cp:keywords>
  <cp:lastModifiedBy>Colleen Beck</cp:lastModifiedBy>
  <cp:revision>94</cp:revision>
  <dcterms:created xsi:type="dcterms:W3CDTF">2026-05-14T15:55:24Z</dcterms:created>
  <dcterms:modified xsi:type="dcterms:W3CDTF">2026-09-18T16:23:18Z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0x010100735EB6D1BC28BE4592B5D87EE1F2607A</vt:lpwstr>
  </property>
  <property fmtid="{D5CDD505-2E9C-101B-9397-08002B2CF9AE}" pid="3" name="TaxKeyword">
    <vt:lpwstr/>
  </property>
  <property fmtid="{D5CDD505-2E9C-101B-9397-08002B2CF9AE}" pid="4" name="MediaServiceImageTags">
    <vt:lpwstr/>
  </property>
</Properties>
</file>