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handoutMasterIdLst>
    <p:handoutMasterId r:id="rId31"/>
  </p:handoutMasterIdLst>
  <p:sldIdLst>
    <p:sldId id="256" r:id="rId5"/>
    <p:sldId id="268" r:id="rId6"/>
    <p:sldId id="279" r:id="rId7"/>
    <p:sldId id="280" r:id="rId8"/>
    <p:sldId id="257" r:id="rId9"/>
    <p:sldId id="281" r:id="rId10"/>
    <p:sldId id="282" r:id="rId11"/>
    <p:sldId id="283" r:id="rId12"/>
    <p:sldId id="258" r:id="rId13"/>
    <p:sldId id="259" r:id="rId14"/>
    <p:sldId id="284" r:id="rId15"/>
    <p:sldId id="285" r:id="rId16"/>
    <p:sldId id="286" r:id="rId17"/>
    <p:sldId id="288" r:id="rId18"/>
    <p:sldId id="289" r:id="rId19"/>
    <p:sldId id="290" r:id="rId20"/>
    <p:sldId id="292" r:id="rId21"/>
    <p:sldId id="294" r:id="rId22"/>
    <p:sldId id="293" r:id="rId23"/>
    <p:sldId id="295" r:id="rId24"/>
    <p:sldId id="296" r:id="rId25"/>
    <p:sldId id="297" r:id="rId26"/>
    <p:sldId id="298" r:id="rId27"/>
    <p:sldId id="299" r:id="rId28"/>
    <p:sldId id="27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6"/>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E33924-5039-46B6-91A0-A24FDBDCD94E}" v="33" dt="2026-08-20T13:54:43.9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6964" autoAdjust="0"/>
    <p:restoredTop sz="94660"/>
  </p:normalViewPr>
  <p:slideViewPr>
    <p:cSldViewPr snapToGrid="0">
      <p:cViewPr varScale="1">
        <p:scale>
          <a:sx n="102" d="100"/>
          <a:sy n="102" d="100"/>
        </p:scale>
        <p:origin x="12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10A9B-4E50-4E1E-937E-551D5BF98DB4}" type="datetimeFigureOut">
              <a:rPr lang="en-US" smtClean="0"/>
              <a:t>9/18/2026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F6ED61-3DF0-4762-AC35-F6E46ACBD006}" type="slidenum">
              <a:rPr lang="en-US" smtClean="0"/>
              <a:t>‹#›</a:t>
            </a:fld>
            <a:endParaRPr lang="en-US"/>
          </a:p>
        </p:txBody>
      </p:sp>
    </p:spTree>
    <p:extLst>
      <p:ext uri="{BB962C8B-B14F-4D97-AF65-F5344CB8AC3E}">
        <p14:creationId xmlns:p14="http://schemas.microsoft.com/office/powerpoint/2010/main" val="32463616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B2A4E-1841-4DF1-AAD7-E22EECDE03EE}"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90CCEA-B629-4CAC-BC31-F93141517463}" type="slidenum">
              <a:rPr lang="en-US" smtClean="0"/>
              <a:t>‹#›</a:t>
            </a:fld>
            <a:endParaRPr lang="en-US"/>
          </a:p>
        </p:txBody>
      </p:sp>
    </p:spTree>
    <p:extLst>
      <p:ext uri="{BB962C8B-B14F-4D97-AF65-F5344CB8AC3E}">
        <p14:creationId xmlns:p14="http://schemas.microsoft.com/office/powerpoint/2010/main" val="3633579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cs typeface="Calibri"/>
            </a:endParaRPr>
          </a:p>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3</a:t>
            </a:fld>
            <a:endParaRPr lang="x-es-XL"/>
          </a:p>
        </p:txBody>
      </p:sp>
    </p:spTree>
    <p:extLst>
      <p:ext uri="{BB962C8B-B14F-4D97-AF65-F5344CB8AC3E}">
        <p14:creationId xmlns:p14="http://schemas.microsoft.com/office/powerpoint/2010/main" val="222740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endParaRPr lang="x-es-XL">
              <a:cs typeface="Calibri"/>
            </a:endParaRPr>
          </a:p>
          <a:p>
            <a:endParaRPr lang="x-es-XL">
              <a:cs typeface="Calibri"/>
            </a:endParaRPr>
          </a:p>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4</a:t>
            </a:fld>
            <a:endParaRPr lang="x-es-XL"/>
          </a:p>
        </p:txBody>
      </p:sp>
    </p:spTree>
    <p:extLst>
      <p:ext uri="{BB962C8B-B14F-4D97-AF65-F5344CB8AC3E}">
        <p14:creationId xmlns:p14="http://schemas.microsoft.com/office/powerpoint/2010/main" val="417750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5</a:t>
            </a:fld>
            <a:endParaRPr lang="x-es-XL"/>
          </a:p>
        </p:txBody>
      </p:sp>
    </p:spTree>
    <p:extLst>
      <p:ext uri="{BB962C8B-B14F-4D97-AF65-F5344CB8AC3E}">
        <p14:creationId xmlns:p14="http://schemas.microsoft.com/office/powerpoint/2010/main" val="1945480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6</a:t>
            </a:fld>
            <a:endParaRPr lang="x-es-XL"/>
          </a:p>
        </p:txBody>
      </p:sp>
    </p:spTree>
    <p:extLst>
      <p:ext uri="{BB962C8B-B14F-4D97-AF65-F5344CB8AC3E}">
        <p14:creationId xmlns:p14="http://schemas.microsoft.com/office/powerpoint/2010/main" val="4248427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7</a:t>
            </a:fld>
            <a:endParaRPr lang="x-es-XL"/>
          </a:p>
        </p:txBody>
      </p:sp>
    </p:spTree>
    <p:extLst>
      <p:ext uri="{BB962C8B-B14F-4D97-AF65-F5344CB8AC3E}">
        <p14:creationId xmlns:p14="http://schemas.microsoft.com/office/powerpoint/2010/main" val="2797751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endParaRPr lang="x-es-XL">
              <a:cs typeface="Calibri"/>
            </a:endParaRPr>
          </a:p>
          <a:p>
            <a:endParaRPr lang="x-es-XL">
              <a:cs typeface="Calibri"/>
            </a:endParaRPr>
          </a:p>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8</a:t>
            </a:fld>
            <a:endParaRPr lang="x-es-XL"/>
          </a:p>
        </p:txBody>
      </p:sp>
    </p:spTree>
    <p:extLst>
      <p:ext uri="{BB962C8B-B14F-4D97-AF65-F5344CB8AC3E}">
        <p14:creationId xmlns:p14="http://schemas.microsoft.com/office/powerpoint/2010/main" val="1873630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endParaRPr lang="x-es-XL">
              <a:cs typeface="Calibri"/>
            </a:endParaRPr>
          </a:p>
          <a:p>
            <a:endParaRPr lang="x-es-XL">
              <a:cs typeface="Calibri"/>
            </a:endParaRPr>
          </a:p>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9</a:t>
            </a:fld>
            <a:endParaRPr lang="x-es-XL"/>
          </a:p>
        </p:txBody>
      </p:sp>
    </p:spTree>
    <p:extLst>
      <p:ext uri="{BB962C8B-B14F-4D97-AF65-F5344CB8AC3E}">
        <p14:creationId xmlns:p14="http://schemas.microsoft.com/office/powerpoint/2010/main" val="2552332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10</a:t>
            </a:fld>
            <a:endParaRPr lang="x-es-XL"/>
          </a:p>
        </p:txBody>
      </p:sp>
    </p:spTree>
    <p:extLst>
      <p:ext uri="{BB962C8B-B14F-4D97-AF65-F5344CB8AC3E}">
        <p14:creationId xmlns:p14="http://schemas.microsoft.com/office/powerpoint/2010/main" val="2449791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11</a:t>
            </a:fld>
            <a:endParaRPr lang="x-es-XL"/>
          </a:p>
        </p:txBody>
      </p:sp>
    </p:spTree>
    <p:extLst>
      <p:ext uri="{BB962C8B-B14F-4D97-AF65-F5344CB8AC3E}">
        <p14:creationId xmlns:p14="http://schemas.microsoft.com/office/powerpoint/2010/main" val="146627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12</a:t>
            </a:fld>
            <a:endParaRPr lang="x-es-XL"/>
          </a:p>
        </p:txBody>
      </p:sp>
    </p:spTree>
    <p:extLst>
      <p:ext uri="{BB962C8B-B14F-4D97-AF65-F5344CB8AC3E}">
        <p14:creationId xmlns:p14="http://schemas.microsoft.com/office/powerpoint/2010/main" val="2686946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13</a:t>
            </a:fld>
            <a:endParaRPr lang="x-es-XL"/>
          </a:p>
        </p:txBody>
      </p:sp>
    </p:spTree>
    <p:extLst>
      <p:ext uri="{BB962C8B-B14F-4D97-AF65-F5344CB8AC3E}">
        <p14:creationId xmlns:p14="http://schemas.microsoft.com/office/powerpoint/2010/main" val="4014198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14</a:t>
            </a:fld>
            <a:endParaRPr lang="x-es-XL"/>
          </a:p>
        </p:txBody>
      </p:sp>
    </p:spTree>
    <p:extLst>
      <p:ext uri="{BB962C8B-B14F-4D97-AF65-F5344CB8AC3E}">
        <p14:creationId xmlns:p14="http://schemas.microsoft.com/office/powerpoint/2010/main" val="2100057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15</a:t>
            </a:fld>
            <a:endParaRPr lang="x-es-XL"/>
          </a:p>
        </p:txBody>
      </p:sp>
    </p:spTree>
    <p:extLst>
      <p:ext uri="{BB962C8B-B14F-4D97-AF65-F5344CB8AC3E}">
        <p14:creationId xmlns:p14="http://schemas.microsoft.com/office/powerpoint/2010/main" val="2484402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16</a:t>
            </a:fld>
            <a:endParaRPr lang="x-es-XL"/>
          </a:p>
        </p:txBody>
      </p:sp>
    </p:spTree>
    <p:extLst>
      <p:ext uri="{BB962C8B-B14F-4D97-AF65-F5344CB8AC3E}">
        <p14:creationId xmlns:p14="http://schemas.microsoft.com/office/powerpoint/2010/main" val="7723380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17</a:t>
            </a:fld>
            <a:endParaRPr lang="x-es-XL"/>
          </a:p>
        </p:txBody>
      </p:sp>
    </p:spTree>
    <p:extLst>
      <p:ext uri="{BB962C8B-B14F-4D97-AF65-F5344CB8AC3E}">
        <p14:creationId xmlns:p14="http://schemas.microsoft.com/office/powerpoint/2010/main" val="2971596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18</a:t>
            </a:fld>
            <a:endParaRPr lang="x-es-XL"/>
          </a:p>
        </p:txBody>
      </p:sp>
    </p:spTree>
    <p:extLst>
      <p:ext uri="{BB962C8B-B14F-4D97-AF65-F5344CB8AC3E}">
        <p14:creationId xmlns:p14="http://schemas.microsoft.com/office/powerpoint/2010/main" val="29881966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19</a:t>
            </a:fld>
            <a:endParaRPr lang="x-es-XL"/>
          </a:p>
        </p:txBody>
      </p:sp>
    </p:spTree>
    <p:extLst>
      <p:ext uri="{BB962C8B-B14F-4D97-AF65-F5344CB8AC3E}">
        <p14:creationId xmlns:p14="http://schemas.microsoft.com/office/powerpoint/2010/main" val="799935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a:p>
        </p:txBody>
      </p:sp>
      <p:sp>
        <p:nvSpPr>
          <p:cNvPr id="4" name="Slide Number Placeholder 3"/>
          <p:cNvSpPr>
            <a:spLocks noGrp="1"/>
          </p:cNvSpPr>
          <p:nvPr>
            <p:ph type="sldNum" sz="quarter" idx="5"/>
          </p:nvPr>
        </p:nvSpPr>
        <p:spPr/>
        <p:txBody>
          <a:bodyPr/>
          <a:lstStyle/>
          <a:p>
            <a:pPr algn="l" rtl="0"/>
            <a:fld id="{CC90CCEA-B629-4CAC-BC31-F93141517463}" type="slidenum">
              <a:rPr/>
              <a:t>20</a:t>
            </a:fld>
            <a:endParaRPr lang="x-es-XL"/>
          </a:p>
        </p:txBody>
      </p:sp>
    </p:spTree>
    <p:extLst>
      <p:ext uri="{BB962C8B-B14F-4D97-AF65-F5344CB8AC3E}">
        <p14:creationId xmlns:p14="http://schemas.microsoft.com/office/powerpoint/2010/main" val="30971929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ted States Department of Labor seal"/>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68281" y="1291496"/>
            <a:ext cx="2004649" cy="2004649"/>
          </a:xfrm>
          <a:prstGeom prst="rect">
            <a:avLst/>
          </a:prstGeom>
        </p:spPr>
      </p:pic>
      <p:sp>
        <p:nvSpPr>
          <p:cNvPr id="13" name="Title 1"/>
          <p:cNvSpPr txBox="1">
            <a:spLocks/>
          </p:cNvSpPr>
          <p:nvPr userDrawn="1"/>
        </p:nvSpPr>
        <p:spPr>
          <a:xfrm>
            <a:off x="0" y="5266951"/>
            <a:ext cx="4426982" cy="159104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800" kern="1200">
                <a:solidFill>
                  <a:schemeClr val="tx1"/>
                </a:solidFill>
                <a:latin typeface="Franklin Gothic Book" panose="020B0503020102020204" pitchFamily="34" charset="0"/>
                <a:ea typeface="+mj-ea"/>
                <a:cs typeface="+mj-cs"/>
              </a:defRPr>
            </a:lvl1pPr>
          </a:lstStyle>
          <a:p>
            <a:pPr algn="ctr">
              <a:lnSpc>
                <a:spcPct val="90000"/>
              </a:lnSpc>
            </a:pPr>
            <a:r>
              <a:rPr lang="pt-BR" sz="2400" dirty="0" err="1">
                <a:solidFill>
                  <a:schemeClr val="bg1"/>
                </a:solidFill>
              </a:rPr>
              <a:t>Servicio</a:t>
            </a:r>
            <a:r>
              <a:rPr lang="pt-BR" sz="2400" dirty="0">
                <a:solidFill>
                  <a:schemeClr val="bg1"/>
                </a:solidFill>
              </a:rPr>
              <a:t> de </a:t>
            </a:r>
            <a:r>
              <a:rPr lang="pt-BR" sz="2400" dirty="0" err="1">
                <a:solidFill>
                  <a:schemeClr val="bg1"/>
                </a:solidFill>
              </a:rPr>
              <a:t>Empleo</a:t>
            </a:r>
            <a:r>
              <a:rPr lang="pt-BR" sz="2400" dirty="0">
                <a:solidFill>
                  <a:schemeClr val="bg1"/>
                </a:solidFill>
              </a:rPr>
              <a:t> y </a:t>
            </a:r>
            <a:r>
              <a:rPr lang="pt-BR" sz="2400" dirty="0" err="1">
                <a:solidFill>
                  <a:schemeClr val="bg1"/>
                </a:solidFill>
              </a:rPr>
              <a:t>Capacitación</a:t>
            </a:r>
            <a:r>
              <a:rPr lang="pt-BR" sz="2400" dirty="0">
                <a:solidFill>
                  <a:schemeClr val="bg1"/>
                </a:solidFill>
              </a:rPr>
              <a:t> para Veteranos (</a:t>
            </a:r>
            <a:r>
              <a:rPr lang="pt-BR" sz="2400" dirty="0" err="1">
                <a:solidFill>
                  <a:schemeClr val="bg1"/>
                </a:solidFill>
              </a:rPr>
              <a:t>VETS</a:t>
            </a:r>
            <a:r>
              <a:rPr lang="pt-BR" sz="2400" dirty="0">
                <a:solidFill>
                  <a:schemeClr val="bg1"/>
                </a:solidFill>
              </a:rPr>
              <a:t>)</a:t>
            </a:r>
            <a:endParaRPr lang="en-US" sz="2400" b="0" dirty="0">
              <a:solidFill>
                <a:schemeClr val="bg1"/>
              </a:solidFill>
              <a:latin typeface="Franklin Gothic Book" panose="020B0503020102020204" pitchFamily="34" charset="0"/>
            </a:endParaRP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7" name="Rectangle 16" descr="Decorative"/>
          <p:cNvSpPr/>
          <p:nvPr userDrawn="1"/>
        </p:nvSpPr>
        <p:spPr>
          <a:xfrm>
            <a:off x="10330543" y="0"/>
            <a:ext cx="1861457" cy="1110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a:t>Presentation Title</a:t>
            </a:r>
          </a:p>
        </p:txBody>
      </p:sp>
      <p:sp>
        <p:nvSpPr>
          <p:cNvPr id="3" name="Subtitle 2"/>
          <p:cNvSpPr>
            <a:spLocks noGrp="1"/>
          </p:cNvSpPr>
          <p:nvPr>
            <p:ph type="subTitle" idx="1" hasCustomPrompt="1"/>
          </p:nvPr>
        </p:nvSpPr>
        <p:spPr>
          <a:xfrm>
            <a:off x="5310130" y="5266951"/>
            <a:ext cx="6043670" cy="729343"/>
          </a:xfrm>
        </p:spPr>
        <p:txBody>
          <a:bodyPr>
            <a:normAutofit/>
          </a:bodyPr>
          <a:lstStyle>
            <a:lvl1pPr marL="0" indent="0" algn="l">
              <a:buNone/>
              <a:defRPr sz="320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Subtitle/Date</a:t>
            </a:r>
          </a:p>
        </p:txBody>
      </p:sp>
      <p:pic>
        <p:nvPicPr>
          <p:cNvPr id="5" name="Picture 4" descr="Logo&#10;&#10;AI-generated content may be incorrect.">
            <a:extLst>
              <a:ext uri="{FF2B5EF4-FFF2-40B4-BE49-F238E27FC236}">
                <a16:creationId xmlns:a16="http://schemas.microsoft.com/office/drawing/2014/main" id="{7CF2982A-4C4C-460B-8595-BC96DBCBEB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8281" y="3787772"/>
            <a:ext cx="1891883" cy="987552"/>
          </a:xfrm>
          <a:prstGeom prst="rect">
            <a:avLst/>
          </a:prstGeom>
        </p:spPr>
      </p:pic>
    </p:spTree>
    <p:extLst>
      <p:ext uri="{BB962C8B-B14F-4D97-AF65-F5344CB8AC3E}">
        <p14:creationId xmlns:p14="http://schemas.microsoft.com/office/powerpoint/2010/main" val="2823691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Add “Agenda” Title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p:txBody>
          <a:bodyPr/>
          <a:lstStyle>
            <a:lvl1pPr>
              <a:defRPr baseline="0"/>
            </a:lvl1pPr>
          </a:lstStyle>
          <a:p>
            <a:pPr lvl="0"/>
            <a:r>
              <a:rPr lang="en-US"/>
              <a:t>[Item, moderator/speaker, # minutes, etc.]</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67141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US"/>
              <a:t>Section Heading</a:t>
            </a:r>
          </a:p>
        </p:txBody>
      </p:sp>
      <p:cxnSp>
        <p:nvCxnSpPr>
          <p:cNvPr id="6" name="Straight Connector 5" descr="Decorative"/>
          <p:cNvCxnSpPr/>
          <p:nvPr userDrawn="1"/>
        </p:nvCxnSpPr>
        <p:spPr>
          <a:xfrm flipH="1">
            <a:off x="0" y="4679950"/>
            <a:ext cx="12192000" cy="0"/>
          </a:xfrm>
          <a:prstGeom prst="line">
            <a:avLst/>
          </a:prstGeom>
          <a:ln w="38100">
            <a:solidFill>
              <a:schemeClr val="accent5">
                <a:lumMod val="50000"/>
              </a:schemeClr>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4792663"/>
            <a:ext cx="10515600" cy="1296987"/>
          </a:xfrm>
        </p:spPr>
        <p:txBody>
          <a:bodyPr/>
          <a:lstStyle>
            <a:lvl1pPr marL="0" indent="0">
              <a:buNone/>
              <a:defRPr sz="24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or delete if not needed.</a:t>
            </a:r>
          </a:p>
        </p:txBody>
      </p:sp>
      <p:pic>
        <p:nvPicPr>
          <p:cNvPr id="8" name="Picture 7" descr="Logo&#10;&#10;AI-generated content may be incorrect.">
            <a:extLst>
              <a:ext uri="{FF2B5EF4-FFF2-40B4-BE49-F238E27FC236}">
                <a16:creationId xmlns:a16="http://schemas.microsoft.com/office/drawing/2014/main" id="{83F27E2A-CE55-F93D-9993-E0E9E444C0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5443" y="461723"/>
            <a:ext cx="1518891" cy="792852"/>
          </a:xfrm>
          <a:prstGeom prst="rect">
            <a:avLst/>
          </a:prstGeom>
        </p:spPr>
      </p:pic>
    </p:spTree>
    <p:extLst>
      <p:ext uri="{BB962C8B-B14F-4D97-AF65-F5344CB8AC3E}">
        <p14:creationId xmlns:p14="http://schemas.microsoft.com/office/powerpoint/2010/main" val="665508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7886"/>
            <a:ext cx="9677400" cy="1325563"/>
          </a:xfrm>
        </p:spPr>
        <p:txBody>
          <a:bodyPr/>
          <a:lstStyle/>
          <a:p>
            <a:r>
              <a:rPr lang="en-US"/>
              <a:t>Click to edit Master title style</a:t>
            </a:r>
          </a:p>
        </p:txBody>
      </p:sp>
      <p:cxnSp>
        <p:nvCxnSpPr>
          <p:cNvPr id="8" name="Straight Connector 7" descr="Decorative"/>
          <p:cNvCxnSpPr/>
          <p:nvPr userDrawn="1"/>
        </p:nvCxnSpPr>
        <p:spPr>
          <a:xfrm>
            <a:off x="838200" y="1539461"/>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838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871113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31669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529949"/>
            <a:ext cx="9695690" cy="995915"/>
          </a:xfrm>
        </p:spPr>
        <p:txBody>
          <a:bodyPr/>
          <a:lstStyle/>
          <a:p>
            <a:r>
              <a:rPr lang="en-US"/>
              <a:t>Click to edit Master title style</a:t>
            </a:r>
          </a:p>
        </p:txBody>
      </p:sp>
      <p:sp>
        <p:nvSpPr>
          <p:cNvPr id="3" name="Text Placeholder 2"/>
          <p:cNvSpPr>
            <a:spLocks noGrp="1"/>
          </p:cNvSpPr>
          <p:nvPr>
            <p:ph type="body" idx="1" hasCustomPrompt="1"/>
          </p:nvPr>
        </p:nvSpPr>
        <p:spPr>
          <a:xfrm>
            <a:off x="839788" y="1611590"/>
            <a:ext cx="5157787"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3"/>
          <p:cNvSpPr>
            <a:spLocks noGrp="1"/>
          </p:cNvSpPr>
          <p:nvPr>
            <p:ph sz="half" idx="2"/>
          </p:nvPr>
        </p:nvSpPr>
        <p:spPr>
          <a:xfrm>
            <a:off x="839788" y="2519119"/>
            <a:ext cx="5157787"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0" y="1611590"/>
            <a:ext cx="5183188" cy="823912"/>
          </a:xfrm>
          <a:solidFill>
            <a:schemeClr val="tx2"/>
          </a:solidFill>
        </p:spPr>
        <p:txBody>
          <a:bodyPr anchor="ctr">
            <a:normAutofit/>
          </a:bodyPr>
          <a:lstStyle>
            <a:lvl1pPr marL="0" indent="0">
              <a:buNone/>
              <a:defRPr sz="26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5"/>
          <p:cNvSpPr>
            <a:spLocks noGrp="1"/>
          </p:cNvSpPr>
          <p:nvPr>
            <p:ph sz="quarter" idx="4"/>
          </p:nvPr>
        </p:nvSpPr>
        <p:spPr>
          <a:xfrm>
            <a:off x="6172200" y="2519119"/>
            <a:ext cx="5183188" cy="37127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Veterans’ Employment and Training Service</a:t>
            </a:r>
          </a:p>
        </p:txBody>
      </p:sp>
      <p:sp>
        <p:nvSpPr>
          <p:cNvPr id="9" name="Slide Number Placeholder 8"/>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9363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6" name="Straight Connector 5"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965435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57960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11"/>
          </p:nvPr>
        </p:nvSpPr>
        <p:spPr/>
        <p:txBody>
          <a:bodyPr/>
          <a:lstStyle/>
          <a:p>
            <a:r>
              <a:rPr lang="en-US"/>
              <a:t>Veterans’ Employment and Training Service</a:t>
            </a:r>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7482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sp>
        <p:nvSpPr>
          <p:cNvPr id="5" name="Rectangle 4" descr="Decorative"/>
          <p:cNvSpPr/>
          <p:nvPr userDrawn="1"/>
        </p:nvSpPr>
        <p:spPr>
          <a:xfrm>
            <a:off x="10388906" y="-1"/>
            <a:ext cx="1803094" cy="1002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78715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Speak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a:t>Enter Title for Speaker/Moderator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2298611"/>
            <a:ext cx="2284400" cy="2284400"/>
          </a:xfrm>
          <a:prstGeom prst="ellipse">
            <a:avLst/>
          </a:prstGeom>
          <a:solidFill>
            <a:srgbClr val="F3F4F4"/>
          </a:solidFill>
          <a:ln w="76200">
            <a:solidFill>
              <a:schemeClr val="tx2"/>
            </a:solidFill>
          </a:ln>
          <a:effectLst/>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2339916"/>
            <a:ext cx="7447376" cy="2201789"/>
          </a:xfrm>
        </p:spPr>
        <p:txBody>
          <a:bodyPr>
            <a:noAutofit/>
          </a:bodyPr>
          <a:lstStyle>
            <a:lvl1pPr marL="0" indent="0">
              <a:lnSpc>
                <a:spcPct val="100000"/>
              </a:lnSpc>
              <a:buNone/>
              <a:defRPr sz="3600" b="1" baseline="0">
                <a:solidFill>
                  <a:schemeClr val="tx2"/>
                </a:solidFill>
                <a:latin typeface="Franklin Gothic Medium" panose="020B0603020102020204" pitchFamily="34" charset="0"/>
              </a:defRPr>
            </a:lvl1pPr>
            <a:lvl2pPr marL="411480" indent="0">
              <a:lnSpc>
                <a:spcPct val="100000"/>
              </a:lnSpc>
              <a:spcAft>
                <a:spcPts val="300"/>
              </a:spcAft>
              <a:buNone/>
              <a:defRPr sz="2400" i="1"/>
            </a:lvl2pPr>
            <a:lvl3pPr marL="411480" indent="0">
              <a:lnSpc>
                <a:spcPct val="100000"/>
              </a:lnSpc>
              <a:spcBef>
                <a:spcPts val="300"/>
              </a:spcBef>
              <a:buNone/>
              <a:defRPr sz="24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742165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739"/>
            <a:ext cx="9677400" cy="1325563"/>
          </a:xfrm>
        </p:spPr>
        <p:txBody>
          <a:bodyPr>
            <a:normAutofit/>
          </a:bodyPr>
          <a:lstStyle>
            <a:lvl1pPr>
              <a:defRPr sz="4000" baseline="0"/>
            </a:lvl1pPr>
          </a:lstStyle>
          <a:p>
            <a:r>
              <a:rPr lang="en-US"/>
              <a:t>Enter Title for Speakers/Moderators Slide</a:t>
            </a:r>
          </a:p>
        </p:txBody>
      </p:sp>
      <p:cxnSp>
        <p:nvCxnSpPr>
          <p:cNvPr id="6" name="Straight Connector 5" descr="Decorative"/>
          <p:cNvCxnSpPr/>
          <p:nvPr userDrawn="1"/>
        </p:nvCxnSpPr>
        <p:spPr>
          <a:xfrm>
            <a:off x="838200" y="1166836"/>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561600"/>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3906424" y="1477370"/>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838200" y="3970049"/>
            <a:ext cx="2070100" cy="2070100"/>
          </a:xfrm>
          <a:prstGeom prst="ellipse">
            <a:avLst/>
          </a:prstGeom>
          <a:solidFill>
            <a:srgbClr val="F3F4F4"/>
          </a:solidFill>
          <a:ln w="57150">
            <a:solidFill>
              <a:schemeClr val="tx2"/>
            </a:solidFill>
          </a:ln>
          <a:effectLst/>
        </p:spPr>
        <p:txBody>
          <a:bodyPr>
            <a:norm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8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2">
            <a:extLst>
              <a:ext uri="{FF2B5EF4-FFF2-40B4-BE49-F238E27FC236}">
                <a16:creationId xmlns:a16="http://schemas.microsoft.com/office/drawing/2014/main" id="{134CD3E4-027C-4B7D-A65C-7DBA57E90025}"/>
              </a:ext>
            </a:extLst>
          </p:cNvPr>
          <p:cNvSpPr>
            <a:spLocks noGrp="1"/>
          </p:cNvSpPr>
          <p:nvPr>
            <p:ph sz="half" idx="15" hasCustomPrompt="1"/>
          </p:nvPr>
        </p:nvSpPr>
        <p:spPr>
          <a:xfrm>
            <a:off x="3906424" y="3883552"/>
            <a:ext cx="7447376" cy="2243094"/>
          </a:xfrm>
        </p:spPr>
        <p:txBody>
          <a:bodyPr anchor="ctr">
            <a:noAutofit/>
          </a:bodyPr>
          <a:lstStyle>
            <a:lvl1pPr marL="0" indent="0">
              <a:lnSpc>
                <a:spcPct val="100000"/>
              </a:lnSpc>
              <a:buNone/>
              <a:defRPr sz="3200" b="1" baseline="0">
                <a:solidFill>
                  <a:schemeClr val="tx2"/>
                </a:solidFill>
                <a:latin typeface="Franklin Gothic Medium" panose="020B0603020102020204" pitchFamily="34" charset="0"/>
              </a:defRPr>
            </a:lvl1pPr>
            <a:lvl2pPr marL="411480" indent="0">
              <a:lnSpc>
                <a:spcPct val="100000"/>
              </a:lnSpc>
              <a:spcAft>
                <a:spcPts val="300"/>
              </a:spcAft>
              <a:buNone/>
              <a:defRPr sz="2200" i="1"/>
            </a:lvl2pPr>
            <a:lvl3pPr marL="411480" indent="0">
              <a:lnSpc>
                <a:spcPct val="100000"/>
              </a:lnSpc>
              <a:spcBef>
                <a:spcPts val="300"/>
              </a:spcBef>
              <a:buNone/>
              <a:defRPr sz="2200" b="1">
                <a:solidFill>
                  <a:schemeClr val="bg2"/>
                </a:solidFill>
              </a:defRPr>
            </a:lvl3pPr>
            <a:lvl4pPr marL="731520" indent="-274320">
              <a:lnSpc>
                <a:spcPct val="100000"/>
              </a:lnSpc>
              <a:buClr>
                <a:schemeClr val="accent4"/>
              </a:buClr>
              <a:buFont typeface="Wingdings" panose="05000000000000000000" pitchFamily="2" charset="2"/>
              <a:buChar char=""/>
              <a:defRPr sz="1800"/>
            </a:lvl4pPr>
            <a:lvl5pPr marL="704088" indent="-228600">
              <a:lnSpc>
                <a:spcPct val="100000"/>
              </a:lnSpc>
              <a:buClr>
                <a:schemeClr val="accent3"/>
              </a:buClr>
              <a:buSzPct val="120000"/>
              <a:buFont typeface="Wingdings" panose="05000000000000000000" pitchFamily="2" charset="2"/>
              <a:buChar char=")"/>
              <a:defRPr sz="1800"/>
            </a:lvl5pPr>
          </a:lstStyle>
          <a:p>
            <a:pPr lvl="0"/>
            <a:r>
              <a:rPr lang="en-US" err="1"/>
              <a:t>FirstName</a:t>
            </a:r>
            <a:r>
              <a:rPr lang="en-US"/>
              <a:t>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884981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Speaker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578"/>
            <a:ext cx="9677400" cy="905377"/>
          </a:xfrm>
        </p:spPr>
        <p:txBody>
          <a:bodyPr>
            <a:normAutofit/>
          </a:bodyPr>
          <a:lstStyle>
            <a:lvl1pPr>
              <a:defRPr sz="3600" baseline="0"/>
            </a:lvl1pPr>
          </a:lstStyle>
          <a:p>
            <a:r>
              <a:rPr lang="en-US"/>
              <a:t>Enter Title for Speakers/Moderators Slide</a:t>
            </a:r>
          </a:p>
        </p:txBody>
      </p:sp>
      <p:cxnSp>
        <p:nvCxnSpPr>
          <p:cNvPr id="6" name="Straight Connector 5" descr="Decorative"/>
          <p:cNvCxnSpPr/>
          <p:nvPr userDrawn="1"/>
        </p:nvCxnSpPr>
        <p:spPr>
          <a:xfrm>
            <a:off x="838200" y="975304"/>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Person Photo 1"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838200" y="133653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8"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2814224" y="1325746"/>
            <a:ext cx="792905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 Phone</a:t>
            </a:r>
          </a:p>
        </p:txBody>
      </p:sp>
      <p:sp>
        <p:nvSpPr>
          <p:cNvPr id="9" name="Person Photo 2"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4" hasCustomPrompt="1"/>
          </p:nvPr>
        </p:nvSpPr>
        <p:spPr>
          <a:xfrm>
            <a:off x="1832684" y="3139360"/>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3" name="Person Info 2">
            <a:extLst>
              <a:ext uri="{FF2B5EF4-FFF2-40B4-BE49-F238E27FC236}">
                <a16:creationId xmlns:a16="http://schemas.microsoft.com/office/drawing/2014/main" id="{134CD3E4-027C-4B7D-A65C-7DBA57E90025}"/>
              </a:ext>
            </a:extLst>
          </p:cNvPr>
          <p:cNvSpPr>
            <a:spLocks noGrp="1"/>
          </p:cNvSpPr>
          <p:nvPr>
            <p:ph sz="half" idx="17" hasCustomPrompt="1"/>
          </p:nvPr>
        </p:nvSpPr>
        <p:spPr>
          <a:xfrm>
            <a:off x="3802614" y="3131592"/>
            <a:ext cx="694066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baseline="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 Phone</a:t>
            </a:r>
          </a:p>
        </p:txBody>
      </p:sp>
      <p:sp>
        <p:nvSpPr>
          <p:cNvPr id="11" name="Person Photo 3" descr="Decorative">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6" hasCustomPrompt="1"/>
          </p:nvPr>
        </p:nvSpPr>
        <p:spPr>
          <a:xfrm>
            <a:off x="2821074" y="4957712"/>
            <a:ext cx="1663700" cy="1663700"/>
          </a:xfrm>
          <a:prstGeom prst="ellipse">
            <a:avLst/>
          </a:prstGeom>
          <a:solidFill>
            <a:srgbClr val="F3F4F4"/>
          </a:solidFill>
          <a:ln w="38100">
            <a:solidFill>
              <a:schemeClr val="tx2"/>
            </a:solidFill>
          </a:ln>
          <a:effectLst/>
        </p:spPr>
        <p:txBody>
          <a:bodyPr>
            <a:noAutofit/>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15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4" name="Person Info 3">
            <a:extLst>
              <a:ext uri="{FF2B5EF4-FFF2-40B4-BE49-F238E27FC236}">
                <a16:creationId xmlns:a16="http://schemas.microsoft.com/office/drawing/2014/main" id="{134CD3E4-027C-4B7D-A65C-7DBA57E90025}"/>
              </a:ext>
            </a:extLst>
          </p:cNvPr>
          <p:cNvSpPr>
            <a:spLocks noGrp="1"/>
          </p:cNvSpPr>
          <p:nvPr>
            <p:ph sz="half" idx="18" hasCustomPrompt="1"/>
          </p:nvPr>
        </p:nvSpPr>
        <p:spPr>
          <a:xfrm>
            <a:off x="4791004" y="4934588"/>
            <a:ext cx="5952278" cy="1685269"/>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 Phone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3460146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181726"/>
            <a:ext cx="3932237" cy="368726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622808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186686"/>
            <a:ext cx="3932237" cy="3682302"/>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1106905"/>
            <a:ext cx="6172200" cy="4562375"/>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9" name="Text Placeholder 7">
            <a:extLst>
              <a:ext uri="{FF2B5EF4-FFF2-40B4-BE49-F238E27FC236}">
                <a16:creationId xmlns:a16="http://schemas.microsoft.com/office/drawing/2014/main" id="{9D91346B-1FC0-4A63-BE4B-4B2D487B4B3F}"/>
              </a:ext>
            </a:extLst>
          </p:cNvPr>
          <p:cNvSpPr>
            <a:spLocks noGrp="1"/>
          </p:cNvSpPr>
          <p:nvPr>
            <p:ph type="body" sz="quarter" idx="14" hasCustomPrompt="1"/>
          </p:nvPr>
        </p:nvSpPr>
        <p:spPr>
          <a:xfrm>
            <a:off x="5183188" y="5811838"/>
            <a:ext cx="6170612" cy="415226"/>
          </a:xfrm>
        </p:spPr>
        <p:txBody>
          <a:bodyPr/>
          <a:lstStyle>
            <a:lvl1pPr marL="0" indent="0"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a:t>Add image citation here; otherwise delete block.</a:t>
            </a:r>
          </a:p>
        </p:txBody>
      </p:sp>
      <p:sp>
        <p:nvSpPr>
          <p:cNvPr id="6" name="Footer Placeholder 5"/>
          <p:cNvSpPr>
            <a:spLocks noGrp="1"/>
          </p:cNvSpPr>
          <p:nvPr>
            <p:ph type="ftr" sz="quarter" idx="11"/>
          </p:nvPr>
        </p:nvSpPr>
        <p:spPr/>
        <p:txBody>
          <a:bodyPr/>
          <a:lstStyle/>
          <a:p>
            <a:r>
              <a:rPr lang="en-US"/>
              <a:t>Veterans’ Employment and Training Service</a:t>
            </a:r>
          </a:p>
        </p:txBody>
      </p:sp>
      <p:sp>
        <p:nvSpPr>
          <p:cNvPr id="7" name="Slide Number Placeholder 6"/>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16525114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cxnSp>
        <p:nvCxnSpPr>
          <p:cNvPr id="8" name="Straight Connector 7" descr="Decorative"/>
          <p:cNvCxnSpPr/>
          <p:nvPr userDrawn="1"/>
        </p:nvCxnSpPr>
        <p:spPr>
          <a:xfrm>
            <a:off x="838200" y="15367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38200" y="1825625"/>
            <a:ext cx="5578642" cy="421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6603999" y="1824760"/>
            <a:ext cx="4196217" cy="1270773"/>
          </a:xfrm>
          <a:solidFill>
            <a:schemeClr val="tx2"/>
          </a:solidFill>
          <a:ln>
            <a:noFill/>
          </a:ln>
        </p:spPr>
        <p:style>
          <a:lnRef idx="1">
            <a:schemeClr val="accent3"/>
          </a:lnRef>
          <a:fillRef idx="3">
            <a:schemeClr val="accent3"/>
          </a:fillRef>
          <a:effectRef idx="2">
            <a:schemeClr val="accent3"/>
          </a:effectRef>
          <a:fontRef idx="minor">
            <a:schemeClr val="lt1"/>
          </a:fontRef>
        </p:style>
        <p:txBody>
          <a:bodyPr lIns="182880" tIns="182880" rIns="182880" bIns="182880" anchor="ctr">
            <a:normAutofit/>
          </a:bodyPr>
          <a:lstStyle>
            <a:lvl1pPr marL="0" indent="0" algn="ctr">
              <a:lnSpc>
                <a:spcPct val="108000"/>
              </a:lnSpc>
              <a:buNone/>
              <a:defRPr sz="2400" b="1" i="0">
                <a:solidFill>
                  <a:schemeClr val="bg1"/>
                </a:solidFill>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caption/subtitle</a:t>
            </a:r>
          </a:p>
        </p:txBody>
      </p:sp>
      <p:sp>
        <p:nvSpPr>
          <p:cNvPr id="9"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6603999" y="3203619"/>
            <a:ext cx="4196217" cy="2837543"/>
          </a:xfrm>
          <a:prstGeom prst="roundRect">
            <a:avLst>
              <a:gd name="adj" fmla="val 7460"/>
            </a:avLst>
          </a:prstGeom>
          <a:ln w="50800" cmpd="thickThin">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marR="0" indent="0" algn="l"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latin typeface="Franklin Gothic Book" panose="020B05030201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10" name="Text Placeholder 7">
            <a:extLst>
              <a:ext uri="{FF2B5EF4-FFF2-40B4-BE49-F238E27FC236}">
                <a16:creationId xmlns:a16="http://schemas.microsoft.com/office/drawing/2014/main" id="{5E47EF34-60FA-4FBD-8D67-E0511F85FD8F}"/>
              </a:ext>
            </a:extLst>
          </p:cNvPr>
          <p:cNvSpPr>
            <a:spLocks noGrp="1"/>
          </p:cNvSpPr>
          <p:nvPr>
            <p:ph type="body" sz="quarter" idx="14" hasCustomPrompt="1"/>
          </p:nvPr>
        </p:nvSpPr>
        <p:spPr>
          <a:xfrm>
            <a:off x="6604000" y="6084552"/>
            <a:ext cx="4195763" cy="365125"/>
          </a:xfrm>
        </p:spPr>
        <p:txBody>
          <a:bodyPr/>
          <a:lstStyle>
            <a:lvl1pPr marL="63500" indent="-17463" algn="l">
              <a:buClr>
                <a:schemeClr val="accent5">
                  <a:lumMod val="50000"/>
                </a:schemeClr>
              </a:buClr>
              <a:buSzPct val="150000"/>
              <a:buFont typeface="Webdings" panose="05030102010509060703" pitchFamily="18" charset="2"/>
              <a:buChar char=""/>
              <a:defRPr sz="1300" i="1">
                <a:solidFill>
                  <a:schemeClr val="tx1"/>
                </a:solidFill>
              </a:defRPr>
            </a:lvl1pPr>
          </a:lstStyle>
          <a:p>
            <a:pPr lvl="0"/>
            <a:r>
              <a:rPr lang="en-US"/>
              <a:t>Add image citation here; otherwise, delete block.</a:t>
            </a:r>
          </a:p>
        </p:txBody>
      </p:sp>
      <p:sp>
        <p:nvSpPr>
          <p:cNvPr id="5" name="Footer Placeholder 4"/>
          <p:cNvSpPr>
            <a:spLocks noGrp="1"/>
          </p:cNvSpPr>
          <p:nvPr>
            <p:ph type="ftr" sz="quarter" idx="11"/>
          </p:nvPr>
        </p:nvSpPr>
        <p:spPr/>
        <p:txBody>
          <a:bodyPr/>
          <a:lstStyle/>
          <a:p>
            <a:r>
              <a:rPr lang="en-US"/>
              <a:t>Veterans’ Employment and Training Service</a:t>
            </a:r>
          </a:p>
        </p:txBody>
      </p:sp>
      <p:sp>
        <p:nvSpPr>
          <p:cNvPr id="6" name="Slide Number Placeholder 5"/>
          <p:cNvSpPr>
            <a:spLocks noGrp="1"/>
          </p:cNvSpPr>
          <p:nvPr>
            <p:ph type="sldNum" sz="quarter" idx="12"/>
          </p:nvPr>
        </p:nvSpPr>
        <p:spPr/>
        <p:txBody>
          <a:bodyPr/>
          <a:lstStyle/>
          <a:p>
            <a:fld id="{9F533A62-0560-4741-9272-0FF595F394C3}" type="slidenum">
              <a:rPr lang="en-US" smtClean="0"/>
              <a:t>‹#›</a:t>
            </a:fld>
            <a:endParaRPr lang="en-US"/>
          </a:p>
        </p:txBody>
      </p:sp>
    </p:spTree>
    <p:extLst>
      <p:ext uri="{BB962C8B-B14F-4D97-AF65-F5344CB8AC3E}">
        <p14:creationId xmlns:p14="http://schemas.microsoft.com/office/powerpoint/2010/main" val="2087156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a:t>Add Discussion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iscussion Topic">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438400" y="2055811"/>
            <a:ext cx="8753627" cy="3857105"/>
          </a:xfrm>
        </p:spPr>
        <p:txBody>
          <a:bodyPr anchor="ctr">
            <a:normAutofit/>
          </a:bodyPr>
          <a:lstStyle>
            <a:lvl1pPr marL="0" indent="0" algn="l">
              <a:lnSpc>
                <a:spcPct val="100000"/>
              </a:lnSpc>
              <a:buNone/>
              <a:defRPr sz="36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discussion topic content</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10" name="Picture 9" descr="Logo&#10;&#10;AI-generated content may be incorrect.">
            <a:extLst>
              <a:ext uri="{FF2B5EF4-FFF2-40B4-BE49-F238E27FC236}">
                <a16:creationId xmlns:a16="http://schemas.microsoft.com/office/drawing/2014/main" id="{13CB88A9-3390-9DDC-550C-F57CF56FBD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61137" y="136525"/>
            <a:ext cx="1231619" cy="642898"/>
          </a:xfrm>
          <a:prstGeom prst="rect">
            <a:avLst/>
          </a:prstGeom>
        </p:spPr>
      </p:pic>
    </p:spTree>
    <p:extLst>
      <p:ext uri="{BB962C8B-B14F-4D97-AF65-F5344CB8AC3E}">
        <p14:creationId xmlns:p14="http://schemas.microsoft.com/office/powerpoint/2010/main" val="1055020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baseline="0">
                <a:solidFill>
                  <a:schemeClr val="bg1"/>
                </a:solidFill>
              </a:defRPr>
            </a:lvl1pPr>
          </a:lstStyle>
          <a:p>
            <a:r>
              <a:rPr lang="en-US"/>
              <a:t>Add Polling Question Title</a:t>
            </a:r>
          </a:p>
        </p:txBody>
      </p:sp>
      <p:cxnSp>
        <p:nvCxnSpPr>
          <p:cNvPr id="6" name="Straight Connector 5"/>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oll Question">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2000250" y="2187707"/>
            <a:ext cx="9191777" cy="1054252"/>
          </a:xfrm>
        </p:spPr>
        <p:txBody>
          <a:bodyPr anchor="ctr">
            <a:normAutofit/>
          </a:bodyPr>
          <a:lstStyle>
            <a:lvl1pPr marL="0" indent="0" algn="l">
              <a:lnSpc>
                <a:spcPct val="100000"/>
              </a:lnSpc>
              <a:buNone/>
              <a:defRPr sz="2800" b="0">
                <a:solidFill>
                  <a:schemeClr val="bg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poll question</a:t>
            </a:r>
          </a:p>
        </p:txBody>
      </p:sp>
      <p:sp>
        <p:nvSpPr>
          <p:cNvPr id="10" name="Text Placeholder 3">
            <a:extLst>
              <a:ext uri="{FF2B5EF4-FFF2-40B4-BE49-F238E27FC236}">
                <a16:creationId xmlns:a16="http://schemas.microsoft.com/office/drawing/2014/main" id="{73416667-CA2D-4DDC-AD50-735BBA133708}"/>
              </a:ext>
            </a:extLst>
          </p:cNvPr>
          <p:cNvSpPr>
            <a:spLocks noGrp="1"/>
          </p:cNvSpPr>
          <p:nvPr>
            <p:ph type="body" sz="quarter" idx="14"/>
          </p:nvPr>
        </p:nvSpPr>
        <p:spPr>
          <a:xfrm>
            <a:off x="2574122" y="3351821"/>
            <a:ext cx="8617754" cy="2914625"/>
          </a:xfrm>
        </p:spPr>
        <p:txBody>
          <a:bodyPr anchor="t"/>
          <a:lstStyle>
            <a:lvl1pPr marL="457200" indent="-457200">
              <a:spcBef>
                <a:spcPts val="1800"/>
              </a:spcBef>
              <a:buClr>
                <a:schemeClr val="tx1"/>
              </a:buClr>
              <a:buSzPct val="100000"/>
              <a:buFont typeface="+mj-lt"/>
              <a:buAutoNum type="arabicPeriod"/>
              <a:defRPr sz="2800"/>
            </a:lvl1pPr>
            <a:lvl2pPr marL="777240">
              <a:spcBef>
                <a:spcPts val="400"/>
              </a:spcBef>
              <a:defRPr sz="2400"/>
            </a:lvl2pPr>
            <a:lvl3pPr>
              <a:spcBef>
                <a:spcPts val="200"/>
              </a:spcBef>
              <a:defRPr sz="2000"/>
            </a:lvl3pPr>
            <a:lvl4pPr>
              <a:spcBef>
                <a:spcPts val="200"/>
              </a:spcBef>
              <a:defRPr sz="2000"/>
            </a:lvl4pPr>
            <a:lvl5pPr>
              <a:spcBef>
                <a:spcPts val="200"/>
              </a:spcBef>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8" name="Picture 7" descr="Logo&#10;&#10;AI-generated content may be incorrect.">
            <a:extLst>
              <a:ext uri="{FF2B5EF4-FFF2-40B4-BE49-F238E27FC236}">
                <a16:creationId xmlns:a16="http://schemas.microsoft.com/office/drawing/2014/main" id="{71C5FD1C-EB29-6EF9-0A10-B616A8EF71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10890051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ries">
    <p:spTree>
      <p:nvGrpSpPr>
        <p:cNvPr id="1" name=""/>
        <p:cNvGrpSpPr/>
        <p:nvPr/>
      </p:nvGrpSpPr>
      <p:grpSpPr>
        <a:xfrm>
          <a:off x="0" y="0"/>
          <a:ext cx="0" cy="0"/>
          <a:chOff x="0" y="0"/>
          <a:chExt cx="0" cy="0"/>
        </a:xfrm>
      </p:grpSpPr>
      <p:sp>
        <p:nvSpPr>
          <p:cNvPr id="7" name="Rectangle 6" descr="Decorative"/>
          <p:cNvSpPr/>
          <p:nvPr userDrawn="1"/>
        </p:nvSpPr>
        <p:spPr>
          <a:xfrm>
            <a:off x="0" y="0"/>
            <a:ext cx="12192000" cy="11331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25400"/>
            <a:ext cx="9680894" cy="1104900"/>
          </a:xfrm>
        </p:spPr>
        <p:txBody>
          <a:bodyPr>
            <a:normAutofit/>
          </a:bodyPr>
          <a:lstStyle>
            <a:lvl1pPr>
              <a:defRPr sz="3600" b="0" i="1">
                <a:solidFill>
                  <a:schemeClr val="bg1"/>
                </a:solidFill>
              </a:defRPr>
            </a:lvl1pPr>
          </a:lstStyle>
          <a:p>
            <a:r>
              <a:rPr lang="en-US"/>
              <a:t>Click to Add Series/Set Title</a:t>
            </a:r>
          </a:p>
        </p:txBody>
      </p:sp>
      <p:sp>
        <p:nvSpPr>
          <p:cNvPr id="11" name="Title 1"/>
          <p:cNvSpPr txBox="1">
            <a:spLocks/>
          </p:cNvSpPr>
          <p:nvPr userDrawn="1"/>
        </p:nvSpPr>
        <p:spPr>
          <a:xfrm>
            <a:off x="838200" y="1136578"/>
            <a:ext cx="10515600" cy="1205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a:lstStyle>
          <a:p>
            <a:r>
              <a:rPr lang="en-US"/>
              <a:t>Click to edit Master title style</a:t>
            </a:r>
          </a:p>
        </p:txBody>
      </p:sp>
      <p:cxnSp>
        <p:nvCxnSpPr>
          <p:cNvPr id="13" name="Straight Connector 12" descr="Decorative"/>
          <p:cNvCxnSpPr/>
          <p:nvPr userDrawn="1"/>
        </p:nvCxnSpPr>
        <p:spPr>
          <a:xfrm>
            <a:off x="838200" y="2247900"/>
            <a:ext cx="3987800"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idx="1"/>
          </p:nvPr>
        </p:nvSpPr>
        <p:spPr>
          <a:xfrm>
            <a:off x="838200" y="2536825"/>
            <a:ext cx="10515600" cy="37257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115A737F-E78D-750E-52DD-BABE9BA877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4086951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7" name="Rectangle 6" descr="Decorative"/>
          <p:cNvSpPr/>
          <p:nvPr userDrawn="1"/>
        </p:nvSpPr>
        <p:spPr>
          <a:xfrm>
            <a:off x="0" y="1"/>
            <a:ext cx="12192000" cy="20827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5"/>
            <a:ext cx="9680894" cy="1325563"/>
          </a:xfrm>
        </p:spPr>
        <p:txBody>
          <a:bodyPr/>
          <a:lstStyle>
            <a:lvl1pPr>
              <a:defRPr>
                <a:solidFill>
                  <a:schemeClr val="bg1"/>
                </a:solidFill>
              </a:defRPr>
            </a:lvl1pPr>
          </a:lstStyle>
          <a:p>
            <a:r>
              <a:rPr lang="en-US"/>
              <a:t>Add “Resources” Title</a:t>
            </a:r>
          </a:p>
        </p:txBody>
      </p:sp>
      <p:cxnSp>
        <p:nvCxnSpPr>
          <p:cNvPr id="6" name="Straight Connector 5" descr="Decorative"/>
          <p:cNvCxnSpPr/>
          <p:nvPr userDrawn="1"/>
        </p:nvCxnSpPr>
        <p:spPr>
          <a:xfrm>
            <a:off x="838200" y="1536700"/>
            <a:ext cx="3987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sz="half" idx="1" hasCustomPrompt="1"/>
          </p:nvPr>
        </p:nvSpPr>
        <p:spPr>
          <a:xfrm>
            <a:off x="838200" y="2222205"/>
            <a:ext cx="5181600" cy="3954757"/>
          </a:xfrm>
        </p:spPr>
        <p:txBody>
          <a:bodyPr/>
          <a:lstStyle>
            <a:lvl1pPr>
              <a:defRPr/>
            </a:lvl1pPr>
          </a:lstStyle>
          <a:p>
            <a:pPr lvl="0"/>
            <a:r>
              <a:rPr lang="en-US"/>
              <a:t>Add resource title</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hasCustomPrompt="1"/>
          </p:nvPr>
        </p:nvSpPr>
        <p:spPr>
          <a:xfrm>
            <a:off x="6172200" y="2222205"/>
            <a:ext cx="5181600" cy="3954757"/>
          </a:xfrm>
        </p:spPr>
        <p:txBody>
          <a:bodyPr/>
          <a:lstStyle>
            <a:lvl1pPr>
              <a:defRPr/>
            </a:lvl1pPr>
          </a:lstStyle>
          <a:p>
            <a:pPr lvl="0"/>
            <a:r>
              <a:rPr lang="en-US"/>
              <a:t>Add resource title</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1"/>
          </p:nvPr>
        </p:nvSpPr>
        <p:spPr/>
        <p:txBody>
          <a:bodyPr/>
          <a:lstStyle/>
          <a:p>
            <a:r>
              <a:rPr lang="en-US"/>
              <a:t>Veterans’ Employment and Training Service</a:t>
            </a:r>
          </a:p>
        </p:txBody>
      </p:sp>
      <p:sp>
        <p:nvSpPr>
          <p:cNvPr id="5" name="Slide Number Placeholder 4"/>
          <p:cNvSpPr>
            <a:spLocks noGrp="1"/>
          </p:cNvSpPr>
          <p:nvPr>
            <p:ph type="sldNum" sz="quarter" idx="12"/>
          </p:nvPr>
        </p:nvSpPr>
        <p:spPr/>
        <p:txBody>
          <a:bodyPr/>
          <a:lstStyle/>
          <a:p>
            <a:fld id="{9F533A62-0560-4741-9272-0FF595F394C3}" type="slidenum">
              <a:rPr lang="en-US" smtClean="0"/>
              <a:t>‹#›</a:t>
            </a:fld>
            <a:endParaRPr lang="en-US"/>
          </a:p>
        </p:txBody>
      </p:sp>
      <p:pic>
        <p:nvPicPr>
          <p:cNvPr id="3" name="Picture 2" descr="Logo&#10;&#10;AI-generated content may be incorrect.">
            <a:extLst>
              <a:ext uri="{FF2B5EF4-FFF2-40B4-BE49-F238E27FC236}">
                <a16:creationId xmlns:a16="http://schemas.microsoft.com/office/drawing/2014/main" id="{255687B7-9EC8-CFE5-AD9F-CBC8B4C9BA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268961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10" name="Rectangle 9" descr="Decorative"/>
          <p:cNvSpPr/>
          <p:nvPr userDrawn="1"/>
        </p:nvSpPr>
        <p:spPr>
          <a:xfrm>
            <a:off x="1" y="-2"/>
            <a:ext cx="442698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p:cNvSpPr>
            <a:spLocks noGrp="1"/>
          </p:cNvSpPr>
          <p:nvPr>
            <p:ph type="title" hasCustomPrompt="1"/>
          </p:nvPr>
        </p:nvSpPr>
        <p:spPr>
          <a:xfrm>
            <a:off x="1" y="0"/>
            <a:ext cx="4426981" cy="6857999"/>
          </a:xfrm>
        </p:spPr>
        <p:txBody>
          <a:bodyPr>
            <a:noAutofit/>
          </a:bodyPr>
          <a:lstStyle>
            <a:lvl1pPr algn="ctr">
              <a:defRPr sz="5400" baseline="0">
                <a:solidFill>
                  <a:schemeClr val="bg1"/>
                </a:solidFill>
              </a:defRPr>
            </a:lvl1pPr>
          </a:lstStyle>
          <a:p>
            <a:r>
              <a:rPr lang="en-US"/>
              <a:t>Enter Title for “Contact” Slide</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13"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5070406" y="470907"/>
            <a:ext cx="5455827"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14" name="Person Info 2">
            <a:extLst>
              <a:ext uri="{FF2B5EF4-FFF2-40B4-BE49-F238E27FC236}">
                <a16:creationId xmlns:a16="http://schemas.microsoft.com/office/drawing/2014/main" id="{134CD3E4-027C-4B7D-A65C-7DBA57E90025}"/>
              </a:ext>
            </a:extLst>
          </p:cNvPr>
          <p:cNvSpPr>
            <a:spLocks noGrp="1"/>
          </p:cNvSpPr>
          <p:nvPr>
            <p:ph sz="half" idx="10" hasCustomPrompt="1"/>
          </p:nvPr>
        </p:nvSpPr>
        <p:spPr>
          <a:xfrm>
            <a:off x="5070406" y="2502100"/>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
        <p:nvSpPr>
          <p:cNvPr id="15" name="Person Info 3">
            <a:extLst>
              <a:ext uri="{FF2B5EF4-FFF2-40B4-BE49-F238E27FC236}">
                <a16:creationId xmlns:a16="http://schemas.microsoft.com/office/drawing/2014/main" id="{134CD3E4-027C-4B7D-A65C-7DBA57E90025}"/>
              </a:ext>
            </a:extLst>
          </p:cNvPr>
          <p:cNvSpPr>
            <a:spLocks noGrp="1"/>
          </p:cNvSpPr>
          <p:nvPr>
            <p:ph sz="half" idx="11" hasCustomPrompt="1"/>
          </p:nvPr>
        </p:nvSpPr>
        <p:spPr>
          <a:xfrm>
            <a:off x="5070406" y="4533293"/>
            <a:ext cx="6508569" cy="1853796"/>
          </a:xfrm>
        </p:spPr>
        <p:txBody>
          <a:bodyPr anchor="ctr">
            <a:noAutofit/>
          </a:bodyPr>
          <a:lstStyle>
            <a:lvl1pPr marL="0" indent="0">
              <a:lnSpc>
                <a:spcPct val="100000"/>
              </a:lnSpc>
              <a:buNone/>
              <a:defRPr sz="2400" b="1" baseline="0">
                <a:solidFill>
                  <a:schemeClr val="tx2"/>
                </a:solidFill>
                <a:latin typeface="Franklin Gothic Medium" panose="020B0603020102020204" pitchFamily="34" charset="0"/>
              </a:defRPr>
            </a:lvl1pPr>
            <a:lvl2pPr marL="411480" indent="0">
              <a:lnSpc>
                <a:spcPct val="100000"/>
              </a:lnSpc>
              <a:spcBef>
                <a:spcPts val="0"/>
              </a:spcBef>
              <a:spcAft>
                <a:spcPts val="0"/>
              </a:spcAft>
              <a:buNone/>
              <a:defRPr sz="2000" i="1"/>
            </a:lvl2pPr>
            <a:lvl3pPr marL="411480" indent="0">
              <a:lnSpc>
                <a:spcPct val="100000"/>
              </a:lnSpc>
              <a:spcBef>
                <a:spcPts val="300"/>
              </a:spcBef>
              <a:buNone/>
              <a:defRPr sz="2000" b="1">
                <a:solidFill>
                  <a:schemeClr val="bg2"/>
                </a:solidFill>
              </a:defRPr>
            </a:lvl3pPr>
            <a:lvl4pPr marL="731520" indent="-274320">
              <a:lnSpc>
                <a:spcPct val="100000"/>
              </a:lnSpc>
              <a:buClr>
                <a:schemeClr val="accent4"/>
              </a:buClr>
              <a:buFont typeface="Wingdings" panose="05000000000000000000" pitchFamily="2" charset="2"/>
              <a:buChar char=""/>
              <a:defRPr sz="1600"/>
            </a:lvl4pPr>
            <a:lvl5pPr marL="704088" indent="-228600">
              <a:lnSpc>
                <a:spcPct val="100000"/>
              </a:lnSpc>
              <a:buClr>
                <a:schemeClr val="accent3"/>
              </a:buClr>
              <a:buSzPct val="120000"/>
              <a:buFont typeface="Wingdings" panose="05000000000000000000" pitchFamily="2" charset="2"/>
              <a:buChar char=")"/>
              <a:defRPr sz="1600"/>
            </a:lvl5pPr>
          </a:lstStyle>
          <a:p>
            <a:pPr lvl="0"/>
            <a:r>
              <a:rPr lang="en-US"/>
              <a:t>FirstName </a:t>
            </a:r>
            <a:r>
              <a:rPr lang="en-US" err="1"/>
              <a:t>LastName</a:t>
            </a:r>
            <a:endParaRPr lang="en-US"/>
          </a:p>
          <a:p>
            <a:pPr lvl="1"/>
            <a:r>
              <a:rPr lang="en-US"/>
              <a:t>Position</a:t>
            </a:r>
          </a:p>
          <a:p>
            <a:pPr lvl="2"/>
            <a:r>
              <a:rPr lang="en-US"/>
              <a:t>Organization</a:t>
            </a:r>
          </a:p>
          <a:p>
            <a:pPr lvl="3"/>
            <a:r>
              <a:rPr lang="en-US"/>
              <a:t> Email</a:t>
            </a:r>
          </a:p>
          <a:p>
            <a:pPr lvl="4"/>
            <a:r>
              <a:rPr lang="en-US"/>
              <a:t> Phone</a:t>
            </a:r>
          </a:p>
        </p:txBody>
      </p:sp>
    </p:spTree>
    <p:extLst>
      <p:ext uri="{BB962C8B-B14F-4D97-AF65-F5344CB8AC3E}">
        <p14:creationId xmlns:p14="http://schemas.microsoft.com/office/powerpoint/2010/main" val="237516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Questions">
    <p:spTree>
      <p:nvGrpSpPr>
        <p:cNvPr id="1" name=""/>
        <p:cNvGrpSpPr/>
        <p:nvPr/>
      </p:nvGrpSpPr>
      <p:grpSpPr>
        <a:xfrm>
          <a:off x="0" y="0"/>
          <a:ext cx="0" cy="0"/>
          <a:chOff x="0" y="0"/>
          <a:chExt cx="0" cy="0"/>
        </a:xfrm>
      </p:grpSpPr>
      <p:sp>
        <p:nvSpPr>
          <p:cNvPr id="10" name="Rectangle 9" descr="Decorative"/>
          <p:cNvSpPr/>
          <p:nvPr userDrawn="1"/>
        </p:nvSpPr>
        <p:spPr>
          <a:xfrm>
            <a:off x="1" y="-2"/>
            <a:ext cx="442698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descr="Decorative"/>
          <p:cNvSpPr txBox="1">
            <a:spLocks/>
          </p:cNvSpPr>
          <p:nvPr userDrawn="1"/>
        </p:nvSpPr>
        <p:spPr>
          <a:xfrm>
            <a:off x="1" y="-1"/>
            <a:ext cx="4426981"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kern="1200">
                <a:solidFill>
                  <a:schemeClr val="tx2"/>
                </a:solidFill>
                <a:latin typeface="Franklin Gothic Medium" panose="020B0603020102020204" pitchFamily="34" charset="0"/>
                <a:ea typeface="+mj-ea"/>
                <a:cs typeface="+mj-cs"/>
              </a:defRPr>
            </a:lvl1pPr>
          </a:lstStyle>
          <a:p>
            <a:pPr algn="ctr"/>
            <a:r>
              <a:rPr lang="en-US" sz="30000">
                <a:solidFill>
                  <a:schemeClr val="bg1"/>
                </a:solidFill>
              </a:rPr>
              <a:t>?</a:t>
            </a:r>
          </a:p>
        </p:txBody>
      </p:sp>
      <p:cxnSp>
        <p:nvCxnSpPr>
          <p:cNvPr id="18" name="Straight Connector 17" descr="Decorative"/>
          <p:cNvCxnSpPr/>
          <p:nvPr userDrawn="1"/>
        </p:nvCxnSpPr>
        <p:spPr>
          <a:xfrm>
            <a:off x="4535430" y="-2"/>
            <a:ext cx="0" cy="6858002"/>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2" name="Title 1"/>
          <p:cNvSpPr>
            <a:spLocks noGrp="1"/>
          </p:cNvSpPr>
          <p:nvPr>
            <p:ph type="ctrTitle" hasCustomPrompt="1"/>
          </p:nvPr>
        </p:nvSpPr>
        <p:spPr>
          <a:xfrm>
            <a:off x="5310130" y="3175479"/>
            <a:ext cx="6043670" cy="1944479"/>
          </a:xfrm>
        </p:spPr>
        <p:txBody>
          <a:bodyPr anchor="b">
            <a:normAutofit/>
          </a:bodyPr>
          <a:lstStyle>
            <a:lvl1pPr algn="l">
              <a:defRPr sz="5400">
                <a:solidFill>
                  <a:schemeClr val="tx2"/>
                </a:solidFill>
                <a:latin typeface="Franklin Gothic Medium" panose="020B0603020102020204" pitchFamily="34" charset="0"/>
              </a:defRPr>
            </a:lvl1pPr>
          </a:lstStyle>
          <a:p>
            <a:r>
              <a:rPr lang="en-US"/>
              <a:t>Add “Questions?” Title</a:t>
            </a:r>
          </a:p>
        </p:txBody>
      </p:sp>
      <p:sp>
        <p:nvSpPr>
          <p:cNvPr id="3" name="Subtitle 2"/>
          <p:cNvSpPr>
            <a:spLocks noGrp="1"/>
          </p:cNvSpPr>
          <p:nvPr>
            <p:ph type="subTitle" idx="1" hasCustomPrompt="1"/>
          </p:nvPr>
        </p:nvSpPr>
        <p:spPr>
          <a:xfrm>
            <a:off x="5310130" y="5266951"/>
            <a:ext cx="6043670" cy="1057649"/>
          </a:xfrm>
        </p:spPr>
        <p:txBody>
          <a:bodyPr>
            <a:normAutofit/>
          </a:bodyPr>
          <a:lstStyle>
            <a:lvl1pPr marL="0" indent="0" algn="l">
              <a:buNone/>
              <a:defRPr sz="3200" baseline="0">
                <a:solidFill>
                  <a:schemeClr val="tx2"/>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guidance for how to ask questions, or delete if not needed.</a:t>
            </a:r>
          </a:p>
        </p:txBody>
      </p:sp>
    </p:spTree>
    <p:extLst>
      <p:ext uri="{BB962C8B-B14F-4D97-AF65-F5344CB8AC3E}">
        <p14:creationId xmlns:p14="http://schemas.microsoft.com/office/powerpoint/2010/main" val="2749368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hank You">
    <p:spTree>
      <p:nvGrpSpPr>
        <p:cNvPr id="1" name=""/>
        <p:cNvGrpSpPr/>
        <p:nvPr/>
      </p:nvGrpSpPr>
      <p:grpSpPr>
        <a:xfrm>
          <a:off x="0" y="0"/>
          <a:ext cx="0" cy="0"/>
          <a:chOff x="0" y="0"/>
          <a:chExt cx="0" cy="0"/>
        </a:xfrm>
      </p:grpSpPr>
      <p:sp>
        <p:nvSpPr>
          <p:cNvPr id="4" name="Rectangle 3" descr="Decorative"/>
          <p:cNvSpPr/>
          <p:nvPr userDrawn="1"/>
        </p:nvSpPr>
        <p:spPr>
          <a:xfrm>
            <a:off x="0" y="0"/>
            <a:ext cx="12192000" cy="45624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1850" y="1709738"/>
            <a:ext cx="10515600" cy="2852737"/>
          </a:xfrm>
        </p:spPr>
        <p:txBody>
          <a:bodyPr anchor="ctr">
            <a:normAutofit/>
          </a:bodyPr>
          <a:lstStyle>
            <a:lvl1pPr algn="ctr">
              <a:defRPr sz="8800">
                <a:solidFill>
                  <a:schemeClr val="bg1"/>
                </a:solidFill>
              </a:defRPr>
            </a:lvl1pPr>
          </a:lstStyle>
          <a:p>
            <a:r>
              <a:rPr lang="en-US"/>
              <a:t>Add “Thank You” Title</a:t>
            </a:r>
          </a:p>
        </p:txBody>
      </p:sp>
      <p:cxnSp>
        <p:nvCxnSpPr>
          <p:cNvPr id="6" name="Straight Connector 5" descr="Decorative"/>
          <p:cNvCxnSpPr/>
          <p:nvPr userDrawn="1"/>
        </p:nvCxnSpPr>
        <p:spPr>
          <a:xfrm flipH="1">
            <a:off x="0" y="4679950"/>
            <a:ext cx="12192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3" name="Text Placeholder 2"/>
          <p:cNvSpPr>
            <a:spLocks noGrp="1"/>
          </p:cNvSpPr>
          <p:nvPr>
            <p:ph type="body" idx="1" hasCustomPrompt="1"/>
          </p:nvPr>
        </p:nvSpPr>
        <p:spPr>
          <a:xfrm>
            <a:off x="831850" y="5033963"/>
            <a:ext cx="10515600" cy="1296987"/>
          </a:xfrm>
        </p:spPr>
        <p:txBody>
          <a:bodyPr>
            <a:normAutofit/>
          </a:bodyPr>
          <a:lstStyle>
            <a:lvl1pPr marL="0" indent="0" algn="ctr">
              <a:buNone/>
              <a:defRPr sz="2800" baseline="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Add closing message or information, or delete if not needed.</a:t>
            </a:r>
          </a:p>
        </p:txBody>
      </p:sp>
      <p:pic>
        <p:nvPicPr>
          <p:cNvPr id="5" name="Picture 4" descr="Logo&#10;&#10;AI-generated content may be incorrect.">
            <a:extLst>
              <a:ext uri="{FF2B5EF4-FFF2-40B4-BE49-F238E27FC236}">
                <a16:creationId xmlns:a16="http://schemas.microsoft.com/office/drawing/2014/main" id="{51B2A0E2-9A0E-9AEC-D67E-D360C3FBC0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14413" y="136525"/>
            <a:ext cx="1278773" cy="667512"/>
          </a:xfrm>
          <a:prstGeom prst="rect">
            <a:avLst/>
          </a:prstGeom>
        </p:spPr>
      </p:pic>
    </p:spTree>
    <p:extLst>
      <p:ext uri="{BB962C8B-B14F-4D97-AF65-F5344CB8AC3E}">
        <p14:creationId xmlns:p14="http://schemas.microsoft.com/office/powerpoint/2010/main" val="35555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9684318"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l">
              <a:defRPr sz="1200">
                <a:solidFill>
                  <a:schemeClr val="tx2"/>
                </a:solidFill>
                <a:latin typeface="Franklin Gothic Book" panose="020B0503020102020204" pitchFamily="34" charset="0"/>
              </a:defRPr>
            </a:lvl1pPr>
          </a:lstStyle>
          <a:p>
            <a:r>
              <a:rPr lang="en-US"/>
              <a:t>Veterans’ Employment and Training Service</a:t>
            </a:r>
          </a:p>
        </p:txBody>
      </p:sp>
      <p:sp>
        <p:nvSpPr>
          <p:cNvPr id="6" name="Slide Number Placeholder 5"/>
          <p:cNvSpPr>
            <a:spLocks noGrp="1"/>
          </p:cNvSpPr>
          <p:nvPr>
            <p:ph type="sldNum" sz="quarter" idx="4"/>
          </p:nvPr>
        </p:nvSpPr>
        <p:spPr>
          <a:xfrm>
            <a:off x="10743282" y="6356350"/>
            <a:ext cx="610518" cy="365125"/>
          </a:xfrm>
          <a:prstGeom prst="rect">
            <a:avLst/>
          </a:prstGeom>
        </p:spPr>
        <p:txBody>
          <a:bodyPr vert="horz" lIns="91440" tIns="45720" rIns="91440" bIns="45720" rtlCol="0" anchor="ctr"/>
          <a:lstStyle>
            <a:lvl1pPr algn="r">
              <a:defRPr sz="1200">
                <a:solidFill>
                  <a:schemeClr val="tx2"/>
                </a:solidFill>
                <a:latin typeface="Franklin Gothic Book" panose="020B0503020102020204" pitchFamily="34" charset="0"/>
              </a:defRPr>
            </a:lvl1pPr>
          </a:lstStyle>
          <a:p>
            <a:fld id="{9F533A62-0560-4741-9272-0FF595F394C3}" type="slidenum">
              <a:rPr lang="en-US" smtClean="0"/>
              <a:pPr/>
              <a:t>‹#›</a:t>
            </a:fld>
            <a:endParaRPr lang="en-US"/>
          </a:p>
        </p:txBody>
      </p:sp>
      <p:pic>
        <p:nvPicPr>
          <p:cNvPr id="8" name="Picture 7" descr="Logo&#10;&#10;AI-generated content may be incorrect.">
            <a:extLst>
              <a:ext uri="{FF2B5EF4-FFF2-40B4-BE49-F238E27FC236}">
                <a16:creationId xmlns:a16="http://schemas.microsoft.com/office/drawing/2014/main" id="{5A604A40-449A-4618-71CE-BE9A52074954}"/>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0714413" y="365125"/>
            <a:ext cx="1278773" cy="667512"/>
          </a:xfrm>
          <a:prstGeom prst="rect">
            <a:avLst/>
          </a:prstGeom>
        </p:spPr>
      </p:pic>
    </p:spTree>
    <p:extLst>
      <p:ext uri="{BB962C8B-B14F-4D97-AF65-F5344CB8AC3E}">
        <p14:creationId xmlns:p14="http://schemas.microsoft.com/office/powerpoint/2010/main" val="128668518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0" r:id="rId4"/>
    <p:sldLayoutId id="2147483652" r:id="rId5"/>
    <p:sldLayoutId id="2147483653" r:id="rId6"/>
    <p:sldLayoutId id="2147483654" r:id="rId7"/>
    <p:sldLayoutId id="2147483655" r:id="rId8"/>
    <p:sldLayoutId id="2147483659" r:id="rId9"/>
    <p:sldLayoutId id="2147483660" r:id="rId10"/>
    <p:sldLayoutId id="2147483665" r:id="rId11"/>
    <p:sldLayoutId id="2147483666" r:id="rId12"/>
    <p:sldLayoutId id="2147483668" r:id="rId13"/>
    <p:sldLayoutId id="2147483656" r:id="rId14"/>
    <p:sldLayoutId id="2147483657" r:id="rId15"/>
    <p:sldLayoutId id="2147483662" r:id="rId16"/>
    <p:sldLayoutId id="2147483671" r:id="rId17"/>
    <p:sldLayoutId id="2147483672" r:id="rId18"/>
    <p:sldLayoutId id="2147483673" r:id="rId19"/>
    <p:sldLayoutId id="2147483675" r:id="rId20"/>
    <p:sldLayoutId id="2147483674" r:id="rId21"/>
    <p:sldLayoutId id="2147483670" r:id="rId22"/>
    <p:sldLayoutId id="2147483663" r:id="rId23"/>
  </p:sldLayoutIdLst>
  <p:hf hdr="0" dt="0"/>
  <p:txStyles>
    <p:titleStyle>
      <a:lvl1pPr algn="l" defTabSz="914400" rtl="0" eaLnBrk="1" latinLnBrk="0" hangingPunct="1">
        <a:lnSpc>
          <a:spcPct val="90000"/>
        </a:lnSpc>
        <a:spcBef>
          <a:spcPct val="0"/>
        </a:spcBef>
        <a:buNone/>
        <a:defRPr sz="4400" kern="1200">
          <a:solidFill>
            <a:schemeClr val="tx2"/>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tx2"/>
        </a:buClr>
        <a:buSzPct val="110000"/>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Clr>
          <a:schemeClr val="bg2"/>
        </a:buClr>
        <a:buSzPct val="100000"/>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hyperlink" Target="http://www.nvtac.org/" TargetMode="External"/><Relationship Id="rId2" Type="http://schemas.openxmlformats.org/officeDocument/2006/relationships/hyperlink" Target="mailto:nvtac@dol.gov" TargetMode="Externa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1E04-271A-4DBA-2EE7-3A98C1B8A2F3}"/>
              </a:ext>
            </a:extLst>
          </p:cNvPr>
          <p:cNvSpPr>
            <a:spLocks noGrp="1"/>
          </p:cNvSpPr>
          <p:nvPr>
            <p:ph type="ctrTitle"/>
          </p:nvPr>
        </p:nvSpPr>
        <p:spPr/>
        <p:txBody>
          <a:bodyPr>
            <a:noAutofit/>
          </a:bodyPr>
          <a:lstStyle/>
          <a:p>
            <a:r>
              <a:rPr lang="x-es-XL" sz="4000" dirty="0"/>
              <a:t>Reunión posterior a la adjudicación (PAC)</a:t>
            </a:r>
            <a:r>
              <a:rPr lang="es-MX" sz="4000" dirty="0"/>
              <a:t> del</a:t>
            </a:r>
            <a:r>
              <a:rPr lang="x-es-XL" sz="4000" dirty="0"/>
              <a:t> Programa de Reinserción de Veteranos sin Hogar (HVRP):</a:t>
            </a:r>
            <a:br>
              <a:rPr lang="x-es-XL" sz="4000" dirty="0">
                <a:latin typeface="Franklin Gothic Medium"/>
              </a:rPr>
            </a:br>
            <a:r>
              <a:rPr lang="x-es-XL" sz="4000" b="0" i="0" u="none" baseline="0" dirty="0">
                <a:latin typeface="Franklin Gothic Medium"/>
                <a:ea typeface="Franklin Gothic Medium"/>
                <a:cs typeface="Franklin Gothic Medium"/>
              </a:rPr>
              <a:t>¿Cómo puedo ayudar a la población de veteranos?</a:t>
            </a:r>
            <a:endParaRPr lang="x-es-XL" sz="4000" dirty="0"/>
          </a:p>
        </p:txBody>
      </p:sp>
      <p:sp>
        <p:nvSpPr>
          <p:cNvPr id="3" name="Subtitle 2">
            <a:extLst>
              <a:ext uri="{FF2B5EF4-FFF2-40B4-BE49-F238E27FC236}">
                <a16:creationId xmlns:a16="http://schemas.microsoft.com/office/drawing/2014/main" id="{C3FF4729-D9B6-C5A3-095F-772367EFE41B}"/>
              </a:ext>
              <a:ext uri="{C183D7F6-B498-43B3-948B-1728B52AA6E4}">
                <adec:decorative xmlns:adec="http://schemas.microsoft.com/office/drawing/2017/decorative" val="1"/>
              </a:ext>
            </a:extLst>
          </p:cNvPr>
          <p:cNvSpPr>
            <a:spLocks noGrp="1"/>
          </p:cNvSpPr>
          <p:nvPr>
            <p:ph type="subTitle" idx="1"/>
          </p:nvPr>
        </p:nvSpPr>
        <p:spPr/>
        <p:txBody>
          <a:bodyPr vert="horz" lIns="91440" tIns="45720" rIns="91440" bIns="45720" rtlCol="0" anchor="t">
            <a:normAutofit/>
          </a:bodyPr>
          <a:lstStyle/>
          <a:p>
            <a:pPr algn="l" rtl="0"/>
            <a:r>
              <a:rPr lang="x-es-XL" b="0" i="0" u="none" baseline="0"/>
              <a:t>20 de agosto de 2026</a:t>
            </a:r>
          </a:p>
        </p:txBody>
      </p:sp>
    </p:spTree>
    <p:extLst>
      <p:ext uri="{BB962C8B-B14F-4D97-AF65-F5344CB8AC3E}">
        <p14:creationId xmlns:p14="http://schemas.microsoft.com/office/powerpoint/2010/main" val="2848525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17B3-3B8C-3926-BAB5-06C53593A213}"/>
              </a:ext>
            </a:extLst>
          </p:cNvPr>
          <p:cNvSpPr>
            <a:spLocks noGrp="1"/>
          </p:cNvSpPr>
          <p:nvPr>
            <p:ph type="title"/>
          </p:nvPr>
        </p:nvSpPr>
        <p:spPr/>
        <p:txBody>
          <a:bodyPr>
            <a:normAutofit/>
          </a:bodyPr>
          <a:lstStyle/>
          <a:p>
            <a:pPr algn="l" rtl="0"/>
            <a:r>
              <a:rPr lang="x-es-XL" sz="4000" b="0" i="0" u="none" baseline="0"/>
              <a:t>Conoce al equipo técnico </a:t>
            </a:r>
          </a:p>
        </p:txBody>
      </p:sp>
      <p:pic>
        <p:nvPicPr>
          <p:cNvPr id="10" name="Picture Placeholder 10" descr="Sarah Chung, entrenadora del NVTAC">
            <a:extLst>
              <a:ext uri="{FF2B5EF4-FFF2-40B4-BE49-F238E27FC236}">
                <a16:creationId xmlns:a16="http://schemas.microsoft.com/office/drawing/2014/main" id="{CF18192C-C65D-3E43-AE15-9D9F177C2907}"/>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8678" b="8678"/>
          <a:stretch/>
        </p:blipFill>
        <p:spPr>
          <a:xfrm>
            <a:off x="838200" y="1378095"/>
            <a:ext cx="1317374" cy="1317374"/>
          </a:xfrm>
        </p:spPr>
      </p:pic>
      <p:sp>
        <p:nvSpPr>
          <p:cNvPr id="11" name="Content Placeholder 3">
            <a:extLst>
              <a:ext uri="{FF2B5EF4-FFF2-40B4-BE49-F238E27FC236}">
                <a16:creationId xmlns:a16="http://schemas.microsoft.com/office/drawing/2014/main" id="{3E812C1B-0BF4-001F-4DAC-134A996A0266}"/>
              </a:ext>
            </a:extLst>
          </p:cNvPr>
          <p:cNvSpPr>
            <a:spLocks noGrp="1"/>
          </p:cNvSpPr>
          <p:nvPr>
            <p:ph sz="half" idx="2"/>
          </p:nvPr>
        </p:nvSpPr>
        <p:spPr>
          <a:xfrm>
            <a:off x="2351950" y="1415089"/>
            <a:ext cx="6278495" cy="1207448"/>
          </a:xfrm>
        </p:spPr>
        <p:txBody>
          <a:bodyPr/>
          <a:lstStyle/>
          <a:p>
            <a:pPr lvl="0" algn="l" rtl="0"/>
            <a:r>
              <a:rPr lang="x-es-XL" b="1" i="0" u="none" baseline="0" dirty="0"/>
              <a:t>Sarah Chung</a:t>
            </a:r>
          </a:p>
          <a:p>
            <a:pPr lvl="2" algn="l" rtl="0"/>
            <a:r>
              <a:rPr lang="es-MX" sz="1800" b="1" i="0" u="none" baseline="0" dirty="0">
                <a:solidFill>
                  <a:schemeClr val="bg2">
                    <a:lumMod val="75000"/>
                  </a:schemeClr>
                </a:solidFill>
              </a:rPr>
              <a:t>Capacitadora </a:t>
            </a:r>
            <a:r>
              <a:rPr lang="x-es-XL" sz="1800" b="1" i="0" u="none" baseline="0" dirty="0">
                <a:solidFill>
                  <a:schemeClr val="bg2">
                    <a:lumMod val="75000"/>
                  </a:schemeClr>
                </a:solidFill>
              </a:rPr>
              <a:t>y asesor</a:t>
            </a:r>
            <a:r>
              <a:rPr lang="es-MX" sz="1800" b="1" i="0" u="none" baseline="0" dirty="0">
                <a:solidFill>
                  <a:schemeClr val="bg2">
                    <a:lumMod val="75000"/>
                  </a:schemeClr>
                </a:solidFill>
              </a:rPr>
              <a:t>a</a:t>
            </a:r>
            <a:r>
              <a:rPr lang="x-es-XL" sz="1800" b="1" i="0" u="none" baseline="0" dirty="0">
                <a:solidFill>
                  <a:schemeClr val="bg2">
                    <a:lumMod val="75000"/>
                  </a:schemeClr>
                </a:solidFill>
              </a:rPr>
              <a:t> técnic</a:t>
            </a:r>
            <a:r>
              <a:rPr lang="es-MX" sz="1800" b="1" i="0" u="none" baseline="0" dirty="0">
                <a:solidFill>
                  <a:schemeClr val="bg2">
                    <a:lumMod val="75000"/>
                  </a:schemeClr>
                </a:solidFill>
              </a:rPr>
              <a:t>a</a:t>
            </a:r>
            <a:endParaRPr lang="x-es-XL" sz="1400" dirty="0"/>
          </a:p>
        </p:txBody>
      </p:sp>
      <p:pic>
        <p:nvPicPr>
          <p:cNvPr id="12" name="Picture Placeholder 1" descr="Temitope Fagbemi, entrenador del NVTAC ">
            <a:extLst>
              <a:ext uri="{FF2B5EF4-FFF2-40B4-BE49-F238E27FC236}">
                <a16:creationId xmlns:a16="http://schemas.microsoft.com/office/drawing/2014/main" id="{0CFF55DC-16BB-F610-DAAE-8F9EF16BF228}"/>
              </a:ext>
            </a:extLst>
          </p:cNvPr>
          <p:cNvPicPr>
            <a:picLocks noGrp="1" noChangeAspect="1"/>
          </p:cNvPicPr>
          <p:nvPr>
            <p:ph type="pic" sz="quarter" idx="14"/>
          </p:nvPr>
        </p:nvPicPr>
        <p:blipFill>
          <a:blip r:embed="rId3"/>
          <a:srcRect/>
          <a:stretch/>
        </p:blipFill>
        <p:spPr>
          <a:xfrm>
            <a:off x="1832684" y="2622536"/>
            <a:ext cx="1317374" cy="1317374"/>
          </a:xfrm>
        </p:spPr>
      </p:pic>
      <p:sp>
        <p:nvSpPr>
          <p:cNvPr id="13" name="Content Placeholder 5">
            <a:extLst>
              <a:ext uri="{FF2B5EF4-FFF2-40B4-BE49-F238E27FC236}">
                <a16:creationId xmlns:a16="http://schemas.microsoft.com/office/drawing/2014/main" id="{32C4C02B-7E68-F495-BE4E-D3D8692E7449}"/>
              </a:ext>
            </a:extLst>
          </p:cNvPr>
          <p:cNvSpPr>
            <a:spLocks noGrp="1"/>
          </p:cNvSpPr>
          <p:nvPr>
            <p:ph sz="half" idx="17"/>
          </p:nvPr>
        </p:nvSpPr>
        <p:spPr>
          <a:xfrm>
            <a:off x="3340340" y="2662546"/>
            <a:ext cx="5495854" cy="1207448"/>
          </a:xfrm>
        </p:spPr>
        <p:txBody>
          <a:bodyPr/>
          <a:lstStyle/>
          <a:p>
            <a:pPr lvl="0" algn="l" rtl="0"/>
            <a:r>
              <a:rPr lang="x-es-XL" b="1" i="0" u="none" baseline="0" dirty="0"/>
              <a:t>Temitope Fagbemi </a:t>
            </a:r>
          </a:p>
          <a:p>
            <a:pPr lvl="2" algn="l" rtl="0"/>
            <a:r>
              <a:rPr lang="es-MX" sz="1800" b="1" i="0" u="none" baseline="0" dirty="0">
                <a:solidFill>
                  <a:schemeClr val="bg2">
                    <a:lumMod val="75000"/>
                  </a:schemeClr>
                </a:solidFill>
              </a:rPr>
              <a:t>Capacitador </a:t>
            </a:r>
            <a:r>
              <a:rPr lang="x-es-XL" sz="1800" b="1" i="0" u="none" baseline="0" dirty="0">
                <a:solidFill>
                  <a:schemeClr val="bg2">
                    <a:lumMod val="75000"/>
                  </a:schemeClr>
                </a:solidFill>
              </a:rPr>
              <a:t>y asesor técnico </a:t>
            </a:r>
          </a:p>
        </p:txBody>
      </p:sp>
      <p:pic>
        <p:nvPicPr>
          <p:cNvPr id="14" name="Picture Placeholder 14" descr="Chris Taylor, entrenador del NVTAC">
            <a:extLst>
              <a:ext uri="{FF2B5EF4-FFF2-40B4-BE49-F238E27FC236}">
                <a16:creationId xmlns:a16="http://schemas.microsoft.com/office/drawing/2014/main" id="{EC4B383C-8363-B0DD-435E-6A68D59F8856}"/>
              </a:ext>
            </a:extLst>
          </p:cNvPr>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a:stretch/>
        </p:blipFill>
        <p:spPr>
          <a:xfrm>
            <a:off x="2821074" y="3874121"/>
            <a:ext cx="1317374" cy="1317374"/>
          </a:xfrm>
        </p:spPr>
      </p:pic>
      <p:sp>
        <p:nvSpPr>
          <p:cNvPr id="15" name="Content Placeholder 7">
            <a:extLst>
              <a:ext uri="{FF2B5EF4-FFF2-40B4-BE49-F238E27FC236}">
                <a16:creationId xmlns:a16="http://schemas.microsoft.com/office/drawing/2014/main" id="{FAAE1287-6507-90E3-CF78-3CB259066C9A}"/>
              </a:ext>
            </a:extLst>
          </p:cNvPr>
          <p:cNvSpPr>
            <a:spLocks noGrp="1"/>
          </p:cNvSpPr>
          <p:nvPr>
            <p:ph sz="half" idx="18"/>
          </p:nvPr>
        </p:nvSpPr>
        <p:spPr>
          <a:xfrm>
            <a:off x="4370293" y="3912462"/>
            <a:ext cx="4713214" cy="1132627"/>
          </a:xfrm>
        </p:spPr>
        <p:txBody>
          <a:bodyPr/>
          <a:lstStyle/>
          <a:p>
            <a:pPr marL="0" marR="0" lvl="0" indent="0" algn="l" defTabSz="914400" rtl="0" eaLnBrk="1" fontAlgn="auto" latinLnBrk="0" hangingPunct="1">
              <a:lnSpc>
                <a:spcPct val="100000"/>
              </a:lnSpc>
              <a:spcBef>
                <a:spcPts val="1000"/>
              </a:spcBef>
              <a:spcAft>
                <a:spcPts val="0"/>
              </a:spcAft>
              <a:buClr>
                <a:srgbClr val="023160"/>
              </a:buClr>
              <a:buSzPct val="110000"/>
              <a:buFont typeface="Arial" panose="020B0604020202020204" pitchFamily="34" charset="0"/>
              <a:buNone/>
              <a:tabLst/>
              <a:defRPr/>
            </a:pPr>
            <a:r>
              <a:rPr kumimoji="0" lang="x-es-XL" b="1" i="0" u="none" strike="noStrike" kern="1200" cap="none" spc="0" normalizeH="0" baseline="0" dirty="0">
                <a:ln>
                  <a:noFill/>
                </a:ln>
                <a:solidFill>
                  <a:srgbClr val="023160"/>
                </a:solidFill>
                <a:effectLst/>
                <a:uLnTx/>
                <a:uFillTx/>
                <a:latin typeface="Franklin Gothic Medium" panose="020B0603020102020204" pitchFamily="34" charset="0"/>
                <a:ea typeface="+mn-ea"/>
                <a:cs typeface="+mn-cs"/>
              </a:rPr>
              <a:t>Chris Taylor </a:t>
            </a:r>
          </a:p>
          <a:p>
            <a:pPr lvl="2">
              <a:buClr>
                <a:srgbClr val="716384"/>
              </a:buClr>
              <a:defRPr/>
            </a:pPr>
            <a:r>
              <a:rPr lang="es-MX" sz="1800" dirty="0">
                <a:solidFill>
                  <a:schemeClr val="bg2">
                    <a:lumMod val="75000"/>
                  </a:schemeClr>
                </a:solidFill>
              </a:rPr>
              <a:t>Capacitador</a:t>
            </a:r>
            <a:r>
              <a:rPr kumimoji="0" lang="x-es-XL" sz="1800" b="1" i="0" u="none" strike="noStrike" kern="1200" cap="none" spc="0" normalizeH="0" baseline="0" dirty="0">
                <a:ln>
                  <a:noFill/>
                </a:ln>
                <a:solidFill>
                  <a:srgbClr val="7B7B7B">
                    <a:lumMod val="75000"/>
                  </a:srgbClr>
                </a:solidFill>
                <a:effectLst/>
                <a:uLnTx/>
                <a:uFillTx/>
                <a:latin typeface="Franklin Gothic Book" panose="020B0503020102020204" pitchFamily="34" charset="0"/>
                <a:ea typeface="+mn-ea"/>
                <a:cs typeface="+mn-cs"/>
              </a:rPr>
              <a:t> y asesor técnico</a:t>
            </a:r>
          </a:p>
        </p:txBody>
      </p:sp>
      <p:pic>
        <p:nvPicPr>
          <p:cNvPr id="16" name="Picture Placeholder 16" descr="Miranda Moffat, entrenadora de divulgación del NVTAC">
            <a:extLst>
              <a:ext uri="{FF2B5EF4-FFF2-40B4-BE49-F238E27FC236}">
                <a16:creationId xmlns:a16="http://schemas.microsoft.com/office/drawing/2014/main" id="{98AE0DE1-79BB-A055-C48A-A027C8801BE9}"/>
              </a:ext>
            </a:extLst>
          </p:cNvPr>
          <p:cNvPicPr>
            <a:picLocks noChangeAspect="1"/>
          </p:cNvPicPr>
          <p:nvPr/>
        </p:nvPicPr>
        <p:blipFill>
          <a:blip r:embed="rId5" cstate="print">
            <a:extLst>
              <a:ext uri="{28A0092B-C50C-407E-A947-70E740481C1C}">
                <a14:useLocalDpi xmlns:a14="http://schemas.microsoft.com/office/drawing/2010/main" val="0"/>
              </a:ext>
            </a:extLst>
          </a:blip>
          <a:srcRect t="4400" b="4400"/>
          <a:stretch>
            <a:fillRect/>
          </a:stretch>
        </p:blipFill>
        <p:spPr>
          <a:xfrm>
            <a:off x="3845214" y="5114593"/>
            <a:ext cx="1317374" cy="1317374"/>
          </a:xfrm>
          <a:prstGeom prst="ellipse">
            <a:avLst/>
          </a:prstGeom>
        </p:spPr>
      </p:pic>
      <p:sp>
        <p:nvSpPr>
          <p:cNvPr id="18" name="Content Placeholder 7">
            <a:extLst>
              <a:ext uri="{FF2B5EF4-FFF2-40B4-BE49-F238E27FC236}">
                <a16:creationId xmlns:a16="http://schemas.microsoft.com/office/drawing/2014/main" id="{62E7F69E-9722-079C-3DCB-BBF48BBEEAD1}"/>
              </a:ext>
            </a:extLst>
          </p:cNvPr>
          <p:cNvSpPr txBox="1">
            <a:spLocks/>
          </p:cNvSpPr>
          <p:nvPr/>
        </p:nvSpPr>
        <p:spPr>
          <a:xfrm>
            <a:off x="5385719" y="5277211"/>
            <a:ext cx="4713214" cy="1132626"/>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buClr>
                <a:schemeClr val="tx2"/>
              </a:buClr>
              <a:buSzPct val="110000"/>
              <a:buFont typeface="Arial" panose="020B0604020202020204" pitchFamily="34" charset="0"/>
              <a:buNone/>
              <a:defRPr sz="2000" b="1" kern="1200" baseline="0">
                <a:solidFill>
                  <a:schemeClr val="tx2"/>
                </a:solidFill>
                <a:latin typeface="Franklin Gothic Medium" panose="020B0603020102020204" pitchFamily="34" charset="0"/>
                <a:ea typeface="+mn-ea"/>
                <a:cs typeface="+mn-cs"/>
              </a:defRPr>
            </a:lvl1pPr>
            <a:lvl2pPr marL="411480" indent="0" algn="l" defTabSz="914400" rtl="0" eaLnBrk="1" latinLnBrk="0" hangingPunct="1">
              <a:lnSpc>
                <a:spcPct val="100000"/>
              </a:lnSpc>
              <a:spcBef>
                <a:spcPts val="0"/>
              </a:spcBef>
              <a:spcAft>
                <a:spcPts val="0"/>
              </a:spcAft>
              <a:buClr>
                <a:schemeClr val="bg2"/>
              </a:buClr>
              <a:buSzPct val="100000"/>
              <a:buFont typeface="Arial" panose="020B0604020202020204" pitchFamily="34" charset="0"/>
              <a:buNone/>
              <a:defRPr sz="2000" i="1" kern="1200">
                <a:solidFill>
                  <a:schemeClr val="tx1"/>
                </a:solidFill>
                <a:latin typeface="Franklin Gothic Book" panose="020B0503020102020204" pitchFamily="34" charset="0"/>
                <a:ea typeface="+mn-ea"/>
                <a:cs typeface="+mn-cs"/>
              </a:defRPr>
            </a:lvl2pPr>
            <a:lvl3pPr marL="411480" indent="0" algn="l" defTabSz="914400" rtl="0" eaLnBrk="1" latinLnBrk="0" hangingPunct="1">
              <a:lnSpc>
                <a:spcPct val="100000"/>
              </a:lnSpc>
              <a:spcBef>
                <a:spcPts val="300"/>
              </a:spcBef>
              <a:buClr>
                <a:schemeClr val="accent3"/>
              </a:buClr>
              <a:buFont typeface="Arial" panose="020B0604020202020204" pitchFamily="34" charset="0"/>
              <a:buNone/>
              <a:defRPr sz="2000" b="1" kern="1200">
                <a:solidFill>
                  <a:schemeClr val="bg2"/>
                </a:solidFill>
                <a:latin typeface="Franklin Gothic Book" panose="020B0503020102020204" pitchFamily="34" charset="0"/>
                <a:ea typeface="+mn-ea"/>
                <a:cs typeface="+mn-cs"/>
              </a:defRPr>
            </a:lvl3pPr>
            <a:lvl4pPr marL="731520" indent="-274320" algn="l" defTabSz="914400" rtl="0" eaLnBrk="1" latinLnBrk="0" hangingPunct="1">
              <a:lnSpc>
                <a:spcPct val="100000"/>
              </a:lnSpc>
              <a:spcBef>
                <a:spcPts val="500"/>
              </a:spcBef>
              <a:buClr>
                <a:schemeClr val="accent4"/>
              </a:buClr>
              <a:buFont typeface="Wingdings" panose="05000000000000000000" pitchFamily="2" charset="2"/>
              <a:buChar char=""/>
              <a:defRPr sz="1600" kern="1200">
                <a:solidFill>
                  <a:schemeClr val="tx1"/>
                </a:solidFill>
                <a:latin typeface="Franklin Gothic Book" panose="020B0503020102020204" pitchFamily="34" charset="0"/>
                <a:ea typeface="+mn-ea"/>
                <a:cs typeface="+mn-cs"/>
              </a:defRPr>
            </a:lvl4pPr>
            <a:lvl5pPr marL="704088" indent="-228600" algn="l" defTabSz="914400" rtl="0" eaLnBrk="1" latinLnBrk="0" hangingPunct="1">
              <a:lnSpc>
                <a:spcPct val="100000"/>
              </a:lnSpc>
              <a:spcBef>
                <a:spcPts val="500"/>
              </a:spcBef>
              <a:buClr>
                <a:schemeClr val="accent3"/>
              </a:buClr>
              <a:buSzPct val="120000"/>
              <a:buFont typeface="Wingdings" panose="05000000000000000000" pitchFamily="2" charset="2"/>
              <a:buChar char=")"/>
              <a:defRPr sz="16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buClr>
                <a:srgbClr val="023160"/>
              </a:buClr>
              <a:defRPr/>
            </a:pPr>
            <a:r>
              <a:rPr lang="x-es-XL" sz="2400" b="1" i="0" u="none" baseline="0" dirty="0">
                <a:solidFill>
                  <a:srgbClr val="023160"/>
                </a:solidFill>
              </a:rPr>
              <a:t>Miranda Moffat</a:t>
            </a:r>
          </a:p>
          <a:p>
            <a:pPr lvl="2" algn="l" rtl="0">
              <a:buClr>
                <a:srgbClr val="716384"/>
              </a:buClr>
              <a:defRPr/>
            </a:pPr>
            <a:r>
              <a:rPr lang="es-MX" sz="1800" b="1" i="0" u="none" baseline="0" dirty="0">
                <a:solidFill>
                  <a:srgbClr val="7B7B7B">
                    <a:lumMod val="75000"/>
                  </a:srgbClr>
                </a:solidFill>
              </a:rPr>
              <a:t>Asesora de </a:t>
            </a:r>
            <a:r>
              <a:rPr lang="es-MX" sz="1800" dirty="0">
                <a:solidFill>
                  <a:srgbClr val="7B7B7B">
                    <a:lumMod val="75000"/>
                  </a:srgbClr>
                </a:solidFill>
              </a:rPr>
              <a:t>alcance comunitario</a:t>
            </a:r>
            <a:endParaRPr lang="x-es-XL" sz="1800" b="1" i="0" u="none" baseline="0" dirty="0">
              <a:solidFill>
                <a:srgbClr val="7B7B7B">
                  <a:lumMod val="75000"/>
                </a:srgbClr>
              </a:solidFill>
            </a:endParaRPr>
          </a:p>
        </p:txBody>
      </p:sp>
      <p:sp>
        <p:nvSpPr>
          <p:cNvPr id="9" name="Slide Number Placeholder 8">
            <a:extLst>
              <a:ext uri="{FF2B5EF4-FFF2-40B4-BE49-F238E27FC236}">
                <a16:creationId xmlns:a16="http://schemas.microsoft.com/office/drawing/2014/main" id="{62DAE51D-93FC-5B12-00A1-87BEA4999DA7}"/>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a:t>
            </a:fld>
            <a:endParaRPr lang="x-es-XL"/>
          </a:p>
        </p:txBody>
      </p:sp>
    </p:spTree>
    <p:extLst>
      <p:ext uri="{BB962C8B-B14F-4D97-AF65-F5344CB8AC3E}">
        <p14:creationId xmlns:p14="http://schemas.microsoft.com/office/powerpoint/2010/main" val="3148094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A95FFEE9-55DF-32D4-82CD-75AC6F374E54}"/>
              </a:ext>
            </a:extLst>
          </p:cNvPr>
          <p:cNvSpPr>
            <a:spLocks noGrp="1"/>
          </p:cNvSpPr>
          <p:nvPr>
            <p:ph type="title"/>
          </p:nvPr>
        </p:nvSpPr>
        <p:spPr/>
        <p:txBody>
          <a:bodyPr/>
          <a:lstStyle/>
          <a:p>
            <a:pPr algn="l" rtl="0"/>
            <a:r>
              <a:rPr lang="x-es-XL" b="0" i="0" u="none" baseline="0">
                <a:latin typeface="Franklin Gothic Medium"/>
                <a:ea typeface="Franklin Gothic Medium"/>
                <a:cs typeface="Franklin Gothic Medium"/>
              </a:rPr>
              <a:t>¿Quiénes son los veteranos? </a:t>
            </a:r>
            <a:endParaRPr lang="x-es-XL"/>
          </a:p>
        </p:txBody>
      </p:sp>
    </p:spTree>
    <p:extLst>
      <p:ext uri="{BB962C8B-B14F-4D97-AF65-F5344CB8AC3E}">
        <p14:creationId xmlns:p14="http://schemas.microsoft.com/office/powerpoint/2010/main" val="3978030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A85ACD-60CA-A157-3BC8-E8B4FCA0FB51}"/>
              </a:ext>
            </a:extLst>
          </p:cNvPr>
          <p:cNvSpPr>
            <a:spLocks noGrp="1"/>
          </p:cNvSpPr>
          <p:nvPr>
            <p:ph type="ctrTitle"/>
          </p:nvPr>
        </p:nvSpPr>
        <p:spPr>
          <a:xfrm>
            <a:off x="5310130" y="3175479"/>
            <a:ext cx="5901661" cy="1944479"/>
          </a:xfrm>
        </p:spPr>
        <p:txBody>
          <a:bodyPr>
            <a:normAutofit fontScale="90000"/>
          </a:bodyPr>
          <a:lstStyle/>
          <a:p>
            <a:pPr algn="l" rtl="0"/>
            <a:r>
              <a:rPr lang="x-es-XL" b="0" i="0" u="none" baseline="0" dirty="0">
                <a:latin typeface="Franklin Gothic Medium"/>
                <a:ea typeface="Franklin Gothic Medium"/>
                <a:cs typeface="Franklin Gothic Medium"/>
              </a:rPr>
              <a:t>Pregunta: Cierr</a:t>
            </a:r>
            <a:r>
              <a:rPr lang="es-MX" b="0" i="0" u="none" baseline="0" dirty="0">
                <a:latin typeface="Franklin Gothic Medium"/>
                <a:ea typeface="Franklin Gothic Medium"/>
                <a:cs typeface="Franklin Gothic Medium"/>
              </a:rPr>
              <a:t>e</a:t>
            </a:r>
            <a:r>
              <a:rPr lang="x-es-XL" b="0" i="0" u="none" baseline="0" dirty="0">
                <a:latin typeface="Franklin Gothic Medium"/>
                <a:ea typeface="Franklin Gothic Medium"/>
                <a:cs typeface="Franklin Gothic Medium"/>
              </a:rPr>
              <a:t> los ojos e imagin</a:t>
            </a:r>
            <a:r>
              <a:rPr lang="es-MX" b="0" i="0" u="none" baseline="0" dirty="0">
                <a:latin typeface="Franklin Gothic Medium"/>
                <a:ea typeface="Franklin Gothic Medium"/>
                <a:cs typeface="Franklin Gothic Medium"/>
              </a:rPr>
              <a:t>e</a:t>
            </a:r>
            <a:r>
              <a:rPr lang="x-es-XL" b="0" i="0" u="none" baseline="0" dirty="0">
                <a:latin typeface="Franklin Gothic Medium"/>
                <a:ea typeface="Franklin Gothic Medium"/>
                <a:cs typeface="Franklin Gothic Medium"/>
              </a:rPr>
              <a:t> a un «veterano sin hogar». ¿A quién y qué ve?</a:t>
            </a:r>
            <a:endParaRPr lang="x-es-XL" dirty="0"/>
          </a:p>
        </p:txBody>
      </p:sp>
    </p:spTree>
    <p:extLst>
      <p:ext uri="{BB962C8B-B14F-4D97-AF65-F5344CB8AC3E}">
        <p14:creationId xmlns:p14="http://schemas.microsoft.com/office/powerpoint/2010/main" val="102070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75966-D998-4D98-DC5A-5C032B33D380}"/>
              </a:ext>
            </a:extLst>
          </p:cNvPr>
          <p:cNvSpPr>
            <a:spLocks noGrp="1"/>
          </p:cNvSpPr>
          <p:nvPr>
            <p:ph type="title"/>
          </p:nvPr>
        </p:nvSpPr>
        <p:spPr/>
        <p:txBody>
          <a:bodyPr/>
          <a:lstStyle/>
          <a:p>
            <a:pPr algn="l" rtl="0"/>
            <a:r>
              <a:rPr lang="x-es-XL" b="0" i="0" u="none" baseline="0" dirty="0">
                <a:latin typeface="Franklin Gothic Medium"/>
                <a:ea typeface="Franklin Gothic Medium"/>
                <a:cs typeface="Franklin Gothic Medium"/>
              </a:rPr>
              <a:t>Ideas erróneas frente a la realidad </a:t>
            </a:r>
            <a:endParaRPr lang="x-es-XL" dirty="0"/>
          </a:p>
        </p:txBody>
      </p:sp>
      <p:sp>
        <p:nvSpPr>
          <p:cNvPr id="3" name="Content Placeholder 2">
            <a:extLst>
              <a:ext uri="{FF2B5EF4-FFF2-40B4-BE49-F238E27FC236}">
                <a16:creationId xmlns:a16="http://schemas.microsoft.com/office/drawing/2014/main" id="{AD880EC5-1D55-3438-9DD8-96B18660B118}"/>
              </a:ext>
            </a:extLst>
          </p:cNvPr>
          <p:cNvSpPr>
            <a:spLocks noGrp="1"/>
          </p:cNvSpPr>
          <p:nvPr>
            <p:ph idx="1"/>
          </p:nvPr>
        </p:nvSpPr>
        <p:spPr>
          <a:xfrm>
            <a:off x="838200" y="1828386"/>
            <a:ext cx="10830791" cy="4437332"/>
          </a:xfrm>
        </p:spPr>
        <p:txBody>
          <a:bodyPr>
            <a:normAutofit lnSpcReduction="10000"/>
          </a:bodyPr>
          <a:lstStyle/>
          <a:p>
            <a:pPr algn="l" rtl="0"/>
            <a:r>
              <a:rPr lang="x-es-XL" sz="2600" b="0" i="0" u="none" baseline="0" dirty="0"/>
              <a:t>Mitos</a:t>
            </a:r>
          </a:p>
          <a:p>
            <a:pPr lvl="1" algn="l" rtl="0">
              <a:lnSpc>
                <a:spcPct val="100000"/>
              </a:lnSpc>
            </a:pPr>
            <a:r>
              <a:rPr lang="x-es-XL" sz="2200" b="0" i="0" u="none" baseline="0" dirty="0"/>
              <a:t>Todos los veteranos sin hogar se encuentran aislados de sus amigos y familiares</a:t>
            </a:r>
            <a:r>
              <a:rPr lang="es-MX" sz="2200" b="0" i="0" u="none" baseline="0" dirty="0"/>
              <a:t>.</a:t>
            </a:r>
            <a:endParaRPr lang="x-es-XL" sz="2200" b="0" i="0" u="none" baseline="0" dirty="0"/>
          </a:p>
          <a:p>
            <a:pPr lvl="1" algn="l" rtl="0">
              <a:lnSpc>
                <a:spcPct val="100000"/>
              </a:lnSpc>
            </a:pPr>
            <a:r>
              <a:rPr lang="x-es-XL" sz="2200" b="0" i="0" u="none" baseline="0" dirty="0"/>
              <a:t>Todos los veteranos se identifican llevando gorras militares, insignias, etc.</a:t>
            </a:r>
          </a:p>
          <a:p>
            <a:pPr lvl="1" algn="l" rtl="0">
              <a:lnSpc>
                <a:spcPct val="100000"/>
              </a:lnSpc>
            </a:pPr>
            <a:r>
              <a:rPr lang="x-es-XL" sz="2200" b="0" i="0" u="none" baseline="0" dirty="0"/>
              <a:t>Todos los veteranos carecen de formación académica</a:t>
            </a:r>
            <a:r>
              <a:rPr lang="es-MX" sz="2200" b="0" i="0" u="none" baseline="0" dirty="0"/>
              <a:t>.</a:t>
            </a:r>
            <a:endParaRPr lang="x-es-XL" sz="2200" b="0" i="0" u="none" baseline="0" dirty="0"/>
          </a:p>
          <a:p>
            <a:pPr lvl="1" algn="l" rtl="0">
              <a:lnSpc>
                <a:spcPct val="100000"/>
              </a:lnSpc>
            </a:pPr>
            <a:r>
              <a:rPr lang="x-es-XL" sz="2200" b="0" i="0" u="none" baseline="0" dirty="0"/>
              <a:t>Todos los veteranos tienen problemas de salud mental</a:t>
            </a:r>
            <a:r>
              <a:rPr lang="es-MX" sz="2200" b="0" i="0" u="none" baseline="0" dirty="0"/>
              <a:t>.</a:t>
            </a:r>
            <a:endParaRPr lang="x-es-XL" sz="2200" b="0" i="0" u="none" baseline="0" dirty="0"/>
          </a:p>
          <a:p>
            <a:pPr lvl="1">
              <a:lnSpc>
                <a:spcPct val="100000"/>
              </a:lnSpc>
            </a:pPr>
            <a:r>
              <a:rPr lang="x-es-XL" sz="2200" b="0" i="0" u="none" baseline="0" dirty="0"/>
              <a:t>Todos los veteranos solicitan ayuda a través del Departamento de Asuntos de los Veteranos </a:t>
            </a:r>
            <a:r>
              <a:rPr lang="x-es-XL" sz="2200" dirty="0"/>
              <a:t>(VA) </a:t>
            </a:r>
            <a:r>
              <a:rPr lang="x-es-XL" sz="2200" b="0" i="0" u="none" baseline="0" dirty="0"/>
              <a:t>de EE. UU.</a:t>
            </a:r>
          </a:p>
          <a:p>
            <a:pPr lvl="1" algn="l" rtl="0">
              <a:lnSpc>
                <a:spcPct val="100000"/>
              </a:lnSpc>
            </a:pPr>
            <a:r>
              <a:rPr lang="x-es-XL" sz="2200" b="0" i="0" u="none" baseline="0" dirty="0"/>
              <a:t>Todos los veteranos sin hogar se encuentran en esa situación por decisión propia</a:t>
            </a:r>
            <a:r>
              <a:rPr lang="es-MX" sz="2200" b="0" i="0" u="none" baseline="0" dirty="0"/>
              <a:t>.</a:t>
            </a:r>
            <a:endParaRPr lang="x-es-XL" sz="2200" b="0" i="0" u="none" baseline="0" dirty="0"/>
          </a:p>
          <a:p>
            <a:pPr lvl="1" algn="l" rtl="0">
              <a:lnSpc>
                <a:spcPct val="100000"/>
              </a:lnSpc>
            </a:pPr>
            <a:r>
              <a:rPr lang="x-es-XL" sz="2200" b="0" i="0" u="none" baseline="0" dirty="0"/>
              <a:t>Todos los veteranos se sienten orgullosos de su servicio y buscan a otros veteranos para establecer vínculos.</a:t>
            </a:r>
          </a:p>
          <a:p>
            <a:pPr algn="l" rtl="0"/>
            <a:r>
              <a:rPr lang="x-es-XL" sz="2600" b="0" i="0" u="none" baseline="0" dirty="0"/>
              <a:t>Realidad</a:t>
            </a:r>
          </a:p>
          <a:p>
            <a:pPr lvl="1" algn="l" rtl="0"/>
            <a:r>
              <a:rPr lang="x-es-XL" sz="2200" b="0" i="0" u="none" baseline="0" dirty="0"/>
              <a:t>Ninguna de las afirmaciones anteriores es cierta</a:t>
            </a:r>
            <a:r>
              <a:rPr lang="es-MX" sz="2200" b="0" i="0" u="none" baseline="0" dirty="0"/>
              <a:t>.</a:t>
            </a:r>
            <a:endParaRPr lang="x-es-XL" b="0" i="0" u="none" baseline="0" dirty="0"/>
          </a:p>
        </p:txBody>
      </p:sp>
      <p:sp>
        <p:nvSpPr>
          <p:cNvPr id="4" name="Footer Placeholder 3">
            <a:extLst>
              <a:ext uri="{FF2B5EF4-FFF2-40B4-BE49-F238E27FC236}">
                <a16:creationId xmlns:a16="http://schemas.microsoft.com/office/drawing/2014/main" id="{8C80FDDE-1D90-D863-98B8-C6E19E93256A}"/>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A2DC4D46-DB9C-7385-3C70-AE39152C91CA}"/>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5</a:t>
            </a:fld>
            <a:endParaRPr lang="x-es-XL"/>
          </a:p>
        </p:txBody>
      </p:sp>
    </p:spTree>
    <p:extLst>
      <p:ext uri="{BB962C8B-B14F-4D97-AF65-F5344CB8AC3E}">
        <p14:creationId xmlns:p14="http://schemas.microsoft.com/office/powerpoint/2010/main" val="510521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3FEEC-6107-182E-C9FB-540C567FD0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93780-6FAE-42F0-7339-02055DAB3A4E}"/>
              </a:ext>
            </a:extLst>
          </p:cNvPr>
          <p:cNvSpPr>
            <a:spLocks noGrp="1"/>
          </p:cNvSpPr>
          <p:nvPr>
            <p:ph type="title"/>
          </p:nvPr>
        </p:nvSpPr>
        <p:spPr/>
        <p:txBody>
          <a:bodyPr/>
          <a:lstStyle/>
          <a:p>
            <a:pPr algn="l" rtl="0"/>
            <a:r>
              <a:rPr lang="x-es-XL" b="0" i="0" u="none" baseline="0">
                <a:latin typeface="Franklin Gothic Medium"/>
                <a:ea typeface="Franklin Gothic Medium"/>
                <a:cs typeface="Franklin Gothic Medium"/>
              </a:rPr>
              <a:t>Más ideas erróneas frente a la realidad </a:t>
            </a:r>
            <a:endParaRPr lang="x-es-XL"/>
          </a:p>
        </p:txBody>
      </p:sp>
      <p:sp>
        <p:nvSpPr>
          <p:cNvPr id="3" name="Content Placeholder 2">
            <a:extLst>
              <a:ext uri="{FF2B5EF4-FFF2-40B4-BE49-F238E27FC236}">
                <a16:creationId xmlns:a16="http://schemas.microsoft.com/office/drawing/2014/main" id="{CAE3A053-9056-EBAE-4619-E12D581E236C}"/>
              </a:ext>
            </a:extLst>
          </p:cNvPr>
          <p:cNvSpPr>
            <a:spLocks noGrp="1"/>
          </p:cNvSpPr>
          <p:nvPr>
            <p:ph idx="1"/>
          </p:nvPr>
        </p:nvSpPr>
        <p:spPr/>
        <p:txBody>
          <a:bodyPr>
            <a:normAutofit/>
          </a:bodyPr>
          <a:lstStyle/>
          <a:p>
            <a:pPr algn="l" rtl="0">
              <a:lnSpc>
                <a:spcPct val="100000"/>
              </a:lnSpc>
              <a:spcBef>
                <a:spcPts val="1200"/>
              </a:spcBef>
            </a:pPr>
            <a:r>
              <a:rPr lang="x-es-XL" sz="2400" b="1" i="0" u="none" baseline="0" dirty="0"/>
              <a:t>Mito</a:t>
            </a:r>
            <a:r>
              <a:rPr lang="x-es-XL" sz="2400" b="0" i="0" u="none" baseline="0" dirty="0"/>
              <a:t>: Todos los veteranos son hombres mayores que participaron en guerras anteriores</a:t>
            </a:r>
            <a:r>
              <a:rPr lang="es-MX" sz="2400" b="0" i="0" u="none" baseline="0" dirty="0"/>
              <a:t>.</a:t>
            </a:r>
            <a:br>
              <a:rPr lang="x-es-XL" sz="2400" dirty="0"/>
            </a:br>
            <a:r>
              <a:rPr lang="x-es-XL" sz="2400" b="1" i="0" u="none" baseline="0" dirty="0"/>
              <a:t>Realidad</a:t>
            </a:r>
            <a:r>
              <a:rPr lang="x-es-XL" sz="2400" b="0" i="0" u="none" baseline="0" dirty="0"/>
              <a:t>: Los veteranos representan a todos los grupos demográficos</a:t>
            </a:r>
            <a:r>
              <a:rPr lang="es-MX" sz="2400" b="0" i="0" u="none" baseline="0" dirty="0"/>
              <a:t>.</a:t>
            </a:r>
            <a:endParaRPr lang="x-es-XL" sz="2400" b="0" i="0" u="none" baseline="0" dirty="0"/>
          </a:p>
          <a:p>
            <a:pPr algn="l" rtl="0">
              <a:lnSpc>
                <a:spcPct val="100000"/>
              </a:lnSpc>
              <a:spcBef>
                <a:spcPts val="2400"/>
              </a:spcBef>
            </a:pPr>
            <a:r>
              <a:rPr lang="x-es-XL" sz="2400" b="1" i="0" u="none" baseline="0" dirty="0"/>
              <a:t>Mito</a:t>
            </a:r>
            <a:r>
              <a:rPr lang="x-es-XL" sz="2400" b="0" i="0" u="none" baseline="0" dirty="0"/>
              <a:t>: Todos los veteranos tienen acceso a la asistencia sanitaria del Departamento de Asuntos de los Veteranos (VA)</a:t>
            </a:r>
            <a:r>
              <a:rPr lang="es-MX" sz="2400" b="0" i="0" u="none" baseline="0" dirty="0"/>
              <a:t>.</a:t>
            </a:r>
            <a:br>
              <a:rPr lang="x-es-XL" sz="2400" dirty="0"/>
            </a:br>
            <a:r>
              <a:rPr lang="x-es-XL" sz="2400" b="1" i="0" u="none" baseline="0" dirty="0"/>
              <a:t>Realidad</a:t>
            </a:r>
            <a:r>
              <a:rPr lang="x-es-XL" sz="2400" b="0" i="0" u="none" baseline="0" dirty="0"/>
              <a:t>: Muchas personas no están inscritas o no cumplen los requisitos</a:t>
            </a:r>
            <a:r>
              <a:rPr lang="es-MX" sz="2400" b="0" i="0" u="none" baseline="0" dirty="0"/>
              <a:t>.</a:t>
            </a:r>
            <a:endParaRPr lang="x-es-XL" sz="2400" b="0" i="0" u="none" baseline="0" dirty="0"/>
          </a:p>
          <a:p>
            <a:pPr algn="l" rtl="0">
              <a:lnSpc>
                <a:spcPct val="100000"/>
              </a:lnSpc>
              <a:spcBef>
                <a:spcPts val="2400"/>
              </a:spcBef>
            </a:pPr>
            <a:r>
              <a:rPr lang="x-es-XL" sz="2400" b="1" i="0" u="none" baseline="0" dirty="0"/>
              <a:t>Mito</a:t>
            </a:r>
            <a:r>
              <a:rPr lang="x-es-XL" sz="2400" b="0" i="0" u="none" baseline="0" dirty="0"/>
              <a:t>: La mayoría de los veteranos sin hogar han servido en combate</a:t>
            </a:r>
            <a:r>
              <a:rPr lang="es-MX" sz="2400" b="0" i="0" u="none" baseline="0" dirty="0"/>
              <a:t>.</a:t>
            </a:r>
            <a:br>
              <a:rPr lang="x-es-XL" sz="2400" dirty="0"/>
            </a:br>
            <a:r>
              <a:rPr lang="x-es-XL" sz="2400" b="1" i="0" u="none" baseline="0" dirty="0"/>
              <a:t>Realidad</a:t>
            </a:r>
            <a:r>
              <a:rPr lang="x-es-XL" sz="2400" b="0" i="0" u="none" baseline="0" dirty="0"/>
              <a:t>: La falta de vivienda suele estar relacionada con problemas sistémicos (vivienda, ingresos</a:t>
            </a:r>
            <a:r>
              <a:rPr lang="x-es-XL" b="0" i="0" u="none" baseline="0" dirty="0"/>
              <a:t>, </a:t>
            </a:r>
            <a:r>
              <a:rPr lang="x-es-XL" sz="2400" b="0" i="0" u="none" baseline="0" dirty="0"/>
              <a:t>salud mental)</a:t>
            </a:r>
            <a:r>
              <a:rPr lang="es-MX" sz="2400" b="0" i="0" u="none" baseline="0" dirty="0"/>
              <a:t>.</a:t>
            </a:r>
            <a:endParaRPr lang="x-es-XL" b="0" i="0" u="none" baseline="0" dirty="0"/>
          </a:p>
        </p:txBody>
      </p:sp>
      <p:sp>
        <p:nvSpPr>
          <p:cNvPr id="4" name="Footer Placeholder 3">
            <a:extLst>
              <a:ext uri="{FF2B5EF4-FFF2-40B4-BE49-F238E27FC236}">
                <a16:creationId xmlns:a16="http://schemas.microsoft.com/office/drawing/2014/main" id="{743EAD9D-39B1-0C8E-4CC5-E45E2B7B8EDC}"/>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1D33001B-E4CF-FD21-88C2-319952D65861}"/>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6</a:t>
            </a:fld>
            <a:endParaRPr lang="x-es-XL"/>
          </a:p>
        </p:txBody>
      </p:sp>
    </p:spTree>
    <p:extLst>
      <p:ext uri="{BB962C8B-B14F-4D97-AF65-F5344CB8AC3E}">
        <p14:creationId xmlns:p14="http://schemas.microsoft.com/office/powerpoint/2010/main" val="2869500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EFD75D08-9D14-CB47-65E9-F2197B23EF47}"/>
              </a:ext>
            </a:extLst>
          </p:cNvPr>
          <p:cNvSpPr>
            <a:spLocks noGrp="1"/>
          </p:cNvSpPr>
          <p:nvPr>
            <p:ph type="title"/>
          </p:nvPr>
        </p:nvSpPr>
        <p:spPr/>
        <p:txBody>
          <a:bodyPr/>
          <a:lstStyle/>
          <a:p>
            <a:pPr algn="l" rtl="0"/>
            <a:r>
              <a:rPr lang="x-es-XL" b="0" i="0" u="none" baseline="0">
                <a:latin typeface="Franklin Gothic Medium"/>
                <a:ea typeface="Franklin Gothic Medium"/>
                <a:cs typeface="Franklin Gothic Medium"/>
              </a:rPr>
              <a:t>Reto: Cambiar la narrativa</a:t>
            </a:r>
            <a:endParaRPr lang="x-es-XL"/>
          </a:p>
        </p:txBody>
      </p:sp>
      <p:sp>
        <p:nvSpPr>
          <p:cNvPr id="13" name="Content Placeholder 12">
            <a:extLst>
              <a:ext uri="{FF2B5EF4-FFF2-40B4-BE49-F238E27FC236}">
                <a16:creationId xmlns:a16="http://schemas.microsoft.com/office/drawing/2014/main" id="{ED7F362C-BBCA-BCC0-A287-65ACC7A443CE}"/>
              </a:ext>
            </a:extLst>
          </p:cNvPr>
          <p:cNvSpPr>
            <a:spLocks noGrp="1"/>
          </p:cNvSpPr>
          <p:nvPr>
            <p:ph idx="1"/>
          </p:nvPr>
        </p:nvSpPr>
        <p:spPr>
          <a:xfrm>
            <a:off x="838200" y="1828386"/>
            <a:ext cx="10515600" cy="4351338"/>
          </a:xfrm>
        </p:spPr>
        <p:txBody>
          <a:bodyPr/>
          <a:lstStyle/>
          <a:p>
            <a:pPr algn="l" rtl="0">
              <a:lnSpc>
                <a:spcPct val="100000"/>
              </a:lnSpc>
            </a:pPr>
            <a:r>
              <a:rPr lang="x-es-XL" b="0" i="0" u="none" baseline="0" dirty="0"/>
              <a:t>Dej</a:t>
            </a:r>
            <a:r>
              <a:rPr lang="es-MX" b="0" i="0" u="none" baseline="0" dirty="0"/>
              <a:t>e</a:t>
            </a:r>
            <a:r>
              <a:rPr lang="x-es-XL" b="0" i="0" u="none" baseline="0" dirty="0"/>
              <a:t> de utilizar la expresión «veteranos sin hogar» para referir</a:t>
            </a:r>
            <a:r>
              <a:rPr lang="es-MX" b="0" i="0" u="none" baseline="0" dirty="0"/>
              <a:t>s</a:t>
            </a:r>
            <a:r>
              <a:rPr lang="x-es-XL" b="0" i="0" u="none" baseline="0" dirty="0"/>
              <a:t>e a los participantes en </a:t>
            </a:r>
            <a:r>
              <a:rPr lang="es-MX" b="0" i="0" u="none" baseline="0" dirty="0"/>
              <a:t>s</a:t>
            </a:r>
            <a:r>
              <a:rPr lang="x-es-XL" b="0" i="0" u="none" baseline="0" dirty="0"/>
              <a:t>u programa. En su lugar, refiérase a ellos como veteranos que «se encuentran sin hogar» o que «sufren inestabilidad en materia de vivienda».</a:t>
            </a:r>
          </a:p>
          <a:p>
            <a:pPr lvl="1" algn="l" rtl="0">
              <a:lnSpc>
                <a:spcPct val="100000"/>
              </a:lnSpc>
              <a:spcBef>
                <a:spcPts val="1200"/>
              </a:spcBef>
            </a:pPr>
            <a:r>
              <a:rPr lang="x-es-XL" sz="2600" b="0" i="0" u="none" baseline="0" dirty="0"/>
              <a:t>Llamar repetidamente a alguien «veterano sin hogar» puede llevar a esa persona a adoptar esa etiqueta como parte de su identidad, mientras que replantearlo como algo que esa persona está </a:t>
            </a:r>
            <a:r>
              <a:rPr lang="es-MX" sz="2600" b="0" i="0" u="none" baseline="0" dirty="0"/>
              <a:t>experimentando </a:t>
            </a:r>
            <a:r>
              <a:rPr lang="x-es-XL" sz="2600" b="0" i="0" u="none" baseline="0" dirty="0"/>
              <a:t>convierte su situación en un factor externo que se puede resolver.</a:t>
            </a:r>
          </a:p>
        </p:txBody>
      </p:sp>
      <p:sp>
        <p:nvSpPr>
          <p:cNvPr id="4" name="Footer Placeholder 3">
            <a:extLst>
              <a:ext uri="{FF2B5EF4-FFF2-40B4-BE49-F238E27FC236}">
                <a16:creationId xmlns:a16="http://schemas.microsoft.com/office/drawing/2014/main" id="{444A6AF6-C4A9-E772-2EF3-B68FA6532CBD}"/>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1BF578FE-536B-2395-4ABA-16E929E3929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pPr algn="r" rtl="0"/>
              <a:t>7</a:t>
            </a:fld>
            <a:endParaRPr lang="x-es-XL"/>
          </a:p>
        </p:txBody>
      </p:sp>
    </p:spTree>
    <p:extLst>
      <p:ext uri="{BB962C8B-B14F-4D97-AF65-F5344CB8AC3E}">
        <p14:creationId xmlns:p14="http://schemas.microsoft.com/office/powerpoint/2010/main" val="389405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59A61C-16D8-AA39-6F28-DE571D9B39B0}"/>
              </a:ext>
            </a:extLst>
          </p:cNvPr>
          <p:cNvSpPr>
            <a:spLocks noGrp="1"/>
          </p:cNvSpPr>
          <p:nvPr>
            <p:ph type="ctrTitle"/>
          </p:nvPr>
        </p:nvSpPr>
        <p:spPr/>
        <p:txBody>
          <a:bodyPr>
            <a:normAutofit fontScale="90000"/>
          </a:bodyPr>
          <a:lstStyle/>
          <a:p>
            <a:pPr algn="l" rtl="0"/>
            <a:r>
              <a:rPr lang="x-es-XL" b="0" i="0" u="none" baseline="0" dirty="0">
                <a:latin typeface="Franklin Gothic Medium"/>
                <a:ea typeface="Franklin Gothic Medium"/>
                <a:cs typeface="Franklin Gothic Medium"/>
              </a:rPr>
              <a:t>Pregunta: ¿El término «veterano» es simplemente un título o forma parte de la identidad de una persona?</a:t>
            </a:r>
            <a:endParaRPr lang="x-es-XL" dirty="0"/>
          </a:p>
        </p:txBody>
      </p:sp>
    </p:spTree>
    <p:extLst>
      <p:ext uri="{BB962C8B-B14F-4D97-AF65-F5344CB8AC3E}">
        <p14:creationId xmlns:p14="http://schemas.microsoft.com/office/powerpoint/2010/main" val="3196798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3E507D-1670-D38C-CDDF-74C2FBEF014D}"/>
              </a:ext>
            </a:extLst>
          </p:cNvPr>
          <p:cNvSpPr>
            <a:spLocks noGrp="1"/>
          </p:cNvSpPr>
          <p:nvPr>
            <p:ph type="title"/>
          </p:nvPr>
        </p:nvSpPr>
        <p:spPr/>
        <p:txBody>
          <a:bodyPr/>
          <a:lstStyle/>
          <a:p>
            <a:pPr algn="l" rtl="0"/>
            <a:r>
              <a:rPr lang="x-es-XL" b="0" i="0" u="none" baseline="0"/>
              <a:t>Comprender las experiencias de los veteranos</a:t>
            </a:r>
          </a:p>
        </p:txBody>
      </p:sp>
    </p:spTree>
    <p:extLst>
      <p:ext uri="{BB962C8B-B14F-4D97-AF65-F5344CB8AC3E}">
        <p14:creationId xmlns:p14="http://schemas.microsoft.com/office/powerpoint/2010/main" val="2298211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F08442-CF19-8131-3015-1EE79E1018B1}"/>
              </a:ext>
            </a:extLst>
          </p:cNvPr>
          <p:cNvSpPr>
            <a:spLocks noGrp="1"/>
          </p:cNvSpPr>
          <p:nvPr>
            <p:ph type="title"/>
          </p:nvPr>
        </p:nvSpPr>
        <p:spPr/>
        <p:txBody>
          <a:bodyPr>
            <a:normAutofit/>
          </a:bodyPr>
          <a:lstStyle/>
          <a:p>
            <a:pPr algn="l" rtl="0"/>
            <a:r>
              <a:rPr lang="x-es-XL" sz="3600" b="0" i="0" u="none" baseline="0"/>
              <a:t>Identidad de los veteranos y experiencia vivida</a:t>
            </a:r>
          </a:p>
        </p:txBody>
      </p:sp>
      <p:sp>
        <p:nvSpPr>
          <p:cNvPr id="7" name="Content Placeholder 6">
            <a:extLst>
              <a:ext uri="{FF2B5EF4-FFF2-40B4-BE49-F238E27FC236}">
                <a16:creationId xmlns:a16="http://schemas.microsoft.com/office/drawing/2014/main" id="{8CEF4689-8493-CA99-9F12-CD5F97E17A48}"/>
              </a:ext>
            </a:extLst>
          </p:cNvPr>
          <p:cNvSpPr>
            <a:spLocks noGrp="1"/>
          </p:cNvSpPr>
          <p:nvPr>
            <p:ph idx="1"/>
          </p:nvPr>
        </p:nvSpPr>
        <p:spPr/>
        <p:txBody>
          <a:bodyPr/>
          <a:lstStyle/>
          <a:p>
            <a:pPr lvl="0" algn="l" rtl="0" eaLnBrk="0" fontAlgn="base" hangingPunct="0">
              <a:lnSpc>
                <a:spcPct val="100000"/>
              </a:lnSpc>
              <a:spcBef>
                <a:spcPts val="600"/>
              </a:spcBef>
              <a:spcAft>
                <a:spcPts val="600"/>
              </a:spcAft>
              <a:buClr>
                <a:srgbClr val="023160"/>
              </a:buClr>
              <a:buSzTx/>
            </a:pPr>
            <a:r>
              <a:rPr lang="x-es-XL" b="0" i="0" u="none" baseline="0" dirty="0"/>
              <a:t>Los veteranos abarcan una amplia variedad de edades, ram</a:t>
            </a:r>
            <a:r>
              <a:rPr lang="es-MX" b="0" i="0" u="none" baseline="0" dirty="0"/>
              <a:t>a</a:t>
            </a:r>
            <a:r>
              <a:rPr lang="x-es-XL" b="0" i="0" u="none" baseline="0" dirty="0"/>
              <a:t>s de las </a:t>
            </a:r>
            <a:r>
              <a:rPr lang="es-MX" b="0" i="0" u="none" baseline="0" dirty="0"/>
              <a:t>f</a:t>
            </a:r>
            <a:r>
              <a:rPr lang="x-es-XL" b="0" i="0" u="none" baseline="0" dirty="0"/>
              <a:t>uerzas </a:t>
            </a:r>
            <a:r>
              <a:rPr lang="es-MX" dirty="0"/>
              <a:t>a</a:t>
            </a:r>
            <a:r>
              <a:rPr lang="x-es-XL" b="0" i="0" u="none" baseline="0" dirty="0"/>
              <a:t>rmadas y experiencias </a:t>
            </a:r>
            <a:r>
              <a:rPr lang="es-MX" b="0" i="0" u="none" baseline="0" dirty="0"/>
              <a:t>de vida</a:t>
            </a:r>
            <a:r>
              <a:rPr lang="x-es-XL" b="0" i="0" u="none" baseline="0" dirty="0"/>
              <a:t>.</a:t>
            </a:r>
          </a:p>
          <a:p>
            <a:pPr lvl="0" algn="l" rtl="0" eaLnBrk="0" fontAlgn="base" hangingPunct="0">
              <a:lnSpc>
                <a:spcPct val="100000"/>
              </a:lnSpc>
              <a:spcBef>
                <a:spcPts val="600"/>
              </a:spcBef>
              <a:spcAft>
                <a:spcPts val="600"/>
              </a:spcAft>
              <a:buClr>
                <a:srgbClr val="023160"/>
              </a:buClr>
              <a:buSzTx/>
            </a:pPr>
            <a:r>
              <a:rPr lang="x-es-XL" b="0" i="0" u="none" baseline="0" dirty="0"/>
              <a:t>Algunos participaron en combate; otros prestaron apoyo logístico.</a:t>
            </a:r>
          </a:p>
          <a:p>
            <a:pPr lvl="0" algn="l" rtl="0" eaLnBrk="0" fontAlgn="base" hangingPunct="0">
              <a:lnSpc>
                <a:spcPct val="100000"/>
              </a:lnSpc>
              <a:spcBef>
                <a:spcPts val="600"/>
              </a:spcBef>
              <a:spcAft>
                <a:spcPts val="600"/>
              </a:spcAft>
              <a:buClr>
                <a:srgbClr val="023160"/>
              </a:buClr>
              <a:buSzTx/>
            </a:pPr>
            <a:r>
              <a:rPr lang="x-es-XL" b="0" i="0" u="none" baseline="0" dirty="0"/>
              <a:t>Algunos veteranos se adaptan sin problemas a la vida civil; otros se enfrentan a dificultades tanto sistémicas como personales.</a:t>
            </a:r>
          </a:p>
          <a:p>
            <a:pPr lvl="0" algn="l" rtl="0" eaLnBrk="0" fontAlgn="base" hangingPunct="0">
              <a:lnSpc>
                <a:spcPct val="100000"/>
              </a:lnSpc>
              <a:spcBef>
                <a:spcPts val="600"/>
              </a:spcBef>
              <a:spcAft>
                <a:spcPts val="600"/>
              </a:spcAft>
              <a:buClr>
                <a:srgbClr val="023160"/>
              </a:buClr>
              <a:buSzTx/>
            </a:pPr>
            <a:r>
              <a:rPr lang="x-es-XL" b="0" i="0" u="none" baseline="0" dirty="0"/>
              <a:t>Es posible que los veteranos no se identifiquen abiertamente debido al estigma o a experiencias vividas durante su servicio.</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10</a:t>
            </a:fld>
            <a:endParaRPr lang="x-es-XL"/>
          </a:p>
        </p:txBody>
      </p:sp>
    </p:spTree>
    <p:extLst>
      <p:ext uri="{BB962C8B-B14F-4D97-AF65-F5344CB8AC3E}">
        <p14:creationId xmlns:p14="http://schemas.microsoft.com/office/powerpoint/2010/main" val="2279472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AAB9-5EDF-F502-6EF6-0C1CDAAC1A81}"/>
              </a:ext>
            </a:extLst>
          </p:cNvPr>
          <p:cNvSpPr>
            <a:spLocks noGrp="1"/>
          </p:cNvSpPr>
          <p:nvPr>
            <p:ph type="title"/>
          </p:nvPr>
        </p:nvSpPr>
        <p:spPr>
          <a:xfrm>
            <a:off x="838200" y="136525"/>
            <a:ext cx="9677400" cy="1556925"/>
          </a:xfrm>
        </p:spPr>
        <p:txBody>
          <a:bodyPr/>
          <a:lstStyle/>
          <a:p>
            <a:pPr algn="l" rtl="0"/>
            <a:r>
              <a:rPr lang="x-es-XL" b="0" i="0" u="none" baseline="0"/>
              <a:t>Barreras habituales que afectan a los veteranos (1 de 2)</a:t>
            </a:r>
          </a:p>
        </p:txBody>
      </p:sp>
      <p:sp>
        <p:nvSpPr>
          <p:cNvPr id="3" name="Content Placeholder 2">
            <a:extLst>
              <a:ext uri="{FF2B5EF4-FFF2-40B4-BE49-F238E27FC236}">
                <a16:creationId xmlns:a16="http://schemas.microsoft.com/office/drawing/2014/main" id="{C22B7F83-EFF0-906A-5507-3E4ECACBB3CD}"/>
              </a:ext>
            </a:extLst>
          </p:cNvPr>
          <p:cNvSpPr>
            <a:spLocks noGrp="1"/>
          </p:cNvSpPr>
          <p:nvPr>
            <p:ph idx="1"/>
          </p:nvPr>
        </p:nvSpPr>
        <p:spPr>
          <a:xfrm>
            <a:off x="838200" y="1828386"/>
            <a:ext cx="10515600" cy="4527964"/>
          </a:xfrm>
        </p:spPr>
        <p:txBody>
          <a:bodyPr>
            <a:noAutofit/>
          </a:bodyPr>
          <a:lstStyle/>
          <a:p>
            <a:pPr algn="l" rtl="0">
              <a:lnSpc>
                <a:spcPct val="95000"/>
              </a:lnSpc>
            </a:pPr>
            <a:r>
              <a:rPr lang="x-es-XL" sz="1800" b="1" i="0" u="none" baseline="0" dirty="0"/>
              <a:t>Inseguridad en materia de vivienda: </a:t>
            </a:r>
            <a:r>
              <a:rPr lang="x-es-XL" sz="1800" b="0" i="0" u="none" baseline="0" dirty="0"/>
              <a:t>muchos veteranos se enfrentan a desahucios, a la falta de hogar o a tener que vivir en alojamientos temporales tras su servicio.</a:t>
            </a:r>
          </a:p>
          <a:p>
            <a:pPr algn="l" rtl="0">
              <a:lnSpc>
                <a:spcPct val="95000"/>
              </a:lnSpc>
            </a:pPr>
            <a:r>
              <a:rPr lang="x-es-XL" sz="1800" b="1" i="0" u="none" baseline="0" dirty="0"/>
              <a:t>Salud mental: </a:t>
            </a:r>
            <a:r>
              <a:rPr lang="x-es-XL" sz="1800" b="0" i="0" u="none" baseline="0" dirty="0"/>
              <a:t>son frecuentes el trastorno por estrés postraumático (TEPT), el daño moral, la depresión y el consumo de sustancias.</a:t>
            </a:r>
          </a:p>
          <a:p>
            <a:pPr algn="l" rtl="0">
              <a:lnSpc>
                <a:spcPct val="95000"/>
              </a:lnSpc>
            </a:pPr>
            <a:r>
              <a:rPr lang="x-es-XL" sz="1800" b="1" i="0" u="none" baseline="0" dirty="0"/>
              <a:t>Lagunas en el historial laboral: </a:t>
            </a:r>
            <a:r>
              <a:rPr lang="x-es-XL" sz="1800" b="0" i="0" u="none" baseline="0" dirty="0"/>
              <a:t>es posible que las competencias adquiridas en el ejército no sean directamente aplicables a los puestos de trabajo civiles.</a:t>
            </a:r>
          </a:p>
          <a:p>
            <a:pPr algn="l" rtl="0">
              <a:lnSpc>
                <a:spcPct val="95000"/>
              </a:lnSpc>
            </a:pPr>
            <a:r>
              <a:rPr lang="x-es-XL" sz="1800" b="1" i="0" u="none" baseline="0" dirty="0"/>
              <a:t>Problemas con la justicia: </a:t>
            </a:r>
            <a:r>
              <a:rPr lang="x-es-XL" sz="1800" b="0" i="0" u="none" baseline="0" dirty="0"/>
              <a:t>muchos veteranos presentan índices más elevados de problemas con la justicia, a menudo debido a traumas no tratados o a la falta de apoyo.</a:t>
            </a:r>
          </a:p>
          <a:p>
            <a:pPr algn="l" rtl="0">
              <a:lnSpc>
                <a:spcPct val="95000"/>
              </a:lnSpc>
            </a:pPr>
            <a:r>
              <a:rPr lang="x-es-XL" sz="1800" b="1" i="0" u="none" baseline="0" dirty="0"/>
              <a:t>Navegación por el sistema: </a:t>
            </a:r>
            <a:r>
              <a:rPr lang="x-es-XL" sz="1800" b="0" i="0" u="none" baseline="0" dirty="0"/>
              <a:t>los sistemas complejos (VA, prestaciones, organismos estatales) pueden resultar abrumadores para los veteranos.</a:t>
            </a:r>
          </a:p>
          <a:p>
            <a:pPr marL="0" indent="0" algn="l" rtl="0">
              <a:lnSpc>
                <a:spcPct val="95000"/>
              </a:lnSpc>
              <a:spcBef>
                <a:spcPts val="1800"/>
              </a:spcBef>
              <a:buNone/>
            </a:pPr>
            <a:r>
              <a:rPr lang="x-es-XL" sz="1800" b="0" i="1" u="none" baseline="0" dirty="0"/>
              <a:t>Punto clave: No todos los veteranos se enfrentan a estos retos, pero tener en cuenta el trauma implica partir de la base de que podrían hacerlo hasta que se demuestre lo contrario. También significa no reducir a un veterano únicamente a sus dificultades.</a:t>
            </a:r>
          </a:p>
        </p:txBody>
      </p:sp>
      <p:sp>
        <p:nvSpPr>
          <p:cNvPr id="4" name="Footer Placeholder 3">
            <a:extLst>
              <a:ext uri="{FF2B5EF4-FFF2-40B4-BE49-F238E27FC236}">
                <a16:creationId xmlns:a16="http://schemas.microsoft.com/office/drawing/2014/main" id="{29EFEB78-8385-0C60-2721-A0733903915F}"/>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DAA056F1-A114-2D3F-0433-B62001EBDB6C}"/>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11</a:t>
            </a:fld>
            <a:endParaRPr lang="x-es-XL"/>
          </a:p>
        </p:txBody>
      </p:sp>
    </p:spTree>
    <p:extLst>
      <p:ext uri="{BB962C8B-B14F-4D97-AF65-F5344CB8AC3E}">
        <p14:creationId xmlns:p14="http://schemas.microsoft.com/office/powerpoint/2010/main" val="1563276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AAB9-5EDF-F502-6EF6-0C1CDAAC1A81}"/>
              </a:ext>
            </a:extLst>
          </p:cNvPr>
          <p:cNvSpPr>
            <a:spLocks noGrp="1"/>
          </p:cNvSpPr>
          <p:nvPr>
            <p:ph type="title"/>
          </p:nvPr>
        </p:nvSpPr>
        <p:spPr>
          <a:xfrm>
            <a:off x="838200" y="136525"/>
            <a:ext cx="9677400" cy="1556925"/>
          </a:xfrm>
        </p:spPr>
        <p:txBody>
          <a:bodyPr/>
          <a:lstStyle/>
          <a:p>
            <a:pPr algn="l" rtl="0"/>
            <a:r>
              <a:rPr lang="x-es-XL" b="0" i="0" u="none" baseline="0"/>
              <a:t>Barreras habituales que afectan a los veteranos (2 de 2)</a:t>
            </a:r>
          </a:p>
        </p:txBody>
      </p:sp>
      <p:sp>
        <p:nvSpPr>
          <p:cNvPr id="3" name="Content Placeholder 2">
            <a:extLst>
              <a:ext uri="{FF2B5EF4-FFF2-40B4-BE49-F238E27FC236}">
                <a16:creationId xmlns:a16="http://schemas.microsoft.com/office/drawing/2014/main" id="{C22B7F83-EFF0-906A-5507-3E4ECACBB3CD}"/>
              </a:ext>
            </a:extLst>
          </p:cNvPr>
          <p:cNvSpPr>
            <a:spLocks noGrp="1"/>
          </p:cNvSpPr>
          <p:nvPr>
            <p:ph idx="1"/>
          </p:nvPr>
        </p:nvSpPr>
        <p:spPr>
          <a:xfrm>
            <a:off x="838200" y="1828386"/>
            <a:ext cx="10515600" cy="4527964"/>
          </a:xfrm>
        </p:spPr>
        <p:txBody>
          <a:bodyPr>
            <a:noAutofit/>
          </a:bodyPr>
          <a:lstStyle/>
          <a:p>
            <a:pPr algn="l" rtl="0">
              <a:lnSpc>
                <a:spcPct val="95000"/>
              </a:lnSpc>
            </a:pPr>
            <a:r>
              <a:rPr lang="x-es-XL" sz="2000" b="0" i="0" u="none" baseline="0" dirty="0"/>
              <a:t>Utili</a:t>
            </a:r>
            <a:r>
              <a:rPr lang="es-MX" sz="2000" b="0" i="0" u="none" baseline="0" dirty="0"/>
              <a:t>ce</a:t>
            </a:r>
            <a:r>
              <a:rPr lang="x-es-XL" sz="2000" b="0" i="0" u="none" baseline="0" dirty="0"/>
              <a:t> un lenguaje abierto y sin suposiciones: </a:t>
            </a:r>
            <a:r>
              <a:rPr lang="x-es-XL" sz="2000" b="0" i="1" u="none" baseline="0" dirty="0"/>
              <a:t>«¿Ha prestado servicio en el ejército alguna vez usted o alguien de su hogar?»</a:t>
            </a:r>
            <a:r>
              <a:rPr lang="x-es-XL" sz="2000" b="0" i="0" u="none" baseline="0" dirty="0"/>
              <a:t> (en lugar de </a:t>
            </a:r>
            <a:r>
              <a:rPr lang="x-es-XL" sz="2000" b="0" i="1" u="none" baseline="0" dirty="0"/>
              <a:t>«¿Es usted veterano?»</a:t>
            </a:r>
            <a:r>
              <a:rPr lang="x-es-XL" sz="2000" b="0" i="0" u="none" baseline="0" dirty="0"/>
              <a:t>)</a:t>
            </a:r>
          </a:p>
          <a:p>
            <a:pPr algn="l" rtl="0">
              <a:lnSpc>
                <a:spcPct val="95000"/>
              </a:lnSpc>
            </a:pPr>
            <a:r>
              <a:rPr lang="x-es-XL" sz="2000" b="0" i="0" u="none" baseline="0" dirty="0"/>
              <a:t>Evit</a:t>
            </a:r>
            <a:r>
              <a:rPr lang="es-MX" sz="2000" b="0" i="0" u="none" baseline="0" dirty="0"/>
              <a:t>e</a:t>
            </a:r>
            <a:r>
              <a:rPr lang="x-es-XL" sz="2000" b="0" i="0" u="none" baseline="0" dirty="0"/>
              <a:t> juzgar o identificar en exceso.</a:t>
            </a:r>
          </a:p>
          <a:p>
            <a:pPr algn="l" rtl="0">
              <a:lnSpc>
                <a:spcPct val="95000"/>
              </a:lnSpc>
            </a:pPr>
            <a:r>
              <a:rPr lang="es-MX" sz="2000" b="0" i="0" u="none" baseline="0" dirty="0"/>
              <a:t>Ubique </a:t>
            </a:r>
            <a:r>
              <a:rPr lang="x-es-XL" sz="2000" b="0" i="0" u="none" baseline="0" dirty="0"/>
              <a:t>la pregunta en contexto.</a:t>
            </a:r>
          </a:p>
          <a:p>
            <a:pPr algn="l" rtl="0">
              <a:lnSpc>
                <a:spcPct val="95000"/>
              </a:lnSpc>
            </a:pPr>
            <a:r>
              <a:rPr lang="x-es-XL" sz="2000" b="0" i="0" u="none" baseline="0" dirty="0"/>
              <a:t>Ten</a:t>
            </a:r>
            <a:r>
              <a:rPr lang="es-MX" sz="2000" b="0" i="0" u="none" baseline="0" dirty="0" err="1"/>
              <a:t>ga</a:t>
            </a:r>
            <a:r>
              <a:rPr lang="x-es-XL" sz="2000" b="0" i="0" u="none" baseline="0" dirty="0"/>
              <a:t> en cuenta los posibles factores desencadenantes al hablar de experiencias relacionadas con los servicios.</a:t>
            </a:r>
          </a:p>
          <a:p>
            <a:pPr algn="l" rtl="0">
              <a:lnSpc>
                <a:spcPct val="95000"/>
              </a:lnSpc>
            </a:pPr>
            <a:r>
              <a:rPr lang="x-es-XL" sz="2000" b="0" i="0" u="none" baseline="0" dirty="0"/>
              <a:t>Valid</a:t>
            </a:r>
            <a:r>
              <a:rPr lang="es-MX" sz="2000" b="0" i="0" u="none" baseline="0" dirty="0"/>
              <a:t>e</a:t>
            </a:r>
            <a:r>
              <a:rPr lang="x-es-XL" sz="2000" b="0" i="0" u="none" baseline="0" dirty="0"/>
              <a:t> su experiencia. </a:t>
            </a:r>
            <a:r>
              <a:rPr lang="x-es-XL" sz="2000" b="0" i="1" u="none" baseline="0" dirty="0"/>
              <a:t>«Gracias por compartir eso conmigo».</a:t>
            </a:r>
          </a:p>
          <a:p>
            <a:pPr algn="l" rtl="0">
              <a:lnSpc>
                <a:spcPct val="95000"/>
              </a:lnSpc>
            </a:pPr>
            <a:r>
              <a:rPr lang="x-es-XL" sz="2000" b="0" i="0" u="none" baseline="0" dirty="0"/>
              <a:t>NUNCA insista en obtener detalles sobre el combate o el trauma.</a:t>
            </a:r>
          </a:p>
          <a:p>
            <a:pPr algn="l" rtl="0">
              <a:lnSpc>
                <a:spcPct val="95000"/>
              </a:lnSpc>
            </a:pPr>
            <a:r>
              <a:rPr lang="x-es-XL" sz="2000" b="0" i="0" u="none" baseline="0" dirty="0"/>
              <a:t>Pregunt</a:t>
            </a:r>
            <a:r>
              <a:rPr lang="es-MX" sz="2000" b="0" i="0" u="none" baseline="0" dirty="0"/>
              <a:t>e</a:t>
            </a:r>
            <a:r>
              <a:rPr lang="x-es-XL" sz="2000" b="0" i="0" u="none" baseline="0" dirty="0"/>
              <a:t> por las necesidades de apoyo: </a:t>
            </a:r>
            <a:r>
              <a:rPr lang="x-es-XL" sz="2000" b="0" i="1" u="none" baseline="0" dirty="0"/>
              <a:t>«¿Está actualmente </a:t>
            </a:r>
            <a:r>
              <a:rPr lang="es-MX" sz="2000" b="0" i="1" u="none" baseline="0" dirty="0"/>
              <a:t>vinculado </a:t>
            </a:r>
            <a:r>
              <a:rPr lang="x-es-XL" sz="2000" b="0" i="1" u="none" baseline="0" dirty="0"/>
              <a:t>a tod</a:t>
            </a:r>
            <a:r>
              <a:rPr lang="es-MX" sz="2000" b="0" i="1" u="none" baseline="0" dirty="0"/>
              <a:t>o</a:t>
            </a:r>
            <a:r>
              <a:rPr lang="x-es-XL" sz="2000" b="0" i="1" u="none" baseline="0" dirty="0"/>
              <a:t>s l</a:t>
            </a:r>
            <a:r>
              <a:rPr lang="es-MX" sz="2000" b="0" i="1" u="none" baseline="0" dirty="0"/>
              <a:t>o</a:t>
            </a:r>
            <a:r>
              <a:rPr lang="x-es-XL" sz="2000" b="0" i="1" u="none" baseline="0" dirty="0"/>
              <a:t>s </a:t>
            </a:r>
            <a:r>
              <a:rPr lang="es-MX" sz="2000" b="0" i="1" u="none" baseline="0" dirty="0"/>
              <a:t>beneficios </a:t>
            </a:r>
            <a:r>
              <a:rPr lang="x-es-XL" sz="2000" b="0" i="1" u="none" baseline="0" dirty="0"/>
              <a:t>a l</a:t>
            </a:r>
            <a:r>
              <a:rPr lang="es-MX" sz="2000" b="0" i="1" u="none" baseline="0" dirty="0"/>
              <a:t>o</a:t>
            </a:r>
            <a:r>
              <a:rPr lang="x-es-XL" sz="2000" b="0" i="1" u="none" baseline="0" dirty="0"/>
              <a:t>s que tiene derecho?» </a:t>
            </a:r>
            <a:r>
              <a:rPr lang="x-es-XL" sz="2000" b="0" i="0" u="none" baseline="0" dirty="0"/>
              <a:t>O </a:t>
            </a:r>
            <a:r>
              <a:rPr lang="x-es-XL" sz="2000" b="0" i="1" u="none" baseline="0" dirty="0"/>
              <a:t>«¿</a:t>
            </a:r>
            <a:r>
              <a:rPr lang="es-MX" sz="2000" b="0" i="1" u="none" baseline="0" dirty="0"/>
              <a:t>Cómo </a:t>
            </a:r>
            <a:r>
              <a:rPr lang="x-es-XL" sz="2000" b="0" i="1" u="none" baseline="0" dirty="0"/>
              <a:t>puedo ayudarle </a:t>
            </a:r>
            <a:r>
              <a:rPr lang="es-MX" sz="2000" b="0" i="1" u="none" baseline="0" dirty="0"/>
              <a:t>a </a:t>
            </a:r>
            <a:r>
              <a:rPr lang="x-es-XL" sz="2000" b="0" i="1" u="none" baseline="0" dirty="0"/>
              <a:t>acceder a los recursos o </a:t>
            </a:r>
            <a:r>
              <a:rPr lang="es-MX" sz="2000" b="0" i="1" u="none" baseline="0" dirty="0"/>
              <a:t>a </a:t>
            </a:r>
            <a:r>
              <a:rPr lang="x-es-XL" sz="2000" b="0" i="1" u="none" baseline="0" dirty="0"/>
              <a:t>solicitar </a:t>
            </a:r>
            <a:r>
              <a:rPr lang="es-MX" sz="2000" b="0" i="1" u="none" baseline="0" dirty="0"/>
              <a:t>beneficios</a:t>
            </a:r>
            <a:r>
              <a:rPr lang="x-es-XL" sz="2000" b="0" i="1" u="none" baseline="0" dirty="0"/>
              <a:t>?»</a:t>
            </a:r>
          </a:p>
        </p:txBody>
      </p:sp>
      <p:sp>
        <p:nvSpPr>
          <p:cNvPr id="4" name="Footer Placeholder 3">
            <a:extLst>
              <a:ext uri="{FF2B5EF4-FFF2-40B4-BE49-F238E27FC236}">
                <a16:creationId xmlns:a16="http://schemas.microsoft.com/office/drawing/2014/main" id="{29EFEB78-8385-0C60-2721-A0733903915F}"/>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DAA056F1-A114-2D3F-0433-B62001EBDB6C}"/>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12</a:t>
            </a:fld>
            <a:endParaRPr lang="x-es-XL"/>
          </a:p>
        </p:txBody>
      </p:sp>
    </p:spTree>
    <p:extLst>
      <p:ext uri="{BB962C8B-B14F-4D97-AF65-F5344CB8AC3E}">
        <p14:creationId xmlns:p14="http://schemas.microsoft.com/office/powerpoint/2010/main" val="137964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F08442-CF19-8131-3015-1EE79E1018B1}"/>
              </a:ext>
            </a:extLst>
          </p:cNvPr>
          <p:cNvSpPr>
            <a:spLocks noGrp="1"/>
          </p:cNvSpPr>
          <p:nvPr>
            <p:ph type="title"/>
          </p:nvPr>
        </p:nvSpPr>
        <p:spPr/>
        <p:txBody>
          <a:bodyPr/>
          <a:lstStyle/>
          <a:p>
            <a:pPr algn="l" rtl="0"/>
            <a:r>
              <a:rPr lang="x-es-XL" b="0" i="0" u="none" baseline="0"/>
              <a:t>Personal veterano y no veterano</a:t>
            </a:r>
          </a:p>
        </p:txBody>
      </p:sp>
      <p:sp>
        <p:nvSpPr>
          <p:cNvPr id="7" name="Content Placeholder 6">
            <a:extLst>
              <a:ext uri="{FF2B5EF4-FFF2-40B4-BE49-F238E27FC236}">
                <a16:creationId xmlns:a16="http://schemas.microsoft.com/office/drawing/2014/main" id="{8CEF4689-8493-CA99-9F12-CD5F97E17A48}"/>
              </a:ext>
            </a:extLst>
          </p:cNvPr>
          <p:cNvSpPr>
            <a:spLocks noGrp="1"/>
          </p:cNvSpPr>
          <p:nvPr>
            <p:ph idx="1"/>
          </p:nvPr>
        </p:nvSpPr>
        <p:spPr>
          <a:xfrm>
            <a:off x="838200" y="1781493"/>
            <a:ext cx="10515600" cy="4486275"/>
          </a:xfrm>
        </p:spPr>
        <p:txBody>
          <a:bodyPr>
            <a:noAutofit/>
          </a:bodyPr>
          <a:lstStyle/>
          <a:p>
            <a:pPr lvl="0" algn="l" rtl="0" eaLnBrk="0" fontAlgn="base" hangingPunct="0">
              <a:lnSpc>
                <a:spcPct val="115000"/>
              </a:lnSpc>
              <a:spcBef>
                <a:spcPts val="400"/>
              </a:spcBef>
              <a:spcAft>
                <a:spcPts val="400"/>
              </a:spcAft>
              <a:buClr>
                <a:srgbClr val="023160"/>
              </a:buClr>
            </a:pPr>
            <a:r>
              <a:rPr lang="x-es-XL" sz="1600" b="0" i="0" u="none" baseline="0" dirty="0"/>
              <a:t>Recuerd</a:t>
            </a:r>
            <a:r>
              <a:rPr lang="es-MX" sz="1600" b="0" i="0" u="none" baseline="0" dirty="0"/>
              <a:t>e</a:t>
            </a:r>
            <a:r>
              <a:rPr lang="x-es-XL" sz="1600" b="0" i="0" u="none" baseline="0" dirty="0"/>
              <a:t> que NO es necesario haber prestado servicio militar para ser un proveedor eficaz del HVRP. Aunque compartir una experiencia militar común puede ser una forma de establecer una buena relación, incluso quienes nunca han prestado servicio pueden ayudar de manera eficaz a quienes necesitan asistencia.</a:t>
            </a:r>
          </a:p>
          <a:p>
            <a:pPr lvl="1" algn="l" rtl="0" eaLnBrk="0" fontAlgn="base" hangingPunct="0">
              <a:lnSpc>
                <a:spcPct val="115000"/>
              </a:lnSpc>
              <a:spcBef>
                <a:spcPts val="400"/>
              </a:spcBef>
              <a:spcAft>
                <a:spcPts val="400"/>
              </a:spcAft>
              <a:buClr>
                <a:srgbClr val="023160"/>
              </a:buClr>
              <a:buSzPct val="110000"/>
            </a:pPr>
            <a:r>
              <a:rPr lang="x-es-XL" sz="1400" b="0" i="1" u="none" baseline="0" dirty="0"/>
              <a:t>«</a:t>
            </a:r>
            <a:r>
              <a:rPr lang="es-MX" sz="1400" i="1" dirty="0"/>
              <a:t>U</a:t>
            </a:r>
            <a:r>
              <a:rPr lang="es-MX" sz="1400" b="0" i="1" u="none" baseline="0" dirty="0"/>
              <a:t>sted n</a:t>
            </a:r>
            <a:r>
              <a:rPr lang="x-es-XL" sz="1400" b="0" i="1" u="none" baseline="0" dirty="0"/>
              <a:t>unca ha prestado servicio militar, así que no me entiende». </a:t>
            </a:r>
            <a:r>
              <a:rPr lang="x-es-XL" sz="1400" b="0" i="0" u="none" baseline="0" dirty="0"/>
              <a:t>Puede que esto salga a colación en una conversación, ¡y </a:t>
            </a:r>
            <a:r>
              <a:rPr lang="es-MX" sz="1400" b="0" i="0" u="none" baseline="0" dirty="0"/>
              <a:t>está bien</a:t>
            </a:r>
            <a:r>
              <a:rPr lang="x-es-XL" sz="1400" b="0" i="0" u="none" baseline="0" dirty="0"/>
              <a:t>! Intent</a:t>
            </a:r>
            <a:r>
              <a:rPr lang="es-MX" sz="1400" b="0" i="0" u="none" baseline="0" dirty="0"/>
              <a:t>e</a:t>
            </a:r>
            <a:r>
              <a:rPr lang="x-es-XL" sz="1400" b="0" i="0" u="none" baseline="0" dirty="0"/>
              <a:t> responder: </a:t>
            </a:r>
            <a:r>
              <a:rPr lang="x-es-XL" sz="1400" b="0" i="1" u="none" baseline="0" dirty="0"/>
              <a:t>«Tiene razón, nunca he prestado servicio». «¡Así que ayúd</a:t>
            </a:r>
            <a:r>
              <a:rPr lang="es-MX" sz="1400" b="0" i="1" u="none" baseline="0" dirty="0"/>
              <a:t>e</a:t>
            </a:r>
            <a:r>
              <a:rPr lang="x-es-XL" sz="1400" b="0" i="1" u="none" baseline="0" dirty="0"/>
              <a:t>me a entender mejor cuál ha sido </a:t>
            </a:r>
            <a:r>
              <a:rPr lang="es-MX" sz="1400" b="0" i="1" u="none" baseline="0" dirty="0"/>
              <a:t>s</a:t>
            </a:r>
            <a:r>
              <a:rPr lang="x-es-XL" sz="1400" b="0" i="1" u="none" baseline="0" dirty="0"/>
              <a:t>u experiencia y qué necesita para que </a:t>
            </a:r>
            <a:r>
              <a:rPr lang="es-MX" sz="1400" b="0" i="1" u="none" baseline="0" dirty="0"/>
              <a:t>yo </a:t>
            </a:r>
            <a:r>
              <a:rPr lang="x-es-XL" sz="1400" b="0" i="1" u="none" baseline="0" dirty="0"/>
              <a:t>pueda </a:t>
            </a:r>
            <a:r>
              <a:rPr lang="es-MX" sz="1400" b="0" i="1" u="none" baseline="0" dirty="0"/>
              <a:t>ayudarle de todas formas</a:t>
            </a:r>
            <a:r>
              <a:rPr lang="x-es-XL" sz="1400" b="0" i="1" u="none" baseline="0" dirty="0"/>
              <a:t>!»</a:t>
            </a:r>
          </a:p>
          <a:p>
            <a:pPr lvl="0" algn="l" rtl="0" eaLnBrk="0" fontAlgn="base" hangingPunct="0">
              <a:lnSpc>
                <a:spcPct val="115000"/>
              </a:lnSpc>
              <a:spcBef>
                <a:spcPts val="400"/>
              </a:spcBef>
              <a:spcAft>
                <a:spcPts val="400"/>
              </a:spcAft>
              <a:buClr>
                <a:srgbClr val="023160"/>
              </a:buClr>
            </a:pPr>
            <a:r>
              <a:rPr lang="x-es-XL" sz="1600" b="0" i="0" u="none" baseline="0" dirty="0"/>
              <a:t>No tod</a:t>
            </a:r>
            <a:r>
              <a:rPr lang="es-MX" sz="1600" b="0" i="0" u="none" baseline="0" dirty="0"/>
              <a:t>as las personas que </a:t>
            </a:r>
            <a:r>
              <a:rPr lang="x-es-XL" sz="1600" b="0" i="0" u="none" baseline="0" dirty="0"/>
              <a:t>HA</a:t>
            </a:r>
            <a:r>
              <a:rPr lang="es-MX" sz="1600" b="0" i="0" u="none" baseline="0" dirty="0"/>
              <a:t>N</a:t>
            </a:r>
            <a:r>
              <a:rPr lang="x-es-XL" sz="1600" b="0" i="0" u="none" baseline="0" dirty="0"/>
              <a:t> prestado servicio </a:t>
            </a:r>
            <a:r>
              <a:rPr lang="es-MX" sz="1600" b="0" i="0" u="none" baseline="0" dirty="0"/>
              <a:t>son </a:t>
            </a:r>
            <a:r>
              <a:rPr lang="x-es-XL" sz="1600" b="0" i="0" u="none" baseline="0" dirty="0"/>
              <a:t>expert</a:t>
            </a:r>
            <a:r>
              <a:rPr lang="es-MX" sz="1600" b="0" i="0" u="none" baseline="0" dirty="0"/>
              <a:t>as</a:t>
            </a:r>
            <a:r>
              <a:rPr lang="x-es-XL" sz="1600" b="0" i="0" u="none" baseline="0" dirty="0"/>
              <a:t> en todo lo relacionado con </a:t>
            </a:r>
            <a:r>
              <a:rPr lang="es-MX" sz="1600" b="0" i="0" u="none" baseline="0" dirty="0"/>
              <a:t>las fuerzas armadas</a:t>
            </a:r>
            <a:r>
              <a:rPr lang="x-es-XL" sz="1600" b="0" i="0" u="none" baseline="0" dirty="0"/>
              <a:t>. Recuerd</a:t>
            </a:r>
            <a:r>
              <a:rPr lang="es-MX" sz="1600" b="0" i="0" u="none" baseline="0" dirty="0"/>
              <a:t>e</a:t>
            </a:r>
            <a:r>
              <a:rPr lang="x-es-XL" sz="1600" b="0" i="0" u="none" baseline="0" dirty="0"/>
              <a:t> que existen diferencias generacionales, diferencias entre las distintas ramas </a:t>
            </a:r>
            <a:r>
              <a:rPr lang="es-MX" sz="1600" b="0" i="0" u="none" baseline="0" dirty="0"/>
              <a:t>militares</a:t>
            </a:r>
            <a:r>
              <a:rPr lang="x-es-XL" sz="1600" b="0" i="0" u="none" baseline="0" dirty="0"/>
              <a:t>, diferencias entre los distintos componentes de </a:t>
            </a:r>
            <a:r>
              <a:rPr lang="es-MX" sz="1600" b="0" i="0" u="none" baseline="0" dirty="0"/>
              <a:t>las </a:t>
            </a:r>
            <a:r>
              <a:rPr lang="es-MX" sz="1600" dirty="0"/>
              <a:t>fuerzas armadas</a:t>
            </a:r>
            <a:r>
              <a:rPr lang="es-MX" sz="1600" b="0" i="0" u="none" baseline="0" dirty="0"/>
              <a:t> </a:t>
            </a:r>
            <a:r>
              <a:rPr lang="x-es-XL" sz="1600" b="0" i="0" u="none" baseline="0" dirty="0"/>
              <a:t>(servicio activo, Guardia Nacional y Reservas) e incluso diferencias en las especialidades</a:t>
            </a:r>
            <a:r>
              <a:rPr lang="es-MX" sz="1600" b="0" i="0" u="none" baseline="0" dirty="0"/>
              <a:t> ocupacionales</a:t>
            </a:r>
            <a:r>
              <a:rPr lang="x-es-XL" sz="1600" b="0" i="0" u="none" baseline="0" dirty="0"/>
              <a:t> militares (MOS) dentro de una misma rama, lo que hace imposible comprender las experiencias de cada veterano.</a:t>
            </a:r>
          </a:p>
          <a:p>
            <a:pPr lvl="1" algn="l" rtl="0" eaLnBrk="0" fontAlgn="base" hangingPunct="0">
              <a:lnSpc>
                <a:spcPct val="115000"/>
              </a:lnSpc>
              <a:spcBef>
                <a:spcPts val="400"/>
              </a:spcBef>
              <a:spcAft>
                <a:spcPts val="400"/>
              </a:spcAft>
              <a:buClr>
                <a:srgbClr val="023160"/>
              </a:buClr>
              <a:buSzPct val="110000"/>
            </a:pPr>
            <a:r>
              <a:rPr lang="x-es-XL" sz="1400" b="0" i="0" u="none" baseline="0" dirty="0"/>
              <a:t>Por ejemplo, alguien que haya servido en la infantería puede haber tenido una carrera militar muy diferente (pero ni más ni menos importante) que alguien que haya sido empleado de</a:t>
            </a:r>
            <a:r>
              <a:rPr lang="es-MX" sz="1400" b="0" i="0" u="none" baseline="0" dirty="0"/>
              <a:t> suministros</a:t>
            </a:r>
            <a:r>
              <a:rPr lang="x-es-XL" sz="1400" b="0" i="0" u="none" baseline="0" dirty="0"/>
              <a:t>.</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13</a:t>
            </a:fld>
            <a:endParaRPr lang="x-es-XL"/>
          </a:p>
        </p:txBody>
      </p:sp>
    </p:spTree>
    <p:extLst>
      <p:ext uri="{BB962C8B-B14F-4D97-AF65-F5344CB8AC3E}">
        <p14:creationId xmlns:p14="http://schemas.microsoft.com/office/powerpoint/2010/main" val="3465935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3E507D-1670-D38C-CDDF-74C2FBEF014D}"/>
              </a:ext>
            </a:extLst>
          </p:cNvPr>
          <p:cNvSpPr>
            <a:spLocks noGrp="1"/>
          </p:cNvSpPr>
          <p:nvPr>
            <p:ph type="title"/>
          </p:nvPr>
        </p:nvSpPr>
        <p:spPr/>
        <p:txBody>
          <a:bodyPr/>
          <a:lstStyle/>
          <a:p>
            <a:pPr algn="l" rtl="0"/>
            <a:r>
              <a:rPr lang="x-es-XL" b="0" i="0" u="none" baseline="0" dirty="0"/>
              <a:t>In</a:t>
            </a:r>
            <a:r>
              <a:rPr lang="es-MX" b="0" i="0" u="none" baseline="0" dirty="0" err="1"/>
              <a:t>teractuar</a:t>
            </a:r>
            <a:r>
              <a:rPr lang="es-MX" b="0" i="0" u="none" baseline="0" dirty="0"/>
              <a:t> con</a:t>
            </a:r>
            <a:r>
              <a:rPr lang="x-es-XL" b="0" i="0" u="none" baseline="0" dirty="0"/>
              <a:t> los veteranos con respeto</a:t>
            </a:r>
          </a:p>
        </p:txBody>
      </p:sp>
    </p:spTree>
    <p:extLst>
      <p:ext uri="{BB962C8B-B14F-4D97-AF65-F5344CB8AC3E}">
        <p14:creationId xmlns:p14="http://schemas.microsoft.com/office/powerpoint/2010/main" val="3422782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F08442-CF19-8131-3015-1EE79E1018B1}"/>
              </a:ext>
            </a:extLst>
          </p:cNvPr>
          <p:cNvSpPr>
            <a:spLocks noGrp="1"/>
          </p:cNvSpPr>
          <p:nvPr>
            <p:ph type="title"/>
          </p:nvPr>
        </p:nvSpPr>
        <p:spPr>
          <a:xfrm>
            <a:off x="838200" y="136526"/>
            <a:ext cx="9677400" cy="1556924"/>
          </a:xfrm>
        </p:spPr>
        <p:txBody>
          <a:bodyPr/>
          <a:lstStyle/>
          <a:p>
            <a:pPr algn="l" rtl="0"/>
            <a:r>
              <a:rPr lang="x-es-XL" b="0" i="0" u="none" baseline="0"/>
              <a:t>Investigación respetuosa: plantear las preguntas adecuadas</a:t>
            </a:r>
          </a:p>
        </p:txBody>
      </p:sp>
      <p:sp>
        <p:nvSpPr>
          <p:cNvPr id="7" name="Content Placeholder 6">
            <a:extLst>
              <a:ext uri="{FF2B5EF4-FFF2-40B4-BE49-F238E27FC236}">
                <a16:creationId xmlns:a16="http://schemas.microsoft.com/office/drawing/2014/main" id="{8CEF4689-8493-CA99-9F12-CD5F97E17A48}"/>
              </a:ext>
            </a:extLst>
          </p:cNvPr>
          <p:cNvSpPr>
            <a:spLocks noGrp="1"/>
          </p:cNvSpPr>
          <p:nvPr>
            <p:ph idx="1"/>
          </p:nvPr>
        </p:nvSpPr>
        <p:spPr>
          <a:xfrm>
            <a:off x="838200" y="1828800"/>
            <a:ext cx="10342418" cy="4350924"/>
          </a:xfrm>
        </p:spPr>
        <p:txBody>
          <a:bodyPr>
            <a:noAutofit/>
          </a:bodyPr>
          <a:lstStyle/>
          <a:p>
            <a:pPr lvl="0" algn="l" rtl="0" eaLnBrk="0" fontAlgn="base" hangingPunct="0">
              <a:lnSpc>
                <a:spcPct val="110000"/>
              </a:lnSpc>
              <a:spcBef>
                <a:spcPts val="600"/>
              </a:spcBef>
              <a:spcAft>
                <a:spcPts val="600"/>
              </a:spcAft>
              <a:buClr>
                <a:srgbClr val="023160"/>
              </a:buClr>
            </a:pPr>
            <a:r>
              <a:rPr lang="x-es-XL" sz="2000" b="0" i="0" u="none" baseline="0" dirty="0"/>
              <a:t>Durante el proceso de selección, s</a:t>
            </a:r>
            <a:r>
              <a:rPr lang="es-MX" sz="2000" dirty="0" err="1"/>
              <a:t>ea</a:t>
            </a:r>
            <a:r>
              <a:rPr lang="x-es-XL" sz="2000" b="0" i="0" u="none" baseline="0" dirty="0"/>
              <a:t> respetuoso en </a:t>
            </a:r>
            <a:r>
              <a:rPr lang="es-MX" sz="2000" b="0" i="0" u="none" baseline="0" dirty="0"/>
              <a:t>s</a:t>
            </a:r>
            <a:r>
              <a:rPr lang="x-es-XL" sz="2000" b="0" i="0" u="none" baseline="0" dirty="0"/>
              <a:t>us conversaciones con los participantes, pero no dude en plantear preguntas difíciles sobre los obstáculos para el acceso al empleo.</a:t>
            </a:r>
          </a:p>
          <a:p>
            <a:pPr lvl="0" algn="l" rtl="0" eaLnBrk="0" fontAlgn="base" hangingPunct="0">
              <a:lnSpc>
                <a:spcPct val="110000"/>
              </a:lnSpc>
              <a:spcBef>
                <a:spcPts val="600"/>
              </a:spcBef>
              <a:spcAft>
                <a:spcPts val="600"/>
              </a:spcAft>
              <a:buClr>
                <a:srgbClr val="023160"/>
              </a:buClr>
            </a:pPr>
            <a:r>
              <a:rPr lang="x-es-XL" sz="2000" b="0" i="0" u="none" baseline="0" dirty="0"/>
              <a:t>Respet</a:t>
            </a:r>
            <a:r>
              <a:rPr lang="es-MX" sz="2000" b="0" i="0" u="none" baseline="0" dirty="0"/>
              <a:t>e</a:t>
            </a:r>
            <a:r>
              <a:rPr lang="x-es-XL" sz="2000" b="0" i="0" u="none" baseline="0" dirty="0"/>
              <a:t> todas las formas de servicio (Reserva, Guardia Nacional, funciones no relacionadas con el combate). Puede que la palabra «veterano» no signifique lo mismo para todo el mundo. ¡S</a:t>
            </a:r>
            <a:r>
              <a:rPr lang="es-MX" sz="2000" b="0" i="0" u="none" baseline="0" dirty="0" err="1"/>
              <a:t>ea</a:t>
            </a:r>
            <a:r>
              <a:rPr lang="x-es-XL" sz="2000" b="0" i="0" u="none" baseline="0" dirty="0"/>
              <a:t> respetuoso con esto!</a:t>
            </a:r>
          </a:p>
          <a:p>
            <a:pPr lvl="0" algn="l" rtl="0" eaLnBrk="0" fontAlgn="base" hangingPunct="0">
              <a:lnSpc>
                <a:spcPct val="110000"/>
              </a:lnSpc>
              <a:spcBef>
                <a:spcPts val="600"/>
              </a:spcBef>
              <a:spcAft>
                <a:spcPts val="600"/>
              </a:spcAft>
              <a:buClr>
                <a:srgbClr val="023160"/>
              </a:buClr>
            </a:pPr>
            <a:r>
              <a:rPr lang="x-es-XL" sz="2000" b="0" i="0" u="none" baseline="0" dirty="0"/>
              <a:t>S</a:t>
            </a:r>
            <a:r>
              <a:rPr lang="es-MX" sz="2000" dirty="0" err="1"/>
              <a:t>ea</a:t>
            </a:r>
            <a:r>
              <a:rPr lang="x-es-XL" sz="2000" b="0" i="0" u="none" baseline="0" dirty="0"/>
              <a:t> comprensivo con los antecedentes de traumas y con las reticencias a hablar de ellos.</a:t>
            </a:r>
          </a:p>
          <a:p>
            <a:pPr lvl="0" algn="l" rtl="0" eaLnBrk="0" fontAlgn="base" hangingPunct="0">
              <a:lnSpc>
                <a:spcPct val="110000"/>
              </a:lnSpc>
              <a:spcBef>
                <a:spcPts val="600"/>
              </a:spcBef>
              <a:spcAft>
                <a:spcPts val="600"/>
              </a:spcAft>
              <a:buClr>
                <a:srgbClr val="023160"/>
              </a:buClr>
            </a:pPr>
            <a:r>
              <a:rPr lang="x-es-XL" sz="2000" b="0" i="0" u="none" baseline="0" dirty="0"/>
              <a:t>Un lenguaje que tenga en cuenta el trauma ayuda a los veteranos a sentirse seguros a la hora de abrirse y participar.</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15</a:t>
            </a:fld>
            <a:endParaRPr lang="x-es-XL"/>
          </a:p>
        </p:txBody>
      </p:sp>
    </p:spTree>
    <p:extLst>
      <p:ext uri="{BB962C8B-B14F-4D97-AF65-F5344CB8AC3E}">
        <p14:creationId xmlns:p14="http://schemas.microsoft.com/office/powerpoint/2010/main" val="3034681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F08442-CF19-8131-3015-1EE79E1018B1}"/>
              </a:ext>
            </a:extLst>
          </p:cNvPr>
          <p:cNvSpPr>
            <a:spLocks noGrp="1"/>
          </p:cNvSpPr>
          <p:nvPr>
            <p:ph type="title"/>
          </p:nvPr>
        </p:nvSpPr>
        <p:spPr>
          <a:xfrm>
            <a:off x="838200" y="363682"/>
            <a:ext cx="9677400" cy="1329767"/>
          </a:xfrm>
        </p:spPr>
        <p:txBody>
          <a:bodyPr/>
          <a:lstStyle/>
          <a:p>
            <a:pPr algn="l" rtl="0"/>
            <a:r>
              <a:rPr lang="x-es-XL" b="0" i="0" u="none" baseline="0"/>
              <a:t>Establece primero una buena relación</a:t>
            </a:r>
          </a:p>
        </p:txBody>
      </p:sp>
      <p:sp>
        <p:nvSpPr>
          <p:cNvPr id="7" name="Content Placeholder 6">
            <a:extLst>
              <a:ext uri="{FF2B5EF4-FFF2-40B4-BE49-F238E27FC236}">
                <a16:creationId xmlns:a16="http://schemas.microsoft.com/office/drawing/2014/main" id="{8CEF4689-8493-CA99-9F12-CD5F97E17A48}"/>
              </a:ext>
            </a:extLst>
          </p:cNvPr>
          <p:cNvSpPr>
            <a:spLocks noGrp="1"/>
          </p:cNvSpPr>
          <p:nvPr>
            <p:ph idx="1"/>
          </p:nvPr>
        </p:nvSpPr>
        <p:spPr>
          <a:xfrm>
            <a:off x="838200" y="1797627"/>
            <a:ext cx="10342418" cy="4382097"/>
          </a:xfrm>
        </p:spPr>
        <p:txBody>
          <a:bodyPr>
            <a:normAutofit lnSpcReduction="10000"/>
          </a:bodyPr>
          <a:lstStyle/>
          <a:p>
            <a:pPr lvl="0" algn="l" rtl="0" eaLnBrk="0" fontAlgn="base" hangingPunct="0">
              <a:lnSpc>
                <a:spcPct val="110000"/>
              </a:lnSpc>
              <a:spcBef>
                <a:spcPts val="600"/>
              </a:spcBef>
              <a:spcAft>
                <a:spcPts val="600"/>
              </a:spcAft>
              <a:buClr>
                <a:srgbClr val="023160"/>
              </a:buClr>
            </a:pPr>
            <a:r>
              <a:rPr lang="es-MX" b="0" i="0" u="none" baseline="0" dirty="0"/>
              <a:t>Enfóquese en </a:t>
            </a:r>
            <a:r>
              <a:rPr lang="x-es-XL" b="0" i="0" u="none" baseline="0" dirty="0"/>
              <a:t>la relación, no en el estatus.</a:t>
            </a:r>
          </a:p>
          <a:p>
            <a:pPr lvl="0" algn="l" rtl="0" eaLnBrk="0" fontAlgn="base" hangingPunct="0">
              <a:lnSpc>
                <a:spcPct val="110000"/>
              </a:lnSpc>
              <a:spcBef>
                <a:spcPts val="600"/>
              </a:spcBef>
              <a:spcAft>
                <a:spcPts val="600"/>
              </a:spcAft>
              <a:buClr>
                <a:srgbClr val="023160"/>
              </a:buClr>
            </a:pPr>
            <a:r>
              <a:rPr lang="x-es-XL" b="0" i="0" u="none" baseline="0" dirty="0"/>
              <a:t>Ha</a:t>
            </a:r>
            <a:r>
              <a:rPr lang="es-MX" b="0" i="0" u="none" baseline="0" dirty="0" err="1"/>
              <a:t>ga</a:t>
            </a:r>
            <a:r>
              <a:rPr lang="x-es-XL" b="0" i="0" u="none" baseline="0" dirty="0"/>
              <a:t> preguntas abiertas sobre los objetivos </a:t>
            </a:r>
            <a:r>
              <a:rPr lang="es-MX" b="0" i="0" u="none" baseline="0" dirty="0"/>
              <a:t>de vida </a:t>
            </a:r>
            <a:r>
              <a:rPr lang="x-es-XL" b="0" i="0" u="none" baseline="0" dirty="0"/>
              <a:t>y los obstáculos.</a:t>
            </a:r>
          </a:p>
          <a:p>
            <a:pPr lvl="0" algn="l" rtl="0" eaLnBrk="0" fontAlgn="base" hangingPunct="0">
              <a:lnSpc>
                <a:spcPct val="110000"/>
              </a:lnSpc>
              <a:spcBef>
                <a:spcPts val="600"/>
              </a:spcBef>
              <a:spcAft>
                <a:spcPts val="600"/>
              </a:spcAft>
              <a:buClr>
                <a:srgbClr val="023160"/>
              </a:buClr>
            </a:pPr>
            <a:r>
              <a:rPr lang="x-es-XL" b="0" i="0" u="none" baseline="0" dirty="0"/>
              <a:t>Si </a:t>
            </a:r>
            <a:r>
              <a:rPr lang="es-MX" b="0" i="0" u="none" baseline="0" dirty="0"/>
              <a:t>usted es </a:t>
            </a:r>
            <a:r>
              <a:rPr lang="x-es-XL" b="0" i="0" u="none" baseline="0" dirty="0"/>
              <a:t>veterano, muéstr</a:t>
            </a:r>
            <a:r>
              <a:rPr lang="es-MX" b="0" i="0" u="none" baseline="0" dirty="0"/>
              <a:t>ese</a:t>
            </a:r>
            <a:r>
              <a:rPr lang="x-es-XL" b="0" i="0" u="none" baseline="0" dirty="0"/>
              <a:t> dispuesto a hablar de experiencias compartidas, NO solo de la vida militar.</a:t>
            </a:r>
          </a:p>
          <a:p>
            <a:pPr lvl="1" algn="l" rtl="0" eaLnBrk="0" fontAlgn="base" hangingPunct="0">
              <a:lnSpc>
                <a:spcPct val="110000"/>
              </a:lnSpc>
              <a:spcBef>
                <a:spcPts val="600"/>
              </a:spcBef>
              <a:spcAft>
                <a:spcPts val="600"/>
              </a:spcAft>
              <a:buClr>
                <a:srgbClr val="023160"/>
              </a:buClr>
              <a:buSzPct val="110000"/>
            </a:pPr>
            <a:r>
              <a:rPr lang="x-es-XL" b="0" i="0" u="none" baseline="0" dirty="0"/>
              <a:t>Los veteranos no son personajes unidimensionales. Coment</a:t>
            </a:r>
            <a:r>
              <a:rPr lang="es-MX" b="0" i="0" u="none" baseline="0" dirty="0"/>
              <a:t>e</a:t>
            </a:r>
            <a:r>
              <a:rPr lang="x-es-XL" b="0" i="0" u="none" baseline="0" dirty="0"/>
              <a:t> otras similitudes, como los intereses comunes, los deportes, la música, etc. Los veteranos son, ante todo, SERES HUMANOS y tienen una gran variedad de intereses y rasgos.</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16</a:t>
            </a:fld>
            <a:endParaRPr lang="x-es-XL"/>
          </a:p>
        </p:txBody>
      </p:sp>
    </p:spTree>
    <p:extLst>
      <p:ext uri="{BB962C8B-B14F-4D97-AF65-F5344CB8AC3E}">
        <p14:creationId xmlns:p14="http://schemas.microsoft.com/office/powerpoint/2010/main" val="1648731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F08442-CF19-8131-3015-1EE79E1018B1}"/>
              </a:ext>
            </a:extLst>
          </p:cNvPr>
          <p:cNvSpPr>
            <a:spLocks noGrp="1"/>
          </p:cNvSpPr>
          <p:nvPr>
            <p:ph type="title"/>
          </p:nvPr>
        </p:nvSpPr>
        <p:spPr>
          <a:xfrm>
            <a:off x="838200" y="363682"/>
            <a:ext cx="9677400" cy="1329767"/>
          </a:xfrm>
        </p:spPr>
        <p:txBody>
          <a:bodyPr/>
          <a:lstStyle/>
          <a:p>
            <a:pPr algn="l" rtl="0"/>
            <a:r>
              <a:rPr lang="x-es-XL" b="0" i="0" u="none" baseline="0"/>
              <a:t>Comprender el trauma y la revelación de experiencias traumáticas</a:t>
            </a:r>
          </a:p>
        </p:txBody>
      </p:sp>
      <p:sp>
        <p:nvSpPr>
          <p:cNvPr id="7" name="Content Placeholder 6">
            <a:extLst>
              <a:ext uri="{FF2B5EF4-FFF2-40B4-BE49-F238E27FC236}">
                <a16:creationId xmlns:a16="http://schemas.microsoft.com/office/drawing/2014/main" id="{8CEF4689-8493-CA99-9F12-CD5F97E17A48}"/>
              </a:ext>
            </a:extLst>
          </p:cNvPr>
          <p:cNvSpPr>
            <a:spLocks noGrp="1"/>
          </p:cNvSpPr>
          <p:nvPr>
            <p:ph idx="1"/>
          </p:nvPr>
        </p:nvSpPr>
        <p:spPr>
          <a:xfrm>
            <a:off x="838200" y="1797627"/>
            <a:ext cx="10342418" cy="4382097"/>
          </a:xfrm>
        </p:spPr>
        <p:txBody>
          <a:bodyPr>
            <a:noAutofit/>
          </a:bodyPr>
          <a:lstStyle/>
          <a:p>
            <a:pPr lvl="0" algn="l" rtl="0" eaLnBrk="0" fontAlgn="base" hangingPunct="0">
              <a:lnSpc>
                <a:spcPct val="110000"/>
              </a:lnSpc>
              <a:spcBef>
                <a:spcPts val="600"/>
              </a:spcBef>
              <a:spcAft>
                <a:spcPts val="600"/>
              </a:spcAft>
              <a:buClr>
                <a:srgbClr val="023160"/>
              </a:buClr>
            </a:pPr>
            <a:r>
              <a:rPr lang="x-es-XL" sz="2000" b="0" i="0" u="none" baseline="0" dirty="0"/>
              <a:t>Es posible que algunos veteranos no quieran hablar de su servicio militar.</a:t>
            </a:r>
          </a:p>
          <a:p>
            <a:pPr lvl="0" algn="l" rtl="0" eaLnBrk="0" fontAlgn="base" hangingPunct="0">
              <a:lnSpc>
                <a:spcPct val="110000"/>
              </a:lnSpc>
              <a:spcBef>
                <a:spcPts val="600"/>
              </a:spcBef>
              <a:spcAft>
                <a:spcPts val="600"/>
              </a:spcAft>
              <a:buClr>
                <a:srgbClr val="023160"/>
              </a:buClr>
            </a:pPr>
            <a:r>
              <a:rPr lang="x-es-XL" sz="2000" b="0" i="0" u="none" baseline="0" dirty="0"/>
              <a:t>Respet</a:t>
            </a:r>
            <a:r>
              <a:rPr lang="es-MX" sz="2000" b="0" i="0" u="none" baseline="0" dirty="0"/>
              <a:t>e</a:t>
            </a:r>
            <a:r>
              <a:rPr lang="x-es-XL" sz="2000" b="0" i="0" u="none" baseline="0" dirty="0"/>
              <a:t> el silencio: céntr</a:t>
            </a:r>
            <a:r>
              <a:rPr lang="es-MX" sz="2000" b="0" i="0" u="none" baseline="0" dirty="0"/>
              <a:t>ese </a:t>
            </a:r>
            <a:r>
              <a:rPr lang="x-es-XL" sz="2000" b="0" i="0" u="none" baseline="0" dirty="0"/>
              <a:t>en ofrecer apoyo, no en su historia. (PERO </a:t>
            </a:r>
            <a:r>
              <a:rPr lang="es-MX" sz="2000" b="0" i="0" u="none" baseline="0" dirty="0"/>
              <a:t>permita que le </a:t>
            </a:r>
            <a:r>
              <a:rPr lang="x-es-XL" sz="2000" b="0" i="0" u="none" baseline="0" dirty="0"/>
              <a:t>cuenten sus historias si quieren. Esto es una muestra de confianza)</a:t>
            </a:r>
            <a:r>
              <a:rPr lang="es-MX" sz="2000" b="0" i="0" u="none" baseline="0" dirty="0"/>
              <a:t>.</a:t>
            </a:r>
            <a:endParaRPr lang="x-es-XL" sz="2000" b="0" i="0" u="none" baseline="0" dirty="0"/>
          </a:p>
          <a:p>
            <a:pPr lvl="0" algn="l" rtl="0" eaLnBrk="0" fontAlgn="base" hangingPunct="0">
              <a:lnSpc>
                <a:spcPct val="110000"/>
              </a:lnSpc>
              <a:spcBef>
                <a:spcPts val="600"/>
              </a:spcBef>
              <a:spcAft>
                <a:spcPts val="600"/>
              </a:spcAft>
              <a:buClr>
                <a:srgbClr val="023160"/>
              </a:buClr>
            </a:pPr>
            <a:r>
              <a:rPr lang="x-es-XL" sz="2000" b="0" i="0" u="none" baseline="0" dirty="0"/>
              <a:t>No es necesario revelar in</a:t>
            </a:r>
            <a:r>
              <a:rPr lang="es-MX" sz="2000" b="0" i="0" u="none" baseline="0" dirty="0"/>
              <a:t>formación </a:t>
            </a:r>
            <a:r>
              <a:rPr lang="pt-BR" sz="2000" b="0" i="0" u="none" baseline="0" dirty="0"/>
              <a:t>para</a:t>
            </a:r>
            <a:r>
              <a:rPr lang="x-es-XL" sz="2000" b="0" i="0" u="none" baseline="0" dirty="0"/>
              <a:t> que la ayuda sea eficaz. Céntr</a:t>
            </a:r>
            <a:r>
              <a:rPr lang="es-MX" sz="2000" b="0" i="0" u="none" baseline="0" dirty="0"/>
              <a:t>ese </a:t>
            </a:r>
            <a:r>
              <a:rPr lang="x-es-XL" sz="2000" b="0" i="0" u="none" baseline="0" dirty="0"/>
              <a:t>en las necesidades actuales y respet</a:t>
            </a:r>
            <a:r>
              <a:rPr lang="es-MX" sz="2000" b="0" i="0" u="none" baseline="0" dirty="0"/>
              <a:t>e</a:t>
            </a:r>
            <a:r>
              <a:rPr lang="x-es-XL" sz="2000" b="0" i="0" u="none" baseline="0" dirty="0"/>
              <a:t> el derecho de los veteranos a controlar su propia historia.</a:t>
            </a:r>
          </a:p>
          <a:p>
            <a:pPr marL="0" lvl="0" indent="0" algn="l" rtl="0" eaLnBrk="0" fontAlgn="base" hangingPunct="0">
              <a:lnSpc>
                <a:spcPct val="110000"/>
              </a:lnSpc>
              <a:spcBef>
                <a:spcPts val="1200"/>
              </a:spcBef>
              <a:spcAft>
                <a:spcPts val="600"/>
              </a:spcAft>
              <a:buClr>
                <a:srgbClr val="023160"/>
              </a:buClr>
              <a:buSzTx/>
              <a:buNone/>
            </a:pPr>
            <a:r>
              <a:rPr lang="x-es-XL" sz="2000" b="1" i="0" u="none" baseline="0" dirty="0"/>
              <a:t>Ejemplos de participación respetuosa</a:t>
            </a:r>
          </a:p>
          <a:p>
            <a:pPr lvl="0" algn="l" rtl="0" eaLnBrk="0" fontAlgn="base" hangingPunct="0">
              <a:lnSpc>
                <a:spcPct val="110000"/>
              </a:lnSpc>
              <a:spcBef>
                <a:spcPts val="600"/>
              </a:spcBef>
              <a:spcAft>
                <a:spcPts val="600"/>
              </a:spcAft>
              <a:buClr>
                <a:srgbClr val="023160"/>
              </a:buClr>
            </a:pPr>
            <a:r>
              <a:rPr lang="x-es-XL" sz="2000" b="0" i="0" u="none" baseline="0" dirty="0"/>
              <a:t>«Gracias por compartir</a:t>
            </a:r>
            <a:r>
              <a:rPr lang="es-MX" sz="2000" b="0" i="0" u="none" baseline="0" dirty="0"/>
              <a:t> su historia</a:t>
            </a:r>
            <a:r>
              <a:rPr lang="x-es-XL" sz="2000" b="0" i="0" u="none" baseline="0" dirty="0"/>
              <a:t>. ¿</a:t>
            </a:r>
            <a:r>
              <a:rPr lang="es-MX" sz="2000" b="0" i="0" u="none" baseline="0" dirty="0"/>
              <a:t>L</a:t>
            </a:r>
            <a:r>
              <a:rPr lang="x-es-XL" sz="2000" b="0" i="0" u="none" baseline="0" dirty="0"/>
              <a:t>e gustaría conocer recursos específicos para veteranos?</a:t>
            </a:r>
          </a:p>
          <a:p>
            <a:pPr lvl="0" algn="l" rtl="0" eaLnBrk="0" fontAlgn="base" hangingPunct="0">
              <a:lnSpc>
                <a:spcPct val="110000"/>
              </a:lnSpc>
              <a:spcBef>
                <a:spcPts val="600"/>
              </a:spcBef>
              <a:spcAft>
                <a:spcPts val="600"/>
              </a:spcAft>
              <a:buClr>
                <a:srgbClr val="023160"/>
              </a:buClr>
            </a:pPr>
            <a:r>
              <a:rPr lang="x-es-XL" sz="2000" b="0" i="0" u="none" baseline="0" dirty="0"/>
              <a:t>«¿Puedo explicar</a:t>
            </a:r>
            <a:r>
              <a:rPr lang="es-MX" sz="2000" b="0" i="0" u="none" baseline="0" dirty="0"/>
              <a:t>l</a:t>
            </a:r>
            <a:r>
              <a:rPr lang="x-es-XL" sz="2000" b="0" i="0" u="none" baseline="0" dirty="0"/>
              <a:t>e qué </a:t>
            </a:r>
            <a:r>
              <a:rPr lang="es-MX" sz="2000" b="0" i="0" u="none" baseline="0" dirty="0"/>
              <a:t>recursos están </a:t>
            </a:r>
            <a:r>
              <a:rPr lang="x-es-XL" sz="2000" b="0" i="0" u="none" baseline="0" dirty="0"/>
              <a:t>disponible</a:t>
            </a:r>
            <a:r>
              <a:rPr lang="es-MX" sz="2000" b="0" i="0" u="none" baseline="0" dirty="0"/>
              <a:t>s</a:t>
            </a:r>
            <a:r>
              <a:rPr lang="x-es-XL" sz="2000" b="0" i="0" u="none" baseline="0" dirty="0"/>
              <a:t>?» «¿Puedo consultar</a:t>
            </a:r>
            <a:r>
              <a:rPr lang="es-MX" sz="2000" b="0" i="0" u="none" baseline="0" dirty="0"/>
              <a:t>lo con usted</a:t>
            </a:r>
            <a:r>
              <a:rPr lang="x-es-XL" sz="2000" b="0" i="0" u="none" baseline="0" dirty="0"/>
              <a:t>?»</a:t>
            </a:r>
          </a:p>
        </p:txBody>
      </p:sp>
      <p:sp>
        <p:nvSpPr>
          <p:cNvPr id="4" name="Footer Placeholder 3">
            <a:extLst>
              <a:ext uri="{FF2B5EF4-FFF2-40B4-BE49-F238E27FC236}">
                <a16:creationId xmlns:a16="http://schemas.microsoft.com/office/drawing/2014/main" id="{9E4D24AD-5C64-31D5-A9BC-D9C6B27C2DA5}"/>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60F7E3EE-8A6D-91B1-759C-4BB5CED28059}"/>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17</a:t>
            </a:fld>
            <a:endParaRPr lang="x-es-XL"/>
          </a:p>
        </p:txBody>
      </p:sp>
    </p:spTree>
    <p:extLst>
      <p:ext uri="{BB962C8B-B14F-4D97-AF65-F5344CB8AC3E}">
        <p14:creationId xmlns:p14="http://schemas.microsoft.com/office/powerpoint/2010/main" val="3766391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3E507D-1670-D38C-CDDF-74C2FBEF014D}"/>
              </a:ext>
            </a:extLst>
          </p:cNvPr>
          <p:cNvSpPr>
            <a:spLocks noGrp="1"/>
          </p:cNvSpPr>
          <p:nvPr>
            <p:ph type="title"/>
          </p:nvPr>
        </p:nvSpPr>
        <p:spPr/>
        <p:txBody>
          <a:bodyPr/>
          <a:lstStyle/>
          <a:p>
            <a:r>
              <a:rPr lang="x-es-XL" b="0" i="0" u="none" baseline="0" dirty="0"/>
              <a:t>Estrategias de </a:t>
            </a:r>
            <a:r>
              <a:rPr lang="x-es-XL" dirty="0"/>
              <a:t>orientación </a:t>
            </a:r>
            <a:r>
              <a:rPr lang="es-MX" dirty="0"/>
              <a:t>y </a:t>
            </a:r>
            <a:r>
              <a:rPr lang="x-es-XL" b="0" i="0" u="none" baseline="0" dirty="0"/>
              <a:t>derivación</a:t>
            </a:r>
          </a:p>
        </p:txBody>
      </p:sp>
    </p:spTree>
    <p:extLst>
      <p:ext uri="{BB962C8B-B14F-4D97-AF65-F5344CB8AC3E}">
        <p14:creationId xmlns:p14="http://schemas.microsoft.com/office/powerpoint/2010/main" val="2878745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6E6C-ECE5-A3E3-2074-3B3D9BB2A005}"/>
              </a:ext>
            </a:extLst>
          </p:cNvPr>
          <p:cNvSpPr>
            <a:spLocks noGrp="1"/>
          </p:cNvSpPr>
          <p:nvPr>
            <p:ph type="title"/>
          </p:nvPr>
        </p:nvSpPr>
        <p:spPr/>
        <p:txBody>
          <a:bodyPr>
            <a:normAutofit/>
          </a:bodyPr>
          <a:lstStyle/>
          <a:p>
            <a:pPr algn="l" rtl="0"/>
            <a:r>
              <a:rPr lang="x-es-XL" sz="3600" b="0" i="0" u="none" baseline="0"/>
              <a:t>Creación de un mapa de recursos para veteranos</a:t>
            </a:r>
          </a:p>
        </p:txBody>
      </p:sp>
      <p:sp>
        <p:nvSpPr>
          <p:cNvPr id="3" name="Content Placeholder 2">
            <a:extLst>
              <a:ext uri="{FF2B5EF4-FFF2-40B4-BE49-F238E27FC236}">
                <a16:creationId xmlns:a16="http://schemas.microsoft.com/office/drawing/2014/main" id="{4E716652-031B-3A4F-3C8C-4D7826BFEA1B}"/>
              </a:ext>
            </a:extLst>
          </p:cNvPr>
          <p:cNvSpPr>
            <a:spLocks noGrp="1"/>
          </p:cNvSpPr>
          <p:nvPr>
            <p:ph idx="1"/>
          </p:nvPr>
        </p:nvSpPr>
        <p:spPr/>
        <p:txBody>
          <a:bodyPr>
            <a:noAutofit/>
          </a:bodyPr>
          <a:lstStyle/>
          <a:p>
            <a:pPr algn="l" rtl="0"/>
            <a:r>
              <a:rPr lang="x-es-XL" sz="2400" b="0" i="0" u="none" baseline="0" dirty="0"/>
              <a:t>Enumer</a:t>
            </a:r>
            <a:r>
              <a:rPr lang="es-MX" sz="2400" b="0" i="0" u="none" baseline="0" dirty="0"/>
              <a:t>e</a:t>
            </a:r>
            <a:r>
              <a:rPr lang="x-es-XL" sz="2400" b="0" i="0" u="none" baseline="0" dirty="0"/>
              <a:t> las principales categorías: vivienda, empleo, a</a:t>
            </a:r>
            <a:r>
              <a:rPr lang="es-MX" sz="2400" b="0" i="0" u="none" baseline="0" dirty="0"/>
              <a:t>tención de la salud</a:t>
            </a:r>
            <a:r>
              <a:rPr lang="x-es-XL" sz="2400" b="0" i="0" u="none" baseline="0" dirty="0"/>
              <a:t>, asistencia jurídica, educación y apoyo entre </a:t>
            </a:r>
            <a:r>
              <a:rPr lang="es-MX" sz="2400" b="0" i="0" u="none" baseline="0" dirty="0"/>
              <a:t>pares</a:t>
            </a:r>
            <a:r>
              <a:rPr lang="x-es-XL" sz="2400" b="0" i="0" u="none" baseline="0" dirty="0"/>
              <a:t>.</a:t>
            </a:r>
          </a:p>
          <a:p>
            <a:pPr algn="l" rtl="0"/>
            <a:r>
              <a:rPr lang="x-es-XL" sz="2400" b="0" i="0" u="none" baseline="0" dirty="0"/>
              <a:t>Identifi</a:t>
            </a:r>
            <a:r>
              <a:rPr lang="es-MX" sz="2400" b="0" i="0" u="none" baseline="0" dirty="0"/>
              <a:t>que</a:t>
            </a:r>
            <a:r>
              <a:rPr lang="x-es-XL" sz="2400" b="0" i="0" u="none" baseline="0" dirty="0"/>
              <a:t> los recursos federales, estatales y locales de cada categoría.</a:t>
            </a:r>
          </a:p>
          <a:p>
            <a:pPr algn="l" rtl="0"/>
            <a:r>
              <a:rPr lang="x-es-XL" sz="2400" b="0" i="0" u="none" baseline="0" dirty="0"/>
              <a:t>Utili</a:t>
            </a:r>
            <a:r>
              <a:rPr lang="es-MX" sz="2400" b="0" i="0" u="none" baseline="0" dirty="0"/>
              <a:t>ce</a:t>
            </a:r>
            <a:r>
              <a:rPr lang="x-es-XL" sz="2400" b="0" i="0" u="none" baseline="0" dirty="0"/>
              <a:t> un documento compartido al que todo el personal pueda acceder y actualizar. </a:t>
            </a:r>
          </a:p>
          <a:p>
            <a:pPr algn="l" rtl="0"/>
            <a:r>
              <a:rPr lang="x-es-XL" sz="2400" b="0" i="0" u="none" baseline="0" dirty="0"/>
              <a:t>Incluy</a:t>
            </a:r>
            <a:r>
              <a:rPr lang="es-MX" sz="2400" b="0" i="0" u="none" baseline="0" dirty="0"/>
              <a:t>a</a:t>
            </a:r>
            <a:r>
              <a:rPr lang="x-es-XL" sz="2400" b="0" i="0" u="none" baseline="0" dirty="0"/>
              <a:t> los nombres de las personas de contacto y los protocolos de derivación.</a:t>
            </a:r>
          </a:p>
          <a:p>
            <a:pPr algn="l" rtl="0"/>
            <a:r>
              <a:rPr lang="x-es-XL" sz="2400" b="0" i="0" u="none" baseline="0" dirty="0"/>
              <a:t>Empie</a:t>
            </a:r>
            <a:r>
              <a:rPr lang="es-MX" sz="2400" b="0" i="0" u="none" baseline="0" dirty="0"/>
              <a:t>ce</a:t>
            </a:r>
            <a:r>
              <a:rPr lang="x-es-XL" sz="2400" b="0" i="0" u="none" baseline="0" dirty="0"/>
              <a:t> poco a poco: elabor</a:t>
            </a:r>
            <a:r>
              <a:rPr lang="es-MX" sz="2400" b="0" i="0" u="none" baseline="0" dirty="0"/>
              <a:t>e</a:t>
            </a:r>
            <a:r>
              <a:rPr lang="x-es-XL" sz="2400" b="0" i="0" u="none" baseline="0" dirty="0"/>
              <a:t> </a:t>
            </a:r>
            <a:r>
              <a:rPr lang="es-MX" sz="2400" dirty="0"/>
              <a:t>s</a:t>
            </a:r>
            <a:r>
              <a:rPr lang="x-es-XL" sz="2400" b="0" i="0" u="none" baseline="0" dirty="0"/>
              <a:t>u mapa de recursos a partir de las agencias a las que ya recurre y, a partir de ahí, </a:t>
            </a:r>
            <a:r>
              <a:rPr lang="es-MX" sz="2400" b="0" i="0" u="none" baseline="0" dirty="0"/>
              <a:t>amplíelo</a:t>
            </a:r>
            <a:r>
              <a:rPr lang="x-es-XL" sz="2400" b="0" i="0" u="none" baseline="0" dirty="0"/>
              <a:t>. Indi</a:t>
            </a:r>
            <a:r>
              <a:rPr lang="es-MX" sz="2400" b="0" i="0" u="none" baseline="0" dirty="0"/>
              <a:t>que</a:t>
            </a:r>
            <a:r>
              <a:rPr lang="x-es-XL" sz="2400" b="0" i="0" u="none" baseline="0" dirty="0"/>
              <a:t> claramente los datos de contacto, el horario y las condiciones de acceso. Actualí</a:t>
            </a:r>
            <a:r>
              <a:rPr lang="es-MX" sz="2400" b="0" i="0" u="none" baseline="0" dirty="0"/>
              <a:t>celo </a:t>
            </a:r>
            <a:r>
              <a:rPr lang="x-es-XL" sz="2400" b="0" i="0" u="none" baseline="0" dirty="0"/>
              <a:t>cada trimestre para que sea fiable en tiempo real.</a:t>
            </a:r>
          </a:p>
        </p:txBody>
      </p:sp>
      <p:sp>
        <p:nvSpPr>
          <p:cNvPr id="4" name="Footer Placeholder 3">
            <a:extLst>
              <a:ext uri="{FF2B5EF4-FFF2-40B4-BE49-F238E27FC236}">
                <a16:creationId xmlns:a16="http://schemas.microsoft.com/office/drawing/2014/main" id="{16FB8A27-BD81-41B1-6234-791DD19E1EEE}"/>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F0CED564-6BAC-B647-3B9A-834AD5F8A5E3}"/>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19</a:t>
            </a:fld>
            <a:endParaRPr lang="x-es-XL"/>
          </a:p>
        </p:txBody>
      </p:sp>
    </p:spTree>
    <p:extLst>
      <p:ext uri="{BB962C8B-B14F-4D97-AF65-F5344CB8AC3E}">
        <p14:creationId xmlns:p14="http://schemas.microsoft.com/office/powerpoint/2010/main" val="3557675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7AD2E-337E-E2EF-7D72-7738E3C0AEC8}"/>
              </a:ext>
            </a:extLst>
          </p:cNvPr>
          <p:cNvSpPr>
            <a:spLocks noGrp="1"/>
          </p:cNvSpPr>
          <p:nvPr>
            <p:ph type="title"/>
          </p:nvPr>
        </p:nvSpPr>
        <p:spPr/>
        <p:txBody>
          <a:bodyPr>
            <a:normAutofit/>
          </a:bodyPr>
          <a:lstStyle/>
          <a:p>
            <a:pPr algn="l" rtl="0"/>
            <a:r>
              <a:rPr lang="x-es-XL" sz="3600" b="0" i="0" u="none" baseline="0"/>
              <a:t>Buenas prácticas en materia de recomendaciones</a:t>
            </a:r>
          </a:p>
        </p:txBody>
      </p:sp>
      <p:sp>
        <p:nvSpPr>
          <p:cNvPr id="3" name="Content Placeholder 2">
            <a:extLst>
              <a:ext uri="{FF2B5EF4-FFF2-40B4-BE49-F238E27FC236}">
                <a16:creationId xmlns:a16="http://schemas.microsoft.com/office/drawing/2014/main" id="{875215A6-C5E6-E5B8-0999-D2EB4CA5DCC0}"/>
              </a:ext>
            </a:extLst>
          </p:cNvPr>
          <p:cNvSpPr>
            <a:spLocks noGrp="1"/>
          </p:cNvSpPr>
          <p:nvPr>
            <p:ph idx="1"/>
          </p:nvPr>
        </p:nvSpPr>
        <p:spPr>
          <a:xfrm>
            <a:off x="838200" y="1828386"/>
            <a:ext cx="10515600" cy="4527964"/>
          </a:xfrm>
        </p:spPr>
        <p:txBody>
          <a:bodyPr>
            <a:noAutofit/>
          </a:bodyPr>
          <a:lstStyle/>
          <a:p>
            <a:pPr algn="l" rtl="0">
              <a:lnSpc>
                <a:spcPct val="100000"/>
              </a:lnSpc>
            </a:pPr>
            <a:r>
              <a:rPr lang="x-es-XL" sz="2000" b="0" i="0" u="none" baseline="0" dirty="0"/>
              <a:t>Las </a:t>
            </a:r>
            <a:r>
              <a:rPr lang="es-MX" sz="2000" b="0" i="0" u="none" baseline="0" dirty="0"/>
              <a:t>derivaciones con contacto directo </a:t>
            </a:r>
            <a:r>
              <a:rPr lang="x-es-XL" sz="2000" b="0" i="0" u="none" baseline="0" dirty="0"/>
              <a:t>son más eficaces que las </a:t>
            </a:r>
            <a:r>
              <a:rPr lang="es-MX" sz="2000" b="0" i="0" u="none" baseline="0" dirty="0"/>
              <a:t>referencias impersonales</a:t>
            </a:r>
            <a:r>
              <a:rPr lang="x-es-XL" sz="2000" b="0" i="0" u="none" baseline="0" dirty="0"/>
              <a:t>.</a:t>
            </a:r>
          </a:p>
          <a:p>
            <a:pPr algn="l" rtl="0">
              <a:lnSpc>
                <a:spcPct val="100000"/>
              </a:lnSpc>
            </a:pPr>
            <a:r>
              <a:rPr lang="x-es-XL" sz="2000" b="0" i="0" u="none" baseline="0" dirty="0"/>
              <a:t>Comprueb</a:t>
            </a:r>
            <a:r>
              <a:rPr lang="es-MX" sz="2000" b="0" i="0" u="none" baseline="0" dirty="0"/>
              <a:t>e</a:t>
            </a:r>
            <a:r>
              <a:rPr lang="x-es-XL" sz="2000" b="0" i="0" u="none" baseline="0" dirty="0"/>
              <a:t> siempre los requisitos y la disponibilidad antes de realizar una derivación.</a:t>
            </a:r>
          </a:p>
          <a:p>
            <a:pPr algn="l" rtl="0">
              <a:lnSpc>
                <a:spcPct val="100000"/>
              </a:lnSpc>
            </a:pPr>
            <a:r>
              <a:rPr lang="x-es-XL" sz="2000" b="0" i="0" u="none" baseline="0" dirty="0"/>
              <a:t>Document</a:t>
            </a:r>
            <a:r>
              <a:rPr lang="es-MX" sz="2000" b="0" i="0" u="none" baseline="0" dirty="0"/>
              <a:t>e</a:t>
            </a:r>
            <a:r>
              <a:rPr lang="x-es-XL" sz="2000" b="0" i="0" u="none" baseline="0" dirty="0"/>
              <a:t> las </a:t>
            </a:r>
            <a:r>
              <a:rPr lang="es-MX" sz="2000" b="0" i="0" u="none" baseline="0" dirty="0"/>
              <a:t>referencias</a:t>
            </a:r>
            <a:r>
              <a:rPr lang="x-es-XL" sz="2000" b="0" i="0" u="none" baseline="0" dirty="0"/>
              <a:t> y los resultados para reforzar la coordinación.</a:t>
            </a:r>
          </a:p>
          <a:p>
            <a:pPr algn="l" rtl="0">
              <a:lnSpc>
                <a:spcPct val="100000"/>
              </a:lnSpc>
            </a:pPr>
            <a:r>
              <a:rPr lang="x-es-XL" sz="2000" b="0" i="0" u="none" baseline="0" dirty="0"/>
              <a:t>Pregunt</a:t>
            </a:r>
            <a:r>
              <a:rPr lang="es-MX" sz="2000" b="0" i="0" u="none" baseline="0" dirty="0"/>
              <a:t>e</a:t>
            </a:r>
            <a:r>
              <a:rPr lang="x-es-XL" sz="2000" b="0" i="0" u="none" baseline="0" dirty="0"/>
              <a:t> al veterano si </a:t>
            </a:r>
            <a:r>
              <a:rPr lang="es-MX" sz="2000" b="0" i="0" u="none" baseline="0" dirty="0"/>
              <a:t>usted </a:t>
            </a:r>
            <a:r>
              <a:rPr lang="x-es-XL" sz="2000" b="0" i="0" u="none" baseline="0" dirty="0"/>
              <a:t>puede poner</a:t>
            </a:r>
            <a:r>
              <a:rPr lang="es-MX" sz="2000" b="0" i="0" u="none" baseline="0" dirty="0"/>
              <a:t>s</a:t>
            </a:r>
            <a:r>
              <a:rPr lang="x-es-XL" sz="2000" b="0" i="0" u="none" baseline="0" dirty="0"/>
              <a:t>e en contacto con el profesional </a:t>
            </a:r>
            <a:r>
              <a:rPr lang="es-MX" sz="2000" b="0" i="0" u="none" baseline="0" dirty="0"/>
              <a:t>médico</a:t>
            </a:r>
            <a:r>
              <a:rPr lang="x-es-XL" sz="2000" b="0" i="0" u="none" baseline="0" dirty="0"/>
              <a:t>.</a:t>
            </a:r>
          </a:p>
          <a:p>
            <a:pPr algn="l" rtl="0">
              <a:lnSpc>
                <a:spcPct val="100000"/>
              </a:lnSpc>
            </a:pPr>
            <a:r>
              <a:rPr lang="x-es-XL" sz="2000" b="0" i="0" u="none" baseline="0" dirty="0"/>
              <a:t>Lo de «</a:t>
            </a:r>
            <a:r>
              <a:rPr lang="es-MX" sz="2000" b="0" i="0" u="none" baseline="0" dirty="0"/>
              <a:t>programar </a:t>
            </a:r>
            <a:r>
              <a:rPr lang="x-es-XL" sz="2000" b="0" i="0" u="none" baseline="0" dirty="0"/>
              <a:t>y olvidarse» no funciona con las </a:t>
            </a:r>
            <a:r>
              <a:rPr lang="es-MX" sz="2000" dirty="0"/>
              <a:t>derivaciones</a:t>
            </a:r>
            <a:r>
              <a:rPr lang="x-es-XL" sz="2000" b="0" i="0" u="none" baseline="0" dirty="0"/>
              <a:t>. Confirm</a:t>
            </a:r>
            <a:r>
              <a:rPr lang="es-MX" sz="2000" b="0" i="0" u="none" baseline="0" dirty="0"/>
              <a:t>e</a:t>
            </a:r>
            <a:r>
              <a:rPr lang="x-es-XL" sz="2000" b="0" i="0" u="none" baseline="0" dirty="0"/>
              <a:t> </a:t>
            </a:r>
            <a:r>
              <a:rPr lang="es-MX" sz="2000" b="0" i="0" u="none" baseline="0" dirty="0"/>
              <a:t>la transferenc</a:t>
            </a:r>
            <a:r>
              <a:rPr lang="es-MX" sz="2000" dirty="0"/>
              <a:t>ia </a:t>
            </a:r>
            <a:r>
              <a:rPr lang="x-es-XL" sz="2000" b="0" i="0" u="none" baseline="0" dirty="0"/>
              <a:t>y tom</a:t>
            </a:r>
            <a:r>
              <a:rPr lang="es-MX" sz="2000" b="0" i="0" u="none" baseline="0" dirty="0"/>
              <a:t>e</a:t>
            </a:r>
            <a:r>
              <a:rPr lang="x-es-XL" sz="2000" b="0" i="0" u="none" baseline="0" dirty="0"/>
              <a:t> notas. </a:t>
            </a:r>
          </a:p>
          <a:p>
            <a:pPr algn="l" rtl="0">
              <a:lnSpc>
                <a:spcPct val="100000"/>
              </a:lnSpc>
            </a:pPr>
            <a:r>
              <a:rPr lang="x-es-XL" sz="2000" b="0" i="0" u="none" baseline="0" dirty="0"/>
              <a:t>Anim</a:t>
            </a:r>
            <a:r>
              <a:rPr lang="es-MX" sz="2000" b="0" i="0" u="none" baseline="0" dirty="0"/>
              <a:t>e</a:t>
            </a:r>
            <a:r>
              <a:rPr lang="x-es-XL" sz="2000" b="0" i="0" u="none" baseline="0" dirty="0"/>
              <a:t> al veterano preguntándole en qué medida le gustaría que </a:t>
            </a:r>
            <a:r>
              <a:rPr lang="es-MX" sz="2000" b="0" i="0" u="none" baseline="0" dirty="0"/>
              <a:t>usted </a:t>
            </a:r>
            <a:r>
              <a:rPr lang="x-es-XL" sz="2000" b="0" i="0" u="none" baseline="0" dirty="0"/>
              <a:t>particip</a:t>
            </a:r>
            <a:r>
              <a:rPr lang="es-MX" sz="2000" b="0" i="0" u="none" baseline="0" dirty="0"/>
              <a:t>e</a:t>
            </a:r>
            <a:r>
              <a:rPr lang="x-es-XL" sz="2000" b="0" i="0" u="none" baseline="0" dirty="0"/>
              <a:t> en el proceso de seguimiento.</a:t>
            </a:r>
          </a:p>
          <a:p>
            <a:pPr lvl="1" algn="l" rtl="0">
              <a:lnSpc>
                <a:spcPct val="100000"/>
              </a:lnSpc>
              <a:spcBef>
                <a:spcPts val="600"/>
              </a:spcBef>
              <a:buClr>
                <a:schemeClr val="bg2">
                  <a:lumMod val="75000"/>
                </a:schemeClr>
              </a:buClr>
            </a:pPr>
            <a:r>
              <a:rPr lang="x-es-XL" sz="1800" b="0" i="0" u="none" baseline="0" dirty="0"/>
              <a:t>Asegúr</a:t>
            </a:r>
            <a:r>
              <a:rPr lang="es-MX" sz="1800" b="0" i="0" u="none" baseline="0" dirty="0"/>
              <a:t>ese</a:t>
            </a:r>
            <a:r>
              <a:rPr lang="x-es-XL" sz="1800" b="0" i="0" u="none" baseline="0" dirty="0"/>
              <a:t> de que todas las partes firmen una autorización para la divulgación de información (ROI) o un memorándum de entendimiento (MOU). </a:t>
            </a:r>
            <a:endParaRPr lang="x-es-XL" sz="1800" dirty="0">
              <a:solidFill>
                <a:prstClr val="black"/>
              </a:solidFill>
              <a:latin typeface="Franklin Gothic Book"/>
            </a:endParaRPr>
          </a:p>
        </p:txBody>
      </p:sp>
      <p:sp>
        <p:nvSpPr>
          <p:cNvPr id="4" name="Footer Placeholder 3">
            <a:extLst>
              <a:ext uri="{FF2B5EF4-FFF2-40B4-BE49-F238E27FC236}">
                <a16:creationId xmlns:a16="http://schemas.microsoft.com/office/drawing/2014/main" id="{3ACAA357-793C-174A-0C7C-11F1CD12A47A}"/>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D7B21F98-A2FE-C402-6FC4-F3BF9335B758}"/>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20</a:t>
            </a:fld>
            <a:endParaRPr lang="x-es-XL"/>
          </a:p>
        </p:txBody>
      </p:sp>
    </p:spTree>
    <p:extLst>
      <p:ext uri="{BB962C8B-B14F-4D97-AF65-F5344CB8AC3E}">
        <p14:creationId xmlns:p14="http://schemas.microsoft.com/office/powerpoint/2010/main" val="4282403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625C-DB7B-FB57-5D4A-9DDBD9EEBF53}"/>
              </a:ext>
            </a:extLst>
          </p:cNvPr>
          <p:cNvSpPr>
            <a:spLocks noGrp="1"/>
          </p:cNvSpPr>
          <p:nvPr>
            <p:ph type="title"/>
          </p:nvPr>
        </p:nvSpPr>
        <p:spPr/>
        <p:txBody>
          <a:bodyPr>
            <a:normAutofit/>
          </a:bodyPr>
          <a:lstStyle/>
          <a:p>
            <a:pPr algn="l" rtl="0"/>
            <a:r>
              <a:rPr lang="x-es-XL" sz="3600" b="0" i="0" u="none" baseline="0" dirty="0"/>
              <a:t>Cómo establecer relaciones sólidas de </a:t>
            </a:r>
            <a:r>
              <a:rPr lang="es-MX" sz="3600" b="0" i="0" u="none" baseline="0" dirty="0"/>
              <a:t>derivación</a:t>
            </a:r>
            <a:endParaRPr lang="x-es-XL" sz="3600" b="0" i="0" u="none" baseline="0" dirty="0"/>
          </a:p>
        </p:txBody>
      </p:sp>
      <p:sp>
        <p:nvSpPr>
          <p:cNvPr id="3" name="Content Placeholder 2">
            <a:extLst>
              <a:ext uri="{FF2B5EF4-FFF2-40B4-BE49-F238E27FC236}">
                <a16:creationId xmlns:a16="http://schemas.microsoft.com/office/drawing/2014/main" id="{9E152A3E-EBA7-890D-C1BF-E3A216ECDB8F}"/>
              </a:ext>
            </a:extLst>
          </p:cNvPr>
          <p:cNvSpPr>
            <a:spLocks noGrp="1"/>
          </p:cNvSpPr>
          <p:nvPr>
            <p:ph idx="1"/>
          </p:nvPr>
        </p:nvSpPr>
        <p:spPr>
          <a:xfrm>
            <a:off x="838200" y="1828386"/>
            <a:ext cx="10428514" cy="4527964"/>
          </a:xfrm>
        </p:spPr>
        <p:txBody>
          <a:bodyPr>
            <a:normAutofit fontScale="92500" lnSpcReduction="10000"/>
          </a:bodyPr>
          <a:lstStyle/>
          <a:p>
            <a:pPr algn="l" rtl="0">
              <a:spcBef>
                <a:spcPts val="800"/>
              </a:spcBef>
            </a:pPr>
            <a:r>
              <a:rPr lang="x-es-XL" sz="2600" b="0" i="0" u="none" baseline="0" dirty="0"/>
              <a:t>Mant</a:t>
            </a:r>
            <a:r>
              <a:rPr lang="es-MX" sz="2600" b="0" i="0" u="none" baseline="0" dirty="0" err="1"/>
              <a:t>enga</a:t>
            </a:r>
            <a:r>
              <a:rPr lang="es-MX" sz="2600" b="0" i="0" u="none" baseline="0" dirty="0"/>
              <a:t> </a:t>
            </a:r>
            <a:r>
              <a:rPr lang="x-es-XL" sz="2600" b="0" i="0" u="none" baseline="0" dirty="0"/>
              <a:t>un contacto regular con </a:t>
            </a:r>
            <a:r>
              <a:rPr lang="es-MX" sz="2600" b="0" i="0" u="none" baseline="0" dirty="0"/>
              <a:t>s</a:t>
            </a:r>
            <a:r>
              <a:rPr lang="x-es-XL" sz="2600" b="0" i="0" u="none" baseline="0" dirty="0"/>
              <a:t>u p</a:t>
            </a:r>
            <a:r>
              <a:rPr lang="es-MX" sz="2600" b="0" i="0" u="none" baseline="0" dirty="0"/>
              <a:t>unto </a:t>
            </a:r>
            <a:r>
              <a:rPr lang="x-es-XL" sz="2600" b="0" i="0" u="none" baseline="0" dirty="0"/>
              <a:t>de contacto local del Departamento de Asuntos de Veteranos (VA) y con los proveedores de los Servicios de Apoyo a las Familias de Veteranos (SSVF).</a:t>
            </a:r>
          </a:p>
          <a:p>
            <a:pPr>
              <a:spcBef>
                <a:spcPts val="800"/>
              </a:spcBef>
            </a:pPr>
            <a:r>
              <a:rPr lang="x-es-XL" sz="2600" b="0" i="0" u="none" baseline="0" dirty="0"/>
              <a:t>Pon</a:t>
            </a:r>
            <a:r>
              <a:rPr lang="es-MX" sz="2600" b="0" i="0" u="none" baseline="0" dirty="0" err="1"/>
              <a:t>gase</a:t>
            </a:r>
            <a:r>
              <a:rPr lang="es-MX" sz="2600" b="0" i="0" u="none" baseline="0" dirty="0"/>
              <a:t> </a:t>
            </a:r>
            <a:r>
              <a:rPr lang="x-es-XL" sz="2600" b="0" i="0" u="none" baseline="0" dirty="0"/>
              <a:t>en contacto con organizaciones de servicios para veteranos (VSO), como</a:t>
            </a:r>
            <a:r>
              <a:rPr lang="es-MX" sz="2600" b="0" i="0" u="none" baseline="0" dirty="0"/>
              <a:t> Veteranos Estadounidense Discapacitados</a:t>
            </a:r>
            <a:r>
              <a:rPr lang="pt-BR" sz="2400" dirty="0"/>
              <a:t> </a:t>
            </a:r>
            <a:r>
              <a:rPr lang="x-es-XL" sz="2600" b="0" i="0" u="none" baseline="0" dirty="0"/>
              <a:t>(DAV), Veteran</a:t>
            </a:r>
            <a:r>
              <a:rPr lang="es-MX" sz="2600" b="0" i="0" u="none" baseline="0" dirty="0"/>
              <a:t>os de Guerras Extranjeras </a:t>
            </a:r>
            <a:r>
              <a:rPr lang="x-es-XL" sz="2600" b="0" i="0" u="none" baseline="0" dirty="0"/>
              <a:t>(VFW) y </a:t>
            </a:r>
            <a:r>
              <a:rPr lang="es-MX" sz="2600" b="0" i="0" u="none" baseline="0" dirty="0"/>
              <a:t>la </a:t>
            </a:r>
            <a:r>
              <a:rPr lang="es-MX" sz="2600" dirty="0"/>
              <a:t>L</a:t>
            </a:r>
            <a:r>
              <a:rPr lang="es-MX" sz="2600" b="0" i="0" u="none" baseline="0" dirty="0"/>
              <a:t>egión </a:t>
            </a:r>
            <a:r>
              <a:rPr lang="es-MX" sz="2600" dirty="0"/>
              <a:t>A</a:t>
            </a:r>
            <a:r>
              <a:rPr lang="es-MX" sz="2600" b="0" i="0" u="none" baseline="0" dirty="0"/>
              <a:t>mericana</a:t>
            </a:r>
            <a:r>
              <a:rPr lang="x-es-XL" sz="2600" b="0" i="0" u="none" baseline="0" dirty="0"/>
              <a:t>.</a:t>
            </a:r>
          </a:p>
          <a:p>
            <a:pPr algn="l" rtl="0">
              <a:spcBef>
                <a:spcPts val="800"/>
              </a:spcBef>
            </a:pPr>
            <a:r>
              <a:rPr lang="x-es-XL" sz="2600" b="0" i="0" u="none" baseline="0" dirty="0"/>
              <a:t>Particip</a:t>
            </a:r>
            <a:r>
              <a:rPr lang="es-MX" sz="2600" b="0" i="0" u="none" baseline="0" dirty="0"/>
              <a:t>e</a:t>
            </a:r>
            <a:r>
              <a:rPr lang="x-es-XL" sz="2600" b="0" i="0" u="none" baseline="0" dirty="0"/>
              <a:t> en las reuniones del Continuum of Care (CoC), de VSO y de la coalición de veteranos.</a:t>
            </a:r>
          </a:p>
          <a:p>
            <a:pPr algn="l" rtl="0">
              <a:spcBef>
                <a:spcPts val="800"/>
              </a:spcBef>
            </a:pPr>
            <a:r>
              <a:rPr lang="x-es-XL" sz="2600" b="0" i="0" u="none" baseline="0" dirty="0"/>
              <a:t>Ofre</a:t>
            </a:r>
            <a:r>
              <a:rPr lang="es-MX" sz="2600" b="0" i="0" u="none" baseline="0" dirty="0" err="1"/>
              <a:t>zca</a:t>
            </a:r>
            <a:r>
              <a:rPr lang="x-es-XL" sz="2600" b="0" i="0" u="none" baseline="0" dirty="0"/>
              <a:t> apoyo mutuo: </a:t>
            </a:r>
            <a:r>
              <a:rPr lang="es-MX" sz="2600" b="0" i="0" u="none" baseline="0" dirty="0"/>
              <a:t>usted </a:t>
            </a:r>
            <a:r>
              <a:rPr lang="x-es-XL" sz="2600" b="0" i="0" u="none" baseline="0" dirty="0"/>
              <a:t>l</a:t>
            </a:r>
            <a:r>
              <a:rPr lang="es-MX" sz="2600" b="0" i="0" u="none" baseline="0" dirty="0"/>
              <a:t>os remite a ellos y ellos l</a:t>
            </a:r>
            <a:r>
              <a:rPr lang="x-es-XL" sz="2600" b="0" i="0" u="none" baseline="0" dirty="0"/>
              <a:t>os re</a:t>
            </a:r>
            <a:r>
              <a:rPr lang="es-MX" sz="2600" b="0" i="0" u="none" baseline="0" dirty="0" err="1"/>
              <a:t>miten</a:t>
            </a:r>
            <a:r>
              <a:rPr lang="es-MX" sz="2600" b="0" i="0" u="none" baseline="0" dirty="0"/>
              <a:t> </a:t>
            </a:r>
            <a:r>
              <a:rPr lang="x-es-XL" sz="2600" b="0" i="0" u="none" baseline="0" dirty="0"/>
              <a:t>a </a:t>
            </a:r>
            <a:r>
              <a:rPr lang="es-MX" sz="2600" dirty="0"/>
              <a:t>usted</a:t>
            </a:r>
            <a:r>
              <a:rPr lang="x-es-XL" sz="2600" b="0" i="0" u="none" baseline="0" dirty="0"/>
              <a:t>.</a:t>
            </a:r>
          </a:p>
          <a:p>
            <a:pPr algn="l" rtl="0">
              <a:spcBef>
                <a:spcPts val="800"/>
              </a:spcBef>
            </a:pPr>
            <a:r>
              <a:rPr lang="x-es-XL" sz="2600" b="0" i="0" u="none" baseline="0" dirty="0"/>
              <a:t>Las </a:t>
            </a:r>
            <a:r>
              <a:rPr lang="es-MX" sz="2600" b="0" i="0" u="none" baseline="0" dirty="0"/>
              <a:t>derivaciones</a:t>
            </a:r>
            <a:r>
              <a:rPr lang="x-es-XL" sz="2600" b="0" i="0" u="none" baseline="0" dirty="0"/>
              <a:t> tienen más peso cuando se basan en relaciones auténticas. Una conversación telefónica de cinco minutos para presentarte o acudir a una reunión puede marcar una gran diferencia a la hora de conseguir una vivienda o asistencia para un veterano</a:t>
            </a:r>
            <a:r>
              <a:rPr lang="x-es-XL" b="0" i="0" u="none" baseline="0" dirty="0"/>
              <a:t>.</a:t>
            </a:r>
          </a:p>
        </p:txBody>
      </p:sp>
      <p:sp>
        <p:nvSpPr>
          <p:cNvPr id="4" name="Footer Placeholder 3">
            <a:extLst>
              <a:ext uri="{FF2B5EF4-FFF2-40B4-BE49-F238E27FC236}">
                <a16:creationId xmlns:a16="http://schemas.microsoft.com/office/drawing/2014/main" id="{5655BC4D-F865-FB4C-A54D-E1F44D2FC6AF}"/>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8676C3A2-7124-081F-8084-B440CBC62644}"/>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21</a:t>
            </a:fld>
            <a:endParaRPr lang="x-es-XL"/>
          </a:p>
        </p:txBody>
      </p:sp>
    </p:spTree>
    <p:extLst>
      <p:ext uri="{BB962C8B-B14F-4D97-AF65-F5344CB8AC3E}">
        <p14:creationId xmlns:p14="http://schemas.microsoft.com/office/powerpoint/2010/main" val="4246634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8D20-D41B-83AE-BFB0-6BD473EEB2AA}"/>
              </a:ext>
            </a:extLst>
          </p:cNvPr>
          <p:cNvSpPr>
            <a:spLocks noGrp="1"/>
          </p:cNvSpPr>
          <p:nvPr>
            <p:ph type="title"/>
          </p:nvPr>
        </p:nvSpPr>
        <p:spPr/>
        <p:txBody>
          <a:bodyPr/>
          <a:lstStyle/>
          <a:p>
            <a:pPr algn="l" rtl="0"/>
            <a:r>
              <a:rPr lang="x-es-XL" b="0" i="0" u="none" baseline="0"/>
              <a:t>Puntos clave (1 de 2) </a:t>
            </a:r>
          </a:p>
        </p:txBody>
      </p:sp>
      <p:sp>
        <p:nvSpPr>
          <p:cNvPr id="3" name="Content Placeholder 2">
            <a:extLst>
              <a:ext uri="{FF2B5EF4-FFF2-40B4-BE49-F238E27FC236}">
                <a16:creationId xmlns:a16="http://schemas.microsoft.com/office/drawing/2014/main" id="{92D7170F-6FEC-F5D9-1F35-8236BB684F85}"/>
              </a:ext>
            </a:extLst>
          </p:cNvPr>
          <p:cNvSpPr>
            <a:spLocks noGrp="1"/>
          </p:cNvSpPr>
          <p:nvPr>
            <p:ph idx="1"/>
          </p:nvPr>
        </p:nvSpPr>
        <p:spPr/>
        <p:txBody>
          <a:bodyPr>
            <a:noAutofit/>
          </a:bodyPr>
          <a:lstStyle/>
          <a:p>
            <a:pPr algn="l" rtl="0"/>
            <a:r>
              <a:rPr lang="x-es-XL" sz="2400" b="1" i="0" u="none" baseline="0" dirty="0"/>
              <a:t>Identidad de veterano: </a:t>
            </a:r>
            <a:r>
              <a:rPr lang="x-es-XL" sz="2400" b="0" i="0" u="none" baseline="0" dirty="0"/>
              <a:t>no existe un único «perfil de veterano».</a:t>
            </a:r>
          </a:p>
          <a:p>
            <a:pPr algn="l" rtl="0"/>
            <a:r>
              <a:rPr lang="x-es-XL" sz="2400" b="1" i="0" u="none" baseline="0" dirty="0"/>
              <a:t>Los </a:t>
            </a:r>
            <a:r>
              <a:rPr lang="es-MX" sz="2400" b="1" i="0" u="none" baseline="0" dirty="0"/>
              <a:t>desafíos </a:t>
            </a:r>
            <a:r>
              <a:rPr lang="x-es-XL" sz="2400" b="1" i="0" u="none" baseline="0" dirty="0"/>
              <a:t>de la transición son reales: </a:t>
            </a:r>
            <a:r>
              <a:rPr lang="x-es-XL" sz="2400" b="0" i="0" u="none" baseline="0" dirty="0"/>
              <a:t>los veteranos suelen tener dificultades para adaptarse a la vida civil, sobre todo en lo que respecta a la vivienda, el empleo y la gestión de trámites administrativos.</a:t>
            </a:r>
          </a:p>
          <a:p>
            <a:pPr algn="l" rtl="0"/>
            <a:r>
              <a:rPr lang="es-MX" sz="2400" b="1" i="0" u="none" baseline="0" dirty="0"/>
              <a:t>Se deben </a:t>
            </a:r>
            <a:r>
              <a:rPr lang="x-es-XL" sz="2400" b="1" i="0" u="none" baseline="0" dirty="0"/>
              <a:t>reconocer </a:t>
            </a:r>
            <a:r>
              <a:rPr lang="es-MX" sz="2400" b="1" i="0" u="none" baseline="0" dirty="0"/>
              <a:t>la</a:t>
            </a:r>
            <a:r>
              <a:rPr lang="x-es-XL" sz="2400" b="1" i="0" u="none" baseline="0" dirty="0"/>
              <a:t>s </a:t>
            </a:r>
            <a:r>
              <a:rPr lang="es-MX" sz="2400" b="1" i="0" u="none" baseline="0" dirty="0"/>
              <a:t>fortalezas</a:t>
            </a:r>
            <a:r>
              <a:rPr lang="x-es-XL" sz="2400" b="1" i="0" u="none" baseline="0" dirty="0"/>
              <a:t>: </a:t>
            </a:r>
            <a:r>
              <a:rPr lang="x-es-XL" sz="2400" b="0" i="0" u="none" baseline="0" dirty="0"/>
              <a:t>los veteranos aportan cualidades muy valiosas, como la disciplina, la capacidad de adaptación, el liderazgo y una ética de trabajo orientada a la misión.</a:t>
            </a:r>
          </a:p>
          <a:p>
            <a:pPr algn="l" rtl="0"/>
            <a:r>
              <a:rPr lang="x-es-XL" sz="2400" b="1" i="0" u="none" baseline="0" dirty="0"/>
              <a:t>Evit</a:t>
            </a:r>
            <a:r>
              <a:rPr lang="es-MX" sz="2400" b="1" i="0" u="none" baseline="0" dirty="0"/>
              <a:t>e</a:t>
            </a:r>
            <a:r>
              <a:rPr lang="x-es-XL" sz="2400" b="1" i="0" u="none" baseline="0" dirty="0"/>
              <a:t> las suposiciones: </a:t>
            </a:r>
            <a:r>
              <a:rPr lang="x-es-XL" sz="2400" b="0" i="0" u="none" baseline="0" dirty="0"/>
              <a:t>no d</a:t>
            </a:r>
            <a:r>
              <a:rPr lang="es-MX" sz="2400" b="0" i="0" u="none" baseline="0" dirty="0"/>
              <a:t>é</a:t>
            </a:r>
            <a:r>
              <a:rPr lang="x-es-XL" sz="2400" b="0" i="0" u="none" baseline="0" dirty="0"/>
              <a:t> por hecho que alguien sea o no sea veterano. Utili</a:t>
            </a:r>
            <a:r>
              <a:rPr lang="es-MX" sz="2400" b="0" i="0" u="none" baseline="0" dirty="0"/>
              <a:t>ce</a:t>
            </a:r>
            <a:r>
              <a:rPr lang="x-es-XL" sz="2400" b="0" i="0" u="none" baseline="0" dirty="0"/>
              <a:t> preguntas abiertas como «¿Ha servido </a:t>
            </a:r>
            <a:r>
              <a:rPr lang="es-MX" sz="2400" b="0" i="0" u="none" baseline="0" dirty="0"/>
              <a:t>usted </a:t>
            </a:r>
            <a:r>
              <a:rPr lang="x-es-XL" sz="2400" b="0" i="0" u="none" baseline="0" dirty="0"/>
              <a:t>alguna vez en el ejército?».</a:t>
            </a:r>
          </a:p>
        </p:txBody>
      </p:sp>
      <p:sp>
        <p:nvSpPr>
          <p:cNvPr id="4" name="Footer Placeholder 3">
            <a:extLst>
              <a:ext uri="{FF2B5EF4-FFF2-40B4-BE49-F238E27FC236}">
                <a16:creationId xmlns:a16="http://schemas.microsoft.com/office/drawing/2014/main" id="{20C1761E-2575-6E85-EEF9-841421A52591}"/>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74CD7D6C-1B35-63FE-7502-E51BEAAD1853}"/>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22</a:t>
            </a:fld>
            <a:endParaRPr lang="x-es-XL"/>
          </a:p>
        </p:txBody>
      </p:sp>
    </p:spTree>
    <p:extLst>
      <p:ext uri="{BB962C8B-B14F-4D97-AF65-F5344CB8AC3E}">
        <p14:creationId xmlns:p14="http://schemas.microsoft.com/office/powerpoint/2010/main" val="2639889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8D20-D41B-83AE-BFB0-6BD473EEB2AA}"/>
              </a:ext>
            </a:extLst>
          </p:cNvPr>
          <p:cNvSpPr>
            <a:spLocks noGrp="1"/>
          </p:cNvSpPr>
          <p:nvPr>
            <p:ph type="title"/>
          </p:nvPr>
        </p:nvSpPr>
        <p:spPr/>
        <p:txBody>
          <a:bodyPr/>
          <a:lstStyle/>
          <a:p>
            <a:pPr algn="l" rtl="0"/>
            <a:r>
              <a:rPr lang="x-es-XL" b="0" i="0" u="none" baseline="0"/>
              <a:t>Puntos clave (2 de 2) </a:t>
            </a:r>
          </a:p>
        </p:txBody>
      </p:sp>
      <p:sp>
        <p:nvSpPr>
          <p:cNvPr id="3" name="Content Placeholder 2">
            <a:extLst>
              <a:ext uri="{FF2B5EF4-FFF2-40B4-BE49-F238E27FC236}">
                <a16:creationId xmlns:a16="http://schemas.microsoft.com/office/drawing/2014/main" id="{92D7170F-6FEC-F5D9-1F35-8236BB684F85}"/>
              </a:ext>
            </a:extLst>
          </p:cNvPr>
          <p:cNvSpPr>
            <a:spLocks noGrp="1"/>
          </p:cNvSpPr>
          <p:nvPr>
            <p:ph idx="1"/>
          </p:nvPr>
        </p:nvSpPr>
        <p:spPr>
          <a:xfrm>
            <a:off x="838200" y="1828386"/>
            <a:ext cx="10622973" cy="4661728"/>
          </a:xfrm>
        </p:spPr>
        <p:txBody>
          <a:bodyPr>
            <a:noAutofit/>
          </a:bodyPr>
          <a:lstStyle/>
          <a:p>
            <a:pPr algn="l" rtl="0">
              <a:lnSpc>
                <a:spcPct val="100000"/>
              </a:lnSpc>
            </a:pPr>
            <a:r>
              <a:rPr lang="x-es-XL" sz="2000" b="1" i="0" u="none" baseline="0" dirty="0"/>
              <a:t>La orientación hacia los recursos es fundamental: </a:t>
            </a:r>
            <a:r>
              <a:rPr lang="x-es-XL" sz="2000" b="0" i="0" u="none" baseline="0" dirty="0"/>
              <a:t>unas </a:t>
            </a:r>
            <a:r>
              <a:rPr lang="x-es-XL" sz="2000" i="0" u="none" baseline="0" dirty="0"/>
              <a:t>derivaciones eficaces con un traspaso fluido pueden marcar la diferencia entre la estabilidad en la vivienda y una </a:t>
            </a:r>
            <a:r>
              <a:rPr lang="x-es-XL" sz="2000" b="0" i="0" u="none" baseline="0" dirty="0"/>
              <a:t>situación de crisis.</a:t>
            </a:r>
          </a:p>
          <a:p>
            <a:pPr algn="l" rtl="0">
              <a:lnSpc>
                <a:spcPct val="100000"/>
              </a:lnSpc>
            </a:pPr>
            <a:r>
              <a:rPr lang="x-es-XL" sz="2000" b="1" i="0" u="none" baseline="0" dirty="0"/>
              <a:t>Ningún programa por sí solo puede abarcarlo todo: </a:t>
            </a:r>
            <a:r>
              <a:rPr lang="x-es-XL" sz="2000" i="0" u="none" baseline="0" dirty="0"/>
              <a:t>la colaboración entre </a:t>
            </a:r>
            <a:r>
              <a:rPr lang="x-es-XL" sz="2000" b="0" i="0" u="none" baseline="0" dirty="0"/>
              <a:t>el HVRP, el VA, las entidades comunitarias y las organizaciones de veteranos (VSO) es esencial para satisfacer todas y cada una de las necesidades de los veteranos.</a:t>
            </a:r>
          </a:p>
          <a:p>
            <a:pPr algn="l" rtl="0">
              <a:lnSpc>
                <a:spcPct val="100000"/>
              </a:lnSpc>
            </a:pPr>
            <a:r>
              <a:rPr lang="x-es-XL" sz="2000" b="1" i="0" u="none" baseline="0" dirty="0"/>
              <a:t>El seguimiento cierra el círculo: </a:t>
            </a:r>
            <a:r>
              <a:rPr lang="x-es-XL" sz="2000" i="0" u="none" baseline="0" dirty="0"/>
              <a:t>las recomendaciones </a:t>
            </a:r>
            <a:r>
              <a:rPr lang="x-es-XL" sz="2000" b="0" i="0" u="none" baseline="0" dirty="0"/>
              <a:t>no están completas sin un seguimiento. Comprueb</a:t>
            </a:r>
            <a:r>
              <a:rPr lang="es-MX" sz="2000" b="0" i="0" u="none" baseline="0" dirty="0"/>
              <a:t>e</a:t>
            </a:r>
            <a:r>
              <a:rPr lang="x-es-XL" sz="2000" b="0" i="0" u="none" baseline="0" dirty="0"/>
              <a:t> que se hayan establecido las conexiones y que se haya accedido a los servicios.</a:t>
            </a:r>
          </a:p>
          <a:p>
            <a:pPr algn="l" rtl="0">
              <a:lnSpc>
                <a:spcPct val="100000"/>
              </a:lnSpc>
            </a:pPr>
            <a:r>
              <a:rPr lang="x-es-XL" sz="2000" b="1" i="0" u="none" baseline="0" dirty="0"/>
              <a:t>Cada contacto es una oportunidad: </a:t>
            </a:r>
            <a:r>
              <a:rPr lang="x-es-XL" sz="2000" i="0" u="none" baseline="0" dirty="0"/>
              <a:t>cada</a:t>
            </a:r>
            <a:r>
              <a:rPr lang="x-es-XL" sz="2000" b="1" i="0" u="none" baseline="0" dirty="0"/>
              <a:t> </a:t>
            </a:r>
            <a:r>
              <a:rPr lang="x-es-XL" sz="2000" b="0" i="0" u="none" baseline="0" dirty="0"/>
              <a:t>interacción con un profesional </a:t>
            </a:r>
            <a:r>
              <a:rPr lang="es-MX" sz="2000" b="0" i="0" u="none" baseline="0" dirty="0"/>
              <a:t>de la salud</a:t>
            </a:r>
            <a:r>
              <a:rPr lang="x-es-XL" sz="2000" b="0" i="0" u="none" baseline="0" dirty="0"/>
              <a:t> es una ocasión para recuperar la confianza, identificar las necesidades y contribuir a la estabilidad a largo plazo de un veterano.</a:t>
            </a:r>
          </a:p>
        </p:txBody>
      </p:sp>
      <p:sp>
        <p:nvSpPr>
          <p:cNvPr id="4" name="Footer Placeholder 3">
            <a:extLst>
              <a:ext uri="{FF2B5EF4-FFF2-40B4-BE49-F238E27FC236}">
                <a16:creationId xmlns:a16="http://schemas.microsoft.com/office/drawing/2014/main" id="{20C1761E-2575-6E85-EEF9-841421A52591}"/>
              </a:ext>
              <a:ext uri="{C183D7F6-B498-43B3-948B-1728B52AA6E4}">
                <adec:decorative xmlns:adec="http://schemas.microsoft.com/office/drawing/2017/decorative" val="1"/>
              </a:ext>
            </a:extLst>
          </p:cNvPr>
          <p:cNvSpPr>
            <a:spLocks noGrp="1"/>
          </p:cNvSpPr>
          <p:nvPr>
            <p:ph type="ftr" sz="quarter" idx="11"/>
          </p:nvPr>
        </p:nvSpPr>
        <p:spPr/>
        <p:txBody>
          <a:bodyPr/>
          <a:lstStyle/>
          <a:p>
            <a:pPr algn="l" rtl="0"/>
            <a:r>
              <a:rPr lang="x-es-XL" b="0" i="0" u="none" baseline="0" dirty="0"/>
              <a:t>Servicio de Empleo y </a:t>
            </a:r>
            <a:r>
              <a:rPr lang="pt-BR" b="0" i="0" u="none" baseline="0" dirty="0" err="1"/>
              <a:t>Capacitación</a:t>
            </a:r>
            <a:r>
              <a:rPr lang="pt-BR" b="0" i="0" u="none" baseline="0" dirty="0"/>
              <a:t> para</a:t>
            </a:r>
            <a:r>
              <a:rPr lang="x-es-XL" b="0" i="0" u="none" baseline="0" dirty="0"/>
              <a:t> Veteranos</a:t>
            </a:r>
            <a:endParaRPr lang="x-es-XL" dirty="0"/>
          </a:p>
        </p:txBody>
      </p:sp>
      <p:sp>
        <p:nvSpPr>
          <p:cNvPr id="5" name="Slide Number Placeholder 4">
            <a:extLst>
              <a:ext uri="{FF2B5EF4-FFF2-40B4-BE49-F238E27FC236}">
                <a16:creationId xmlns:a16="http://schemas.microsoft.com/office/drawing/2014/main" id="{74CD7D6C-1B35-63FE-7502-E51BEAAD1853}"/>
              </a:ext>
              <a:ext uri="{C183D7F6-B498-43B3-948B-1728B52AA6E4}">
                <adec:decorative xmlns:adec="http://schemas.microsoft.com/office/drawing/2017/decorative" val="1"/>
              </a:ext>
            </a:extLst>
          </p:cNvPr>
          <p:cNvSpPr>
            <a:spLocks noGrp="1"/>
          </p:cNvSpPr>
          <p:nvPr>
            <p:ph type="sldNum" sz="quarter" idx="12"/>
          </p:nvPr>
        </p:nvSpPr>
        <p:spPr/>
        <p:txBody>
          <a:bodyPr/>
          <a:lstStyle/>
          <a:p>
            <a:pPr algn="r" rtl="0"/>
            <a:fld id="{9F533A62-0560-4741-9272-0FF595F394C3}" type="slidenum">
              <a:rPr/>
              <a:t>23</a:t>
            </a:fld>
            <a:endParaRPr lang="x-es-XL"/>
          </a:p>
        </p:txBody>
      </p:sp>
    </p:spTree>
    <p:extLst>
      <p:ext uri="{BB962C8B-B14F-4D97-AF65-F5344CB8AC3E}">
        <p14:creationId xmlns:p14="http://schemas.microsoft.com/office/powerpoint/2010/main" val="1820937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8753D1-ED3A-17AF-4483-140699F93344}"/>
              </a:ext>
            </a:extLst>
          </p:cNvPr>
          <p:cNvSpPr>
            <a:spLocks noGrp="1"/>
          </p:cNvSpPr>
          <p:nvPr>
            <p:ph type="ctrTitle"/>
          </p:nvPr>
        </p:nvSpPr>
        <p:spPr>
          <a:xfrm>
            <a:off x="5310130" y="1776845"/>
            <a:ext cx="6043670" cy="3343113"/>
          </a:xfrm>
        </p:spPr>
        <p:txBody>
          <a:bodyPr anchor="ctr" anchorCtr="0"/>
          <a:lstStyle/>
          <a:p>
            <a:pPr algn="l" rtl="0"/>
            <a:r>
              <a:rPr lang="x-es-XL" b="0" i="0" u="none" baseline="0"/>
              <a:t>¿Alguna pregunta?</a:t>
            </a:r>
          </a:p>
        </p:txBody>
      </p:sp>
    </p:spTree>
    <p:extLst>
      <p:ext uri="{BB962C8B-B14F-4D97-AF65-F5344CB8AC3E}">
        <p14:creationId xmlns:p14="http://schemas.microsoft.com/office/powerpoint/2010/main" val="2375577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9FCB1-AEA6-E33A-0FC0-B27CB9E7F2F5}"/>
              </a:ext>
            </a:extLst>
          </p:cNvPr>
          <p:cNvSpPr>
            <a:spLocks noGrp="1"/>
          </p:cNvSpPr>
          <p:nvPr>
            <p:ph type="title"/>
          </p:nvPr>
        </p:nvSpPr>
        <p:spPr/>
        <p:txBody>
          <a:bodyPr/>
          <a:lstStyle/>
          <a:p>
            <a:pPr rtl="0"/>
            <a:r>
              <a:rPr lang="x-es-XL" b="0" i="0" u="none" baseline="0"/>
              <a:t>¡Gracias!</a:t>
            </a:r>
          </a:p>
        </p:txBody>
      </p:sp>
      <p:sp>
        <p:nvSpPr>
          <p:cNvPr id="3" name="Text Placeholder 2">
            <a:extLst>
              <a:ext uri="{FF2B5EF4-FFF2-40B4-BE49-F238E27FC236}">
                <a16:creationId xmlns:a16="http://schemas.microsoft.com/office/drawing/2014/main" id="{0952E6E1-91C8-A85C-D051-834D0AA3D2E4}"/>
              </a:ext>
            </a:extLst>
          </p:cNvPr>
          <p:cNvSpPr>
            <a:spLocks noGrp="1"/>
          </p:cNvSpPr>
          <p:nvPr>
            <p:ph type="body" idx="1"/>
          </p:nvPr>
        </p:nvSpPr>
        <p:spPr/>
        <p:txBody>
          <a:bodyPr/>
          <a:lstStyle/>
          <a:p>
            <a:pPr rtl="0"/>
            <a:r>
              <a:rPr lang="x-es-XL" b="0" i="0" u="none" baseline="0">
                <a:solidFill>
                  <a:schemeClr val="bg2">
                    <a:lumMod val="75000"/>
                  </a:schemeClr>
                </a:solidFill>
              </a:rPr>
              <a:t>Correo electrónico:</a:t>
            </a:r>
            <a:r>
              <a:rPr lang="x-es-XL" b="0" i="0" u="none" baseline="0"/>
              <a:t> </a:t>
            </a:r>
            <a:r>
              <a:rPr lang="x-es-XL" b="0" i="0" u="none" baseline="0">
                <a:hlinkClick r:id="rId2"/>
              </a:rPr>
              <a:t>nvtac@dol.gov</a:t>
            </a:r>
            <a:r>
              <a:rPr lang="x-es-XL" b="0" i="0" u="none" baseline="0"/>
              <a:t> </a:t>
            </a:r>
          </a:p>
          <a:p>
            <a:pPr rtl="0"/>
            <a:r>
              <a:rPr lang="x-es-XL" b="0" i="0" u="none" baseline="0">
                <a:solidFill>
                  <a:schemeClr val="bg2">
                    <a:lumMod val="75000"/>
                  </a:schemeClr>
                </a:solidFill>
              </a:rPr>
              <a:t>Página web:</a:t>
            </a:r>
            <a:r>
              <a:rPr lang="x-es-XL" b="0" i="0" u="none" baseline="0"/>
              <a:t> </a:t>
            </a:r>
            <a:r>
              <a:rPr lang="x-es-XL" b="0" i="0" u="none" baseline="0">
                <a:hlinkClick r:id="rId3"/>
              </a:rPr>
              <a:t>nvtac.org </a:t>
            </a:r>
            <a:endParaRPr lang="x-es-XL"/>
          </a:p>
        </p:txBody>
      </p:sp>
    </p:spTree>
    <p:extLst>
      <p:ext uri="{BB962C8B-B14F-4D97-AF65-F5344CB8AC3E}">
        <p14:creationId xmlns:p14="http://schemas.microsoft.com/office/powerpoint/2010/main" val="4175274260"/>
      </p:ext>
    </p:extLst>
  </p:cSld>
  <p:clrMapOvr>
    <a:masterClrMapping/>
  </p:clrMapOvr>
</p:sld>
</file>

<file path=ppt/theme/theme1.xml><?xml version="1.0" encoding="utf-8"?>
<a:theme xmlns:a="http://schemas.openxmlformats.org/drawingml/2006/main" name="Office Theme">
  <a:themeElements>
    <a:clrScheme name="VETS">
      <a:dk1>
        <a:sysClr val="windowText" lastClr="000000"/>
      </a:dk1>
      <a:lt1>
        <a:sysClr val="window" lastClr="FFFFFF"/>
      </a:lt1>
      <a:dk2>
        <a:srgbClr val="023160"/>
      </a:dk2>
      <a:lt2>
        <a:srgbClr val="7B7B7B"/>
      </a:lt2>
      <a:accent1>
        <a:srgbClr val="0054A6"/>
      </a:accent1>
      <a:accent2>
        <a:srgbClr val="ED1A23"/>
      </a:accent2>
      <a:accent3>
        <a:srgbClr val="716384"/>
      </a:accent3>
      <a:accent4>
        <a:srgbClr val="F15E2E"/>
      </a:accent4>
      <a:accent5>
        <a:srgbClr val="8EAADB"/>
      </a:accent5>
      <a:accent6>
        <a:srgbClr val="F69E81"/>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Presentation---Blue" id="{839B2CF5-0AE7-4891-ACD3-C68194D2D424}" vid="{72DD001A-761C-4FFD-BDBE-D02E8CF531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35EB6D1BC28BE4592B5D87EE1F2607A" ma:contentTypeVersion="18" ma:contentTypeDescription="Create a new document." ma:contentTypeScope="" ma:versionID="83bc00b5ff412b75df572ebfc362fffa">
  <xsd:schema xmlns:xsd="http://www.w3.org/2001/XMLSchema" xmlns:xs="http://www.w3.org/2001/XMLSchema" xmlns:p="http://schemas.microsoft.com/office/2006/metadata/properties" xmlns:ns2="ee3eab8d-6fc0-47b2-b9a9-e7b6a861d967" xmlns:ns3="1df1fdb3-3814-4898-b68d-b9ae902564fe" targetNamespace="http://schemas.microsoft.com/office/2006/metadata/properties" ma:root="true" ma:fieldsID="909be7d6e9244a4128c53923d2536e82" ns2:_="" ns3:_="">
    <xsd:import namespace="ee3eab8d-6fc0-47b2-b9a9-e7b6a861d967"/>
    <xsd:import namespace="1df1fdb3-3814-4898-b68d-b9ae902564f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Wor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3eab8d-6fc0-47b2-b9a9-e7b6a861d9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da4b74c-56fc-49ef-b41b-324fb29e501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WordCount" ma:index="24" nillable="true" ma:displayName="Word Count" ma:format="Dropdown" ma:internalName="WordCount"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1df1fdb3-3814-4898-b68d-b9ae902564f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b6ca404-55d3-46aa-8308-935580b80a9e}" ma:internalName="TaxCatchAll" ma:showField="CatchAllData" ma:web="1df1fdb3-3814-4898-b68d-b9ae902564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df1fdb3-3814-4898-b68d-b9ae902564fe" xsi:nil="true"/>
    <lcf76f155ced4ddcb4097134ff3c332f xmlns="ee3eab8d-6fc0-47b2-b9a9-e7b6a861d967">
      <Terms xmlns="http://schemas.microsoft.com/office/infopath/2007/PartnerControls"/>
    </lcf76f155ced4ddcb4097134ff3c332f>
    <WordCount xmlns="ee3eab8d-6fc0-47b2-b9a9-e7b6a861d967" xsi:nil="true"/>
  </documentManagement>
</p:properties>
</file>

<file path=customXml/itemProps1.xml><?xml version="1.0" encoding="utf-8"?>
<ds:datastoreItem xmlns:ds="http://schemas.openxmlformats.org/officeDocument/2006/customXml" ds:itemID="{004A9E53-ADEC-4477-B011-E6C134239591}">
  <ds:schemaRefs>
    <ds:schemaRef ds:uri="http://schemas.microsoft.com/sharepoint/v3/contenttype/forms"/>
  </ds:schemaRefs>
</ds:datastoreItem>
</file>

<file path=customXml/itemProps2.xml><?xml version="1.0" encoding="utf-8"?>
<ds:datastoreItem xmlns:ds="http://schemas.openxmlformats.org/officeDocument/2006/customXml" ds:itemID="{E5D3BDB0-B8D4-4168-9601-D622E096829C}">
  <ds:schemaRefs>
    <ds:schemaRef ds:uri="1df1fdb3-3814-4898-b68d-b9ae902564fe"/>
    <ds:schemaRef ds:uri="ee3eab8d-6fc0-47b2-b9a9-e7b6a861d9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B62BCA1-FEE8-44D8-81BB-9A592FC5C787}">
  <ds:schemaRefs>
    <ds:schemaRef ds:uri="1df1fdb3-3814-4898-b68d-b9ae902564fe"/>
    <ds:schemaRef ds:uri="ee3eab8d-6fc0-47b2-b9a9-e7b6a861d9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PowerPoint-Presentation---Blue</Template>
  <TotalTime>233</TotalTime>
  <Words>2325</Words>
  <Application>Microsoft Office PowerPoint</Application>
  <PresentationFormat>Widescreen</PresentationFormat>
  <Paragraphs>163</Paragraphs>
  <Slides>25</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Franklin Gothic Book</vt:lpstr>
      <vt:lpstr>Franklin Gothic Medium</vt:lpstr>
      <vt:lpstr>Webdings</vt:lpstr>
      <vt:lpstr>Wingdings</vt:lpstr>
      <vt:lpstr>Wingdings 3</vt:lpstr>
      <vt:lpstr>Office Theme</vt:lpstr>
      <vt:lpstr>Reunión posterior a la adjudicación (PAC) del Programa de Reinserción de Veteranos sin Hogar (HVRP): ¿Cómo puedo ayudar a la población de veteranos?</vt:lpstr>
      <vt:lpstr>Conoce al equipo técnico </vt:lpstr>
      <vt:lpstr>¿Quiénes son los veteranos? </vt:lpstr>
      <vt:lpstr>Pregunta: Cierre los ojos e imagine a un «veterano sin hogar». ¿A quién y qué ve?</vt:lpstr>
      <vt:lpstr>Ideas erróneas frente a la realidad </vt:lpstr>
      <vt:lpstr>Más ideas erróneas frente a la realidad </vt:lpstr>
      <vt:lpstr>Reto: Cambiar la narrativa</vt:lpstr>
      <vt:lpstr>Pregunta: ¿El término «veterano» es simplemente un título o forma parte de la identidad de una persona?</vt:lpstr>
      <vt:lpstr>Comprender las experiencias de los veteranos</vt:lpstr>
      <vt:lpstr>Identidad de los veteranos y experiencia vivida</vt:lpstr>
      <vt:lpstr>Barreras habituales que afectan a los veteranos (1 de 2)</vt:lpstr>
      <vt:lpstr>Barreras habituales que afectan a los veteranos (2 de 2)</vt:lpstr>
      <vt:lpstr>Personal veterano y no veterano</vt:lpstr>
      <vt:lpstr>Interactuar con los veteranos con respeto</vt:lpstr>
      <vt:lpstr>Investigación respetuosa: plantear las preguntas adecuadas</vt:lpstr>
      <vt:lpstr>Establece primero una buena relación</vt:lpstr>
      <vt:lpstr>Comprender el trauma y la revelación de experiencias traumáticas</vt:lpstr>
      <vt:lpstr>Estrategias de orientación y derivación</vt:lpstr>
      <vt:lpstr>Creación de un mapa de recursos para veteranos</vt:lpstr>
      <vt:lpstr>Buenas prácticas en materia de recomendaciones</vt:lpstr>
      <vt:lpstr>Cómo establecer relaciones sólidas de derivación</vt:lpstr>
      <vt:lpstr>Puntos clave (1 de 2) </vt:lpstr>
      <vt:lpstr>Puntos clave (2 de 2) </vt:lpstr>
      <vt:lpstr>¿Alguna pregunta?</vt:lpstr>
      <vt:lpstr>¡Gracias!</vt:lpstr>
    </vt:vector>
  </TitlesOfParts>
  <Company>United States Department of Labor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National PAC - How Do I Serve the Veteran Population?</dc:title>
  <dc:subject>How to Work With the Veteran Population</dc:subject>
  <dc:creator>United States Department of Labor</dc:creator>
  <cp:keywords>USDOL, DOL, VETS, NVTAC, HVRP, PAC</cp:keywords>
  <cp:lastModifiedBy>Colleen Beck</cp:lastModifiedBy>
  <cp:revision>35</cp:revision>
  <dcterms:created xsi:type="dcterms:W3CDTF">2026-07-23T22:57:20Z</dcterms:created>
  <dcterms:modified xsi:type="dcterms:W3CDTF">2026-09-18T15:45:17Z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0x010100735EB6D1BC28BE4592B5D87EE1F2607A</vt:lpwstr>
  </property>
  <property fmtid="{D5CDD505-2E9C-101B-9397-08002B2CF9AE}" pid="3" name="TaxKeyword">
    <vt:lpwstr/>
  </property>
  <property fmtid="{D5CDD505-2E9C-101B-9397-08002B2CF9AE}" pid="4" name="MediaServiceImageTags">
    <vt:lpwstr/>
  </property>
</Properties>
</file>