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handoutMasterIdLst>
    <p:handoutMasterId r:id="rId53"/>
  </p:handoutMasterIdLst>
  <p:sldIdLst>
    <p:sldId id="256" r:id="rId5"/>
    <p:sldId id="279" r:id="rId6"/>
    <p:sldId id="258" r:id="rId7"/>
    <p:sldId id="260" r:id="rId8"/>
    <p:sldId id="257"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94" r:id="rId24"/>
    <p:sldId id="259" r:id="rId25"/>
    <p:sldId id="261" r:id="rId26"/>
    <p:sldId id="296" r:id="rId27"/>
    <p:sldId id="297" r:id="rId28"/>
    <p:sldId id="298" r:id="rId29"/>
    <p:sldId id="299" r:id="rId30"/>
    <p:sldId id="300" r:id="rId31"/>
    <p:sldId id="301" r:id="rId32"/>
    <p:sldId id="302" r:id="rId33"/>
    <p:sldId id="303" r:id="rId34"/>
    <p:sldId id="304" r:id="rId35"/>
    <p:sldId id="305" r:id="rId36"/>
    <p:sldId id="262" r:id="rId37"/>
    <p:sldId id="306" r:id="rId38"/>
    <p:sldId id="307" r:id="rId39"/>
    <p:sldId id="308" r:id="rId40"/>
    <p:sldId id="315" r:id="rId41"/>
    <p:sldId id="309" r:id="rId42"/>
    <p:sldId id="310" r:id="rId43"/>
    <p:sldId id="263" r:id="rId44"/>
    <p:sldId id="264" r:id="rId45"/>
    <p:sldId id="312" r:id="rId46"/>
    <p:sldId id="311" r:id="rId47"/>
    <p:sldId id="313" r:id="rId48"/>
    <p:sldId id="314" r:id="rId49"/>
    <p:sldId id="272" r:id="rId50"/>
    <p:sldId id="278"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6"/>
    <a:srgbClr val="0000FF"/>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964" autoAdjust="0"/>
    <p:restoredTop sz="96247" autoAdjust="0"/>
  </p:normalViewPr>
  <p:slideViewPr>
    <p:cSldViewPr snapToGrid="0">
      <p:cViewPr varScale="1">
        <p:scale>
          <a:sx n="109" d="100"/>
          <a:sy n="109" d="100"/>
        </p:scale>
        <p:origin x="798" y="102"/>
      </p:cViewPr>
      <p:guideLst/>
    </p:cSldViewPr>
  </p:slideViewPr>
  <p:notesTextViewPr>
    <p:cViewPr>
      <p:scale>
        <a:sx n="1" d="1"/>
        <a:sy n="1" d="1"/>
      </p:scale>
      <p:origin x="0" y="0"/>
    </p:cViewPr>
  </p:notesTextViewPr>
  <p:notesViewPr>
    <p:cSldViewPr snapToGrid="0">
      <p:cViewPr varScale="1">
        <p:scale>
          <a:sx n="50" d="100"/>
          <a:sy n="50" d="100"/>
        </p:scale>
        <p:origin x="263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610A9B-4E50-4E1E-937E-551D5BF98DB4}" type="datetimeFigureOut">
              <a:rPr lang="en-US" smtClean="0"/>
              <a:t>9/18/2026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F6ED61-3DF0-4762-AC35-F6E46ACBD006}" type="slidenum">
              <a:rPr lang="en-US" smtClean="0"/>
              <a:t>‹#›</a:t>
            </a:fld>
            <a:endParaRPr lang="en-US"/>
          </a:p>
        </p:txBody>
      </p:sp>
    </p:spTree>
    <p:extLst>
      <p:ext uri="{BB962C8B-B14F-4D97-AF65-F5344CB8AC3E}">
        <p14:creationId xmlns:p14="http://schemas.microsoft.com/office/powerpoint/2010/main" val="3246361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B2A4E-1841-4DF1-AAD7-E22EECDE03EE}"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90CCEA-B629-4CAC-BC31-F93141517463}" type="slidenum">
              <a:rPr lang="en-US" smtClean="0"/>
              <a:t>‹#›</a:t>
            </a:fld>
            <a:endParaRPr lang="en-US"/>
          </a:p>
        </p:txBody>
      </p:sp>
    </p:spTree>
    <p:extLst>
      <p:ext uri="{BB962C8B-B14F-4D97-AF65-F5344CB8AC3E}">
        <p14:creationId xmlns:p14="http://schemas.microsoft.com/office/powerpoint/2010/main" val="3633579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11</a:t>
            </a:fld>
            <a:endParaRPr lang="x-es-XL"/>
          </a:p>
        </p:txBody>
      </p:sp>
    </p:spTree>
    <p:extLst>
      <p:ext uri="{BB962C8B-B14F-4D97-AF65-F5344CB8AC3E}">
        <p14:creationId xmlns:p14="http://schemas.microsoft.com/office/powerpoint/2010/main" val="2429054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12</a:t>
            </a:fld>
            <a:endParaRPr lang="x-es-XL"/>
          </a:p>
        </p:txBody>
      </p:sp>
    </p:spTree>
    <p:extLst>
      <p:ext uri="{BB962C8B-B14F-4D97-AF65-F5344CB8AC3E}">
        <p14:creationId xmlns:p14="http://schemas.microsoft.com/office/powerpoint/2010/main" val="1247166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13</a:t>
            </a:fld>
            <a:endParaRPr lang="x-es-XL"/>
          </a:p>
        </p:txBody>
      </p:sp>
    </p:spTree>
    <p:extLst>
      <p:ext uri="{BB962C8B-B14F-4D97-AF65-F5344CB8AC3E}">
        <p14:creationId xmlns:p14="http://schemas.microsoft.com/office/powerpoint/2010/main" val="3327406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14</a:t>
            </a:fld>
            <a:endParaRPr lang="x-es-XL"/>
          </a:p>
        </p:txBody>
      </p:sp>
    </p:spTree>
    <p:extLst>
      <p:ext uri="{BB962C8B-B14F-4D97-AF65-F5344CB8AC3E}">
        <p14:creationId xmlns:p14="http://schemas.microsoft.com/office/powerpoint/2010/main" val="1907443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15</a:t>
            </a:fld>
            <a:endParaRPr lang="x-es-XL"/>
          </a:p>
        </p:txBody>
      </p:sp>
    </p:spTree>
    <p:extLst>
      <p:ext uri="{BB962C8B-B14F-4D97-AF65-F5344CB8AC3E}">
        <p14:creationId xmlns:p14="http://schemas.microsoft.com/office/powerpoint/2010/main" val="939534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16</a:t>
            </a:fld>
            <a:endParaRPr lang="x-es-XL"/>
          </a:p>
        </p:txBody>
      </p:sp>
    </p:spTree>
    <p:extLst>
      <p:ext uri="{BB962C8B-B14F-4D97-AF65-F5344CB8AC3E}">
        <p14:creationId xmlns:p14="http://schemas.microsoft.com/office/powerpoint/2010/main" val="3567442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17</a:t>
            </a:fld>
            <a:endParaRPr lang="x-es-XL"/>
          </a:p>
        </p:txBody>
      </p:sp>
    </p:spTree>
    <p:extLst>
      <p:ext uri="{BB962C8B-B14F-4D97-AF65-F5344CB8AC3E}">
        <p14:creationId xmlns:p14="http://schemas.microsoft.com/office/powerpoint/2010/main" val="2687872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18</a:t>
            </a:fld>
            <a:endParaRPr lang="x-es-XL"/>
          </a:p>
        </p:txBody>
      </p:sp>
    </p:spTree>
    <p:extLst>
      <p:ext uri="{BB962C8B-B14F-4D97-AF65-F5344CB8AC3E}">
        <p14:creationId xmlns:p14="http://schemas.microsoft.com/office/powerpoint/2010/main" val="784701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19</a:t>
            </a:fld>
            <a:endParaRPr lang="x-es-XL"/>
          </a:p>
        </p:txBody>
      </p:sp>
    </p:spTree>
    <p:extLst>
      <p:ext uri="{BB962C8B-B14F-4D97-AF65-F5344CB8AC3E}">
        <p14:creationId xmlns:p14="http://schemas.microsoft.com/office/powerpoint/2010/main" val="3331361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35</a:t>
            </a:fld>
            <a:endParaRPr lang="x-es-XL"/>
          </a:p>
        </p:txBody>
      </p:sp>
    </p:spTree>
    <p:extLst>
      <p:ext uri="{BB962C8B-B14F-4D97-AF65-F5344CB8AC3E}">
        <p14:creationId xmlns:p14="http://schemas.microsoft.com/office/powerpoint/2010/main" val="20658456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ted States Department of Labor seal"/>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8281" y="1291496"/>
            <a:ext cx="2004649" cy="2004649"/>
          </a:xfrm>
          <a:prstGeom prst="rect">
            <a:avLst/>
          </a:prstGeom>
        </p:spPr>
      </p:pic>
      <p:sp>
        <p:nvSpPr>
          <p:cNvPr id="13" name="Title 1"/>
          <p:cNvSpPr txBox="1">
            <a:spLocks/>
          </p:cNvSpPr>
          <p:nvPr userDrawn="1"/>
        </p:nvSpPr>
        <p:spPr>
          <a:xfrm>
            <a:off x="0" y="5266951"/>
            <a:ext cx="4426982" cy="15910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800" kern="1200">
                <a:solidFill>
                  <a:schemeClr val="tx1"/>
                </a:solidFill>
                <a:latin typeface="Franklin Gothic Book" panose="020B0503020102020204" pitchFamily="34" charset="0"/>
                <a:ea typeface="+mj-ea"/>
                <a:cs typeface="+mj-cs"/>
              </a:defRPr>
            </a:lvl1pPr>
          </a:lstStyle>
          <a:p>
            <a:pPr algn="ctr">
              <a:lnSpc>
                <a:spcPct val="90000"/>
              </a:lnSpc>
            </a:pPr>
            <a:r>
              <a:rPr lang="pt-BR" sz="2400" dirty="0" err="1">
                <a:solidFill>
                  <a:schemeClr val="bg1"/>
                </a:solidFill>
              </a:rPr>
              <a:t>Servicio</a:t>
            </a:r>
            <a:r>
              <a:rPr lang="pt-BR" sz="2400" dirty="0">
                <a:solidFill>
                  <a:schemeClr val="bg1"/>
                </a:solidFill>
              </a:rPr>
              <a:t> de </a:t>
            </a:r>
            <a:r>
              <a:rPr lang="pt-BR" sz="2400" dirty="0" err="1">
                <a:solidFill>
                  <a:schemeClr val="bg1"/>
                </a:solidFill>
              </a:rPr>
              <a:t>Empleo</a:t>
            </a:r>
            <a:r>
              <a:rPr lang="pt-BR" sz="2400" dirty="0">
                <a:solidFill>
                  <a:schemeClr val="bg1"/>
                </a:solidFill>
              </a:rPr>
              <a:t> y </a:t>
            </a:r>
            <a:r>
              <a:rPr lang="pt-BR" sz="2400" dirty="0" err="1">
                <a:solidFill>
                  <a:schemeClr val="bg1"/>
                </a:solidFill>
              </a:rPr>
              <a:t>Capacitación</a:t>
            </a:r>
            <a:r>
              <a:rPr lang="pt-BR" sz="2400" dirty="0">
                <a:solidFill>
                  <a:schemeClr val="bg1"/>
                </a:solidFill>
              </a:rPr>
              <a:t> para Veteranos (</a:t>
            </a:r>
            <a:r>
              <a:rPr lang="pt-BR" sz="2400" dirty="0" err="1">
                <a:solidFill>
                  <a:schemeClr val="bg1"/>
                </a:solidFill>
              </a:rPr>
              <a:t>VETS</a:t>
            </a:r>
            <a:r>
              <a:rPr lang="pt-BR" sz="2400" dirty="0">
                <a:solidFill>
                  <a:schemeClr val="bg1"/>
                </a:solidFill>
              </a:rPr>
              <a:t>)</a:t>
            </a:r>
            <a:endParaRPr lang="en-US" sz="2400" b="0" dirty="0">
              <a:solidFill>
                <a:schemeClr val="bg1"/>
              </a:solidFill>
              <a:latin typeface="Franklin Gothic Book" panose="020B0503020102020204" pitchFamily="34" charset="0"/>
            </a:endParaRP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7" name="Rectangle 16" descr="Decorative"/>
          <p:cNvSpPr/>
          <p:nvPr userDrawn="1"/>
        </p:nvSpPr>
        <p:spPr>
          <a:xfrm>
            <a:off x="10330543" y="0"/>
            <a:ext cx="1861457" cy="1110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dirty="0"/>
              <a:t>Presentation Title</a:t>
            </a:r>
          </a:p>
        </p:txBody>
      </p:sp>
      <p:sp>
        <p:nvSpPr>
          <p:cNvPr id="3" name="Subtitle 2"/>
          <p:cNvSpPr>
            <a:spLocks noGrp="1"/>
          </p:cNvSpPr>
          <p:nvPr>
            <p:ph type="subTitle" idx="1" hasCustomPrompt="1"/>
          </p:nvPr>
        </p:nvSpPr>
        <p:spPr>
          <a:xfrm>
            <a:off x="5310130" y="5266951"/>
            <a:ext cx="6043670" cy="729343"/>
          </a:xfrm>
        </p:spPr>
        <p:txBody>
          <a:bodyPr>
            <a:normAutofit/>
          </a:bodyPr>
          <a:lstStyle>
            <a:lvl1pPr marL="0" indent="0" algn="l">
              <a:buNone/>
              <a:defRPr sz="320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Subtitle/Date</a:t>
            </a:r>
          </a:p>
        </p:txBody>
      </p:sp>
      <p:pic>
        <p:nvPicPr>
          <p:cNvPr id="5" name="Picture 4" descr="Logo&#10;&#10;AI-generated content may be incorrect.">
            <a:extLst>
              <a:ext uri="{FF2B5EF4-FFF2-40B4-BE49-F238E27FC236}">
                <a16:creationId xmlns:a16="http://schemas.microsoft.com/office/drawing/2014/main" id="{7CF2982A-4C4C-460B-8595-BC96DBCBEB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68281" y="3787772"/>
            <a:ext cx="1891883" cy="987552"/>
          </a:xfrm>
          <a:prstGeom prst="rect">
            <a:avLst/>
          </a:prstGeom>
        </p:spPr>
      </p:pic>
    </p:spTree>
    <p:extLst>
      <p:ext uri="{BB962C8B-B14F-4D97-AF65-F5344CB8AC3E}">
        <p14:creationId xmlns:p14="http://schemas.microsoft.com/office/powerpoint/2010/main" val="2823691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Add “Agenda” Title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p:txBody>
          <a:bodyPr/>
          <a:lstStyle>
            <a:lvl1pPr>
              <a:defRPr baseline="0"/>
            </a:lvl1pPr>
          </a:lstStyle>
          <a:p>
            <a:pPr lvl="0"/>
            <a:r>
              <a:rPr lang="en-US" dirty="0"/>
              <a:t>[Item, moderator/speaker, # minutes, etc.]</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Veterans’ Employment and Training Service</a:t>
            </a:r>
            <a:endParaRPr lang="en-US" dirty="0"/>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67141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1850" y="1709738"/>
            <a:ext cx="10515600" cy="2852737"/>
          </a:xfrm>
        </p:spPr>
        <p:txBody>
          <a:bodyPr anchor="b"/>
          <a:lstStyle>
            <a:lvl1pPr>
              <a:defRPr sz="6000">
                <a:solidFill>
                  <a:schemeClr val="bg1"/>
                </a:solidFill>
              </a:defRPr>
            </a:lvl1pPr>
          </a:lstStyle>
          <a:p>
            <a:r>
              <a:rPr lang="en-US" dirty="0"/>
              <a:t>Section Heading</a:t>
            </a:r>
          </a:p>
        </p:txBody>
      </p:sp>
      <p:cxnSp>
        <p:nvCxnSpPr>
          <p:cNvPr id="6" name="Straight Connector 5" descr="Decorative"/>
          <p:cNvCxnSpPr/>
          <p:nvPr userDrawn="1"/>
        </p:nvCxnSpPr>
        <p:spPr>
          <a:xfrm flipH="1">
            <a:off x="0" y="4679950"/>
            <a:ext cx="12192000" cy="0"/>
          </a:xfrm>
          <a:prstGeom prst="line">
            <a:avLst/>
          </a:prstGeom>
          <a:ln w="38100">
            <a:solidFill>
              <a:schemeClr val="accent5">
                <a:lumMod val="50000"/>
              </a:schemeClr>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4792663"/>
            <a:ext cx="10515600" cy="1296987"/>
          </a:xfrm>
        </p:spPr>
        <p:txBody>
          <a:bodyPr/>
          <a:lstStyle>
            <a:lvl1pPr marL="0" indent="0">
              <a:buNone/>
              <a:defRPr sz="24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or delete if not needed.</a:t>
            </a:r>
          </a:p>
        </p:txBody>
      </p:sp>
      <p:pic>
        <p:nvPicPr>
          <p:cNvPr id="8" name="Picture 7" descr="Logo&#10;&#10;AI-generated content may be incorrect.">
            <a:extLst>
              <a:ext uri="{FF2B5EF4-FFF2-40B4-BE49-F238E27FC236}">
                <a16:creationId xmlns:a16="http://schemas.microsoft.com/office/drawing/2014/main" id="{83F27E2A-CE55-F93D-9993-E0E9E444C0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5443" y="461723"/>
            <a:ext cx="1518891" cy="792852"/>
          </a:xfrm>
          <a:prstGeom prst="rect">
            <a:avLst/>
          </a:prstGeom>
        </p:spPr>
      </p:pic>
    </p:spTree>
    <p:extLst>
      <p:ext uri="{BB962C8B-B14F-4D97-AF65-F5344CB8AC3E}">
        <p14:creationId xmlns:p14="http://schemas.microsoft.com/office/powerpoint/2010/main" val="66550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7886"/>
            <a:ext cx="9677400" cy="1325563"/>
          </a:xfrm>
        </p:spPr>
        <p:txBody>
          <a:bodyPr/>
          <a:lstStyle/>
          <a:p>
            <a:r>
              <a:rPr lang="en-US"/>
              <a:t>Click to edit Master title style</a:t>
            </a:r>
            <a:endParaRPr lang="en-US" dirty="0"/>
          </a:p>
        </p:txBody>
      </p:sp>
      <p:cxnSp>
        <p:nvCxnSpPr>
          <p:cNvPr id="8" name="Straight Connector 7" descr="Decorative"/>
          <p:cNvCxnSpPr/>
          <p:nvPr userDrawn="1"/>
        </p:nvCxnSpPr>
        <p:spPr>
          <a:xfrm>
            <a:off x="838200" y="1539461"/>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8386"/>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Veterans’ Employment and Training Service</a:t>
            </a:r>
            <a:endParaRPr lang="en-US" dirty="0"/>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87111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31669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529949"/>
            <a:ext cx="9695690" cy="995915"/>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839788" y="1611590"/>
            <a:ext cx="5157787"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3"/>
          <p:cNvSpPr>
            <a:spLocks noGrp="1"/>
          </p:cNvSpPr>
          <p:nvPr>
            <p:ph sz="half" idx="2"/>
          </p:nvPr>
        </p:nvSpPr>
        <p:spPr>
          <a:xfrm>
            <a:off x="839788" y="2519119"/>
            <a:ext cx="5157787"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0" y="1611590"/>
            <a:ext cx="5183188"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5"/>
          <p:cNvSpPr>
            <a:spLocks noGrp="1"/>
          </p:cNvSpPr>
          <p:nvPr>
            <p:ph sz="quarter" idx="4"/>
          </p:nvPr>
        </p:nvSpPr>
        <p:spPr>
          <a:xfrm>
            <a:off x="6172200" y="2519119"/>
            <a:ext cx="5183188"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Veterans’ Employment and Training Service</a:t>
            </a:r>
          </a:p>
        </p:txBody>
      </p:sp>
      <p:sp>
        <p:nvSpPr>
          <p:cNvPr id="9" name="Slide Number Placeholder 8"/>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93635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6" name="Straight Connector 5"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96543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57960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74828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3">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787158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Speak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dirty="0"/>
              <a:t>Enter Title for Speaker/Moderator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2298611"/>
            <a:ext cx="2284400" cy="2284400"/>
          </a:xfrm>
          <a:prstGeom prst="ellipse">
            <a:avLst/>
          </a:prstGeom>
          <a:solidFill>
            <a:srgbClr val="F3F4F4"/>
          </a:solidFill>
          <a:ln w="76200">
            <a:solidFill>
              <a:schemeClr val="tx2"/>
            </a:solidFill>
          </a:ln>
          <a:effectLst/>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2339916"/>
            <a:ext cx="7447376" cy="2201789"/>
          </a:xfrm>
        </p:spPr>
        <p:txBody>
          <a:bodyPr>
            <a:noAutofit/>
          </a:bodyPr>
          <a:lstStyle>
            <a:lvl1pPr marL="0" indent="0">
              <a:lnSpc>
                <a:spcPct val="100000"/>
              </a:lnSpc>
              <a:buNone/>
              <a:defRPr sz="3600" b="1" baseline="0">
                <a:solidFill>
                  <a:schemeClr val="tx2"/>
                </a:solidFill>
                <a:latin typeface="Franklin Gothic Medium" panose="020B0603020102020204" pitchFamily="34" charset="0"/>
              </a:defRPr>
            </a:lvl1pPr>
            <a:lvl2pPr marL="411480" indent="0">
              <a:lnSpc>
                <a:spcPct val="100000"/>
              </a:lnSpc>
              <a:spcAft>
                <a:spcPts val="300"/>
              </a:spcAft>
              <a:buNone/>
              <a:defRPr sz="2400" i="1"/>
            </a:lvl2pPr>
            <a:lvl3pPr marL="411480" indent="0">
              <a:lnSpc>
                <a:spcPct val="100000"/>
              </a:lnSpc>
              <a:spcBef>
                <a:spcPts val="300"/>
              </a:spcBef>
              <a:buNone/>
              <a:defRPr sz="24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742165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dirty="0"/>
              <a:t>Enter Title for Speakers/Moderators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561600"/>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1477370"/>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838200" y="3970049"/>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2">
            <a:extLst>
              <a:ext uri="{FF2B5EF4-FFF2-40B4-BE49-F238E27FC236}">
                <a16:creationId xmlns:a16="http://schemas.microsoft.com/office/drawing/2014/main" id="{134CD3E4-027C-4B7D-A65C-7DBA57E90025}"/>
              </a:ext>
            </a:extLst>
          </p:cNvPr>
          <p:cNvSpPr>
            <a:spLocks noGrp="1"/>
          </p:cNvSpPr>
          <p:nvPr>
            <p:ph sz="half" idx="15" hasCustomPrompt="1"/>
          </p:nvPr>
        </p:nvSpPr>
        <p:spPr>
          <a:xfrm>
            <a:off x="3906424" y="3883552"/>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err="1"/>
              <a:t>FirstName</a:t>
            </a:r>
            <a:r>
              <a:rPr lang="en-US" dirty="0"/>
              <a:t>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884981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578"/>
            <a:ext cx="9677400" cy="905377"/>
          </a:xfrm>
        </p:spPr>
        <p:txBody>
          <a:bodyPr>
            <a:normAutofit/>
          </a:bodyPr>
          <a:lstStyle>
            <a:lvl1pPr>
              <a:defRPr sz="3600" baseline="0"/>
            </a:lvl1pPr>
          </a:lstStyle>
          <a:p>
            <a:r>
              <a:rPr lang="en-US" dirty="0"/>
              <a:t>Enter Title for Speakers/Moderators Slide</a:t>
            </a:r>
          </a:p>
        </p:txBody>
      </p:sp>
      <p:cxnSp>
        <p:nvCxnSpPr>
          <p:cNvPr id="6" name="Straight Connector 5" descr="Decorative"/>
          <p:cNvCxnSpPr/>
          <p:nvPr userDrawn="1"/>
        </p:nvCxnSpPr>
        <p:spPr>
          <a:xfrm>
            <a:off x="838200" y="975304"/>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33653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2814224" y="1325746"/>
            <a:ext cx="792905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1832684" y="313936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3" name="Person Info 2">
            <a:extLst>
              <a:ext uri="{FF2B5EF4-FFF2-40B4-BE49-F238E27FC236}">
                <a16:creationId xmlns:a16="http://schemas.microsoft.com/office/drawing/2014/main" id="{134CD3E4-027C-4B7D-A65C-7DBA57E90025}"/>
              </a:ext>
            </a:extLst>
          </p:cNvPr>
          <p:cNvSpPr>
            <a:spLocks noGrp="1"/>
          </p:cNvSpPr>
          <p:nvPr>
            <p:ph sz="half" idx="17" hasCustomPrompt="1"/>
          </p:nvPr>
        </p:nvSpPr>
        <p:spPr>
          <a:xfrm>
            <a:off x="3802614" y="3131592"/>
            <a:ext cx="694066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baseline="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11" name="Person Photo 3"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6" hasCustomPrompt="1"/>
          </p:nvPr>
        </p:nvSpPr>
        <p:spPr>
          <a:xfrm>
            <a:off x="2821074" y="4957712"/>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4" name="Person Info 3">
            <a:extLst>
              <a:ext uri="{FF2B5EF4-FFF2-40B4-BE49-F238E27FC236}">
                <a16:creationId xmlns:a16="http://schemas.microsoft.com/office/drawing/2014/main" id="{134CD3E4-027C-4B7D-A65C-7DBA57E90025}"/>
              </a:ext>
            </a:extLst>
          </p:cNvPr>
          <p:cNvSpPr>
            <a:spLocks noGrp="1"/>
          </p:cNvSpPr>
          <p:nvPr>
            <p:ph sz="half" idx="18" hasCustomPrompt="1"/>
          </p:nvPr>
        </p:nvSpPr>
        <p:spPr>
          <a:xfrm>
            <a:off x="4791004" y="4934588"/>
            <a:ext cx="595227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460146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181726"/>
            <a:ext cx="3932237" cy="368726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622808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2186686"/>
            <a:ext cx="3932237" cy="368230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1106905"/>
            <a:ext cx="6172200" cy="4562375"/>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9" name="Text Placeholder 7">
            <a:extLst>
              <a:ext uri="{FF2B5EF4-FFF2-40B4-BE49-F238E27FC236}">
                <a16:creationId xmlns:a16="http://schemas.microsoft.com/office/drawing/2014/main" id="{9D91346B-1FC0-4A63-BE4B-4B2D487B4B3F}"/>
              </a:ext>
            </a:extLst>
          </p:cNvPr>
          <p:cNvSpPr>
            <a:spLocks noGrp="1"/>
          </p:cNvSpPr>
          <p:nvPr>
            <p:ph type="body" sz="quarter" idx="14" hasCustomPrompt="1"/>
          </p:nvPr>
        </p:nvSpPr>
        <p:spPr>
          <a:xfrm>
            <a:off x="5183188" y="5811838"/>
            <a:ext cx="6170612" cy="415226"/>
          </a:xfrm>
        </p:spPr>
        <p:txBody>
          <a:bodyPr/>
          <a:lstStyle>
            <a:lvl1pPr marL="0" indent="0"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dirty="0"/>
              <a:t>Add image citation here; otherwise delete block.</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652511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5625"/>
            <a:ext cx="5578642" cy="421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6603999" y="1824760"/>
            <a:ext cx="4196217" cy="1270773"/>
          </a:xfrm>
          <a:solidFill>
            <a:schemeClr val="tx2"/>
          </a:solidFill>
          <a:ln>
            <a:noFill/>
          </a:ln>
        </p:spPr>
        <p:style>
          <a:lnRef idx="1">
            <a:schemeClr val="accent3"/>
          </a:lnRef>
          <a:fillRef idx="3">
            <a:schemeClr val="accent3"/>
          </a:fillRef>
          <a:effectRef idx="2">
            <a:schemeClr val="accent3"/>
          </a:effectRef>
          <a:fontRef idx="minor">
            <a:schemeClr val="lt1"/>
          </a:fontRef>
        </p:style>
        <p:txBody>
          <a:bodyPr lIns="182880" tIns="182880" rIns="182880" bIns="182880" anchor="ctr">
            <a:normAutofit/>
          </a:bodyPr>
          <a:lstStyle>
            <a:lvl1pPr marL="0" indent="0" algn="ctr">
              <a:lnSpc>
                <a:spcPct val="108000"/>
              </a:lnSpc>
              <a:buNone/>
              <a:defRPr sz="2400" b="1" i="0">
                <a:solidFill>
                  <a:schemeClr val="bg1"/>
                </a:solidFill>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caption/subtitle</a:t>
            </a:r>
          </a:p>
        </p:txBody>
      </p:sp>
      <p:sp>
        <p:nvSpPr>
          <p:cNvPr id="9"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6603999" y="3203619"/>
            <a:ext cx="4196217" cy="2837543"/>
          </a:xfrm>
          <a:prstGeom prst="roundRect">
            <a:avLst>
              <a:gd name="adj" fmla="val 7460"/>
            </a:avLst>
          </a:prstGeom>
          <a:ln w="50800" cmpd="thickThin">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marR="0" indent="0" algn="l"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latin typeface="Franklin Gothic Book" panose="020B05030201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10" name="Text Placeholder 7">
            <a:extLst>
              <a:ext uri="{FF2B5EF4-FFF2-40B4-BE49-F238E27FC236}">
                <a16:creationId xmlns:a16="http://schemas.microsoft.com/office/drawing/2014/main" id="{5E47EF34-60FA-4FBD-8D67-E0511F85FD8F}"/>
              </a:ext>
            </a:extLst>
          </p:cNvPr>
          <p:cNvSpPr>
            <a:spLocks noGrp="1"/>
          </p:cNvSpPr>
          <p:nvPr>
            <p:ph type="body" sz="quarter" idx="14" hasCustomPrompt="1"/>
          </p:nvPr>
        </p:nvSpPr>
        <p:spPr>
          <a:xfrm>
            <a:off x="6604000" y="6084552"/>
            <a:ext cx="4195763" cy="365125"/>
          </a:xfrm>
        </p:spPr>
        <p:txBody>
          <a:bodyPr/>
          <a:lstStyle>
            <a:lvl1pPr marL="63500" indent="-17463"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dirty="0"/>
              <a:t>Add image citation here; otherwise, delete block.</a:t>
            </a:r>
          </a:p>
        </p:txBody>
      </p:sp>
      <p:sp>
        <p:nvSpPr>
          <p:cNvPr id="5" name="Footer Placeholder 4"/>
          <p:cNvSpPr>
            <a:spLocks noGrp="1"/>
          </p:cNvSpPr>
          <p:nvPr>
            <p:ph type="ftr" sz="quarter" idx="11"/>
          </p:nvPr>
        </p:nvSpPr>
        <p:spPr/>
        <p:txBody>
          <a:bodyPr/>
          <a:lstStyle/>
          <a:p>
            <a:r>
              <a:rPr lang="en-US" dirty="0"/>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087156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dirty="0"/>
              <a:t>Add Discussion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iscussion Topic">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438400" y="2055811"/>
            <a:ext cx="8753627" cy="3857105"/>
          </a:xfrm>
        </p:spPr>
        <p:txBody>
          <a:bodyPr anchor="ctr">
            <a:normAutofit/>
          </a:bodyPr>
          <a:lstStyle>
            <a:lvl1pPr marL="0" indent="0" algn="l">
              <a:lnSpc>
                <a:spcPct val="100000"/>
              </a:lnSpc>
              <a:buNone/>
              <a:defRPr sz="36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discussion topic content</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10" name="Picture 9" descr="Logo&#10;&#10;AI-generated content may be incorrect.">
            <a:extLst>
              <a:ext uri="{FF2B5EF4-FFF2-40B4-BE49-F238E27FC236}">
                <a16:creationId xmlns:a16="http://schemas.microsoft.com/office/drawing/2014/main" id="{13CB88A9-3390-9DDC-550C-F57CF56FBD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61137" y="136525"/>
            <a:ext cx="1231619" cy="642898"/>
          </a:xfrm>
          <a:prstGeom prst="rect">
            <a:avLst/>
          </a:prstGeom>
        </p:spPr>
      </p:pic>
    </p:spTree>
    <p:extLst>
      <p:ext uri="{BB962C8B-B14F-4D97-AF65-F5344CB8AC3E}">
        <p14:creationId xmlns:p14="http://schemas.microsoft.com/office/powerpoint/2010/main" val="1055020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baseline="0">
                <a:solidFill>
                  <a:schemeClr val="bg1"/>
                </a:solidFill>
              </a:defRPr>
            </a:lvl1pPr>
          </a:lstStyle>
          <a:p>
            <a:r>
              <a:rPr lang="en-US" dirty="0"/>
              <a:t>Add Polling Question Title</a:t>
            </a:r>
          </a:p>
        </p:txBody>
      </p:sp>
      <p:cxnSp>
        <p:nvCxnSpPr>
          <p:cNvPr id="6" name="Straight Connector 5"/>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oll Question">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000250" y="2187707"/>
            <a:ext cx="9191777" cy="1054252"/>
          </a:xfrm>
        </p:spPr>
        <p:txBody>
          <a:bodyPr anchor="ctr">
            <a:normAutofit/>
          </a:bodyPr>
          <a:lstStyle>
            <a:lvl1pPr marL="0" indent="0" algn="l">
              <a:lnSpc>
                <a:spcPct val="100000"/>
              </a:lnSpc>
              <a:buNone/>
              <a:defRPr sz="28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poll question</a:t>
            </a:r>
          </a:p>
        </p:txBody>
      </p:sp>
      <p:sp>
        <p:nvSpPr>
          <p:cNvPr id="10" name="Text Placeholder 3">
            <a:extLst>
              <a:ext uri="{FF2B5EF4-FFF2-40B4-BE49-F238E27FC236}">
                <a16:creationId xmlns:a16="http://schemas.microsoft.com/office/drawing/2014/main" id="{73416667-CA2D-4DDC-AD50-735BBA133708}"/>
              </a:ext>
            </a:extLst>
          </p:cNvPr>
          <p:cNvSpPr>
            <a:spLocks noGrp="1"/>
          </p:cNvSpPr>
          <p:nvPr>
            <p:ph type="body" sz="quarter" idx="14"/>
          </p:nvPr>
        </p:nvSpPr>
        <p:spPr>
          <a:xfrm>
            <a:off x="2574122" y="3351821"/>
            <a:ext cx="8617754" cy="2914625"/>
          </a:xfrm>
        </p:spPr>
        <p:txBody>
          <a:bodyPr anchor="t"/>
          <a:lstStyle>
            <a:lvl1pPr marL="457200" indent="-457200">
              <a:spcBef>
                <a:spcPts val="1800"/>
              </a:spcBef>
              <a:buClr>
                <a:schemeClr val="tx1"/>
              </a:buClr>
              <a:buSzPct val="100000"/>
              <a:buFont typeface="+mj-lt"/>
              <a:buAutoNum type="arabicPeriod"/>
              <a:defRPr sz="2800"/>
            </a:lvl1pPr>
            <a:lvl2pPr marL="777240">
              <a:spcBef>
                <a:spcPts val="400"/>
              </a:spcBef>
              <a:defRPr sz="2400"/>
            </a:lvl2pPr>
            <a:lvl3pPr>
              <a:spcBef>
                <a:spcPts val="200"/>
              </a:spcBef>
              <a:defRPr sz="2000"/>
            </a:lvl3pPr>
            <a:lvl4pPr>
              <a:spcBef>
                <a:spcPts val="200"/>
              </a:spcBef>
              <a:defRPr sz="2000"/>
            </a:lvl4pPr>
            <a:lvl5pPr>
              <a:spcBef>
                <a:spcPts val="200"/>
              </a:spcBef>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8" name="Picture 7" descr="Logo&#10;&#10;AI-generated content may be incorrect.">
            <a:extLst>
              <a:ext uri="{FF2B5EF4-FFF2-40B4-BE49-F238E27FC236}">
                <a16:creationId xmlns:a16="http://schemas.microsoft.com/office/drawing/2014/main" id="{71C5FD1C-EB29-6EF9-0A10-B616A8EF71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1089005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ries">
    <p:spTree>
      <p:nvGrpSpPr>
        <p:cNvPr id="1" name=""/>
        <p:cNvGrpSpPr/>
        <p:nvPr/>
      </p:nvGrpSpPr>
      <p:grpSpPr>
        <a:xfrm>
          <a:off x="0" y="0"/>
          <a:ext cx="0" cy="0"/>
          <a:chOff x="0" y="0"/>
          <a:chExt cx="0" cy="0"/>
        </a:xfrm>
      </p:grpSpPr>
      <p:sp>
        <p:nvSpPr>
          <p:cNvPr id="7" name="Rectangle 6" descr="Decorative"/>
          <p:cNvSpPr/>
          <p:nvPr userDrawn="1"/>
        </p:nvSpPr>
        <p:spPr>
          <a:xfrm>
            <a:off x="0" y="0"/>
            <a:ext cx="12192000" cy="11331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25400"/>
            <a:ext cx="9680894" cy="1104900"/>
          </a:xfrm>
        </p:spPr>
        <p:txBody>
          <a:bodyPr>
            <a:normAutofit/>
          </a:bodyPr>
          <a:lstStyle>
            <a:lvl1pPr>
              <a:defRPr sz="3600" b="0" i="1">
                <a:solidFill>
                  <a:schemeClr val="bg1"/>
                </a:solidFill>
              </a:defRPr>
            </a:lvl1pPr>
          </a:lstStyle>
          <a:p>
            <a:r>
              <a:rPr lang="en-US" dirty="0"/>
              <a:t>Click to Add Series/Set Title</a:t>
            </a:r>
          </a:p>
        </p:txBody>
      </p:sp>
      <p:sp>
        <p:nvSpPr>
          <p:cNvPr id="11" name="Title 1"/>
          <p:cNvSpPr txBox="1">
            <a:spLocks/>
          </p:cNvSpPr>
          <p:nvPr userDrawn="1"/>
        </p:nvSpPr>
        <p:spPr>
          <a:xfrm>
            <a:off x="838200" y="1136578"/>
            <a:ext cx="10515600" cy="1205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a:lstStyle>
          <a:p>
            <a:r>
              <a:rPr lang="en-US" dirty="0"/>
              <a:t>Click to edit Master title style</a:t>
            </a:r>
          </a:p>
        </p:txBody>
      </p:sp>
      <p:cxnSp>
        <p:nvCxnSpPr>
          <p:cNvPr id="13" name="Straight Connector 12" descr="Decorative"/>
          <p:cNvCxnSpPr/>
          <p:nvPr userDrawn="1"/>
        </p:nvCxnSpPr>
        <p:spPr>
          <a:xfrm>
            <a:off x="838200" y="22479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838200" y="2536825"/>
            <a:ext cx="10515600" cy="37257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3" name="Picture 2" descr="Logo&#10;&#10;AI-generated content may be incorrect.">
            <a:extLst>
              <a:ext uri="{FF2B5EF4-FFF2-40B4-BE49-F238E27FC236}">
                <a16:creationId xmlns:a16="http://schemas.microsoft.com/office/drawing/2014/main" id="{115A737F-E78D-750E-52DD-BABE9BA877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4086951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dirty="0"/>
              <a:t>Add “Resources”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hasCustomPrompt="1"/>
          </p:nvPr>
        </p:nvSpPr>
        <p:spPr>
          <a:xfrm>
            <a:off x="838200" y="2222205"/>
            <a:ext cx="5181600" cy="3954757"/>
          </a:xfrm>
        </p:spPr>
        <p:txBody>
          <a:bodyPr/>
          <a:lstStyle>
            <a:lvl1pPr>
              <a:defRPr/>
            </a:lvl1pPr>
          </a:lstStyle>
          <a:p>
            <a:pPr lvl="0"/>
            <a:r>
              <a:rPr lang="en-US" dirty="0"/>
              <a:t>Add resource title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p:cNvSpPr>
            <a:spLocks noGrp="1"/>
          </p:cNvSpPr>
          <p:nvPr>
            <p:ph sz="half" idx="2" hasCustomPrompt="1"/>
          </p:nvPr>
        </p:nvSpPr>
        <p:spPr>
          <a:xfrm>
            <a:off x="6172200" y="2222205"/>
            <a:ext cx="5181600" cy="3954757"/>
          </a:xfrm>
        </p:spPr>
        <p:txBody>
          <a:bodyPr/>
          <a:lstStyle>
            <a:lvl1pPr>
              <a:defRPr/>
            </a:lvl1pPr>
          </a:lstStyle>
          <a:p>
            <a:pPr lvl="0"/>
            <a:r>
              <a:rPr lang="en-US" dirty="0"/>
              <a:t>Add resource title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3" name="Picture 2" descr="Logo&#10;&#10;AI-generated content may be incorrect.">
            <a:extLst>
              <a:ext uri="{FF2B5EF4-FFF2-40B4-BE49-F238E27FC236}">
                <a16:creationId xmlns:a16="http://schemas.microsoft.com/office/drawing/2014/main" id="{255687B7-9EC8-CFE5-AD9F-CBC8B4C9BA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268961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p:cNvSpPr>
            <a:spLocks noGrp="1"/>
          </p:cNvSpPr>
          <p:nvPr>
            <p:ph type="title" hasCustomPrompt="1"/>
          </p:nvPr>
        </p:nvSpPr>
        <p:spPr>
          <a:xfrm>
            <a:off x="1" y="0"/>
            <a:ext cx="4426981" cy="6857999"/>
          </a:xfrm>
        </p:spPr>
        <p:txBody>
          <a:bodyPr>
            <a:noAutofit/>
          </a:bodyPr>
          <a:lstStyle>
            <a:lvl1pPr algn="ctr">
              <a:defRPr sz="5400" baseline="0">
                <a:solidFill>
                  <a:schemeClr val="bg1"/>
                </a:solidFill>
              </a:defRPr>
            </a:lvl1pPr>
          </a:lstStyle>
          <a:p>
            <a:r>
              <a:rPr lang="en-US" dirty="0"/>
              <a:t>Enter Title for “Contact” Slide</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3"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5070406" y="470907"/>
            <a:ext cx="5455827"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14" name="Person Info 2">
            <a:extLst>
              <a:ext uri="{FF2B5EF4-FFF2-40B4-BE49-F238E27FC236}">
                <a16:creationId xmlns:a16="http://schemas.microsoft.com/office/drawing/2014/main" id="{134CD3E4-027C-4B7D-A65C-7DBA57E90025}"/>
              </a:ext>
            </a:extLst>
          </p:cNvPr>
          <p:cNvSpPr>
            <a:spLocks noGrp="1"/>
          </p:cNvSpPr>
          <p:nvPr>
            <p:ph sz="half" idx="10" hasCustomPrompt="1"/>
          </p:nvPr>
        </p:nvSpPr>
        <p:spPr>
          <a:xfrm>
            <a:off x="5070406" y="2502100"/>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15" name="Person Info 3">
            <a:extLst>
              <a:ext uri="{FF2B5EF4-FFF2-40B4-BE49-F238E27FC236}">
                <a16:creationId xmlns:a16="http://schemas.microsoft.com/office/drawing/2014/main" id="{134CD3E4-027C-4B7D-A65C-7DBA57E90025}"/>
              </a:ext>
            </a:extLst>
          </p:cNvPr>
          <p:cNvSpPr>
            <a:spLocks noGrp="1"/>
          </p:cNvSpPr>
          <p:nvPr>
            <p:ph sz="half" idx="11" hasCustomPrompt="1"/>
          </p:nvPr>
        </p:nvSpPr>
        <p:spPr>
          <a:xfrm>
            <a:off x="5070406" y="4533293"/>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Tree>
    <p:extLst>
      <p:ext uri="{BB962C8B-B14F-4D97-AF65-F5344CB8AC3E}">
        <p14:creationId xmlns:p14="http://schemas.microsoft.com/office/powerpoint/2010/main" val="2375160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Questions">
    <p:spTree>
      <p:nvGrpSpPr>
        <p:cNvPr id="1" name=""/>
        <p:cNvGrpSpPr/>
        <p:nvPr/>
      </p:nvGrpSpPr>
      <p:grpSpPr>
        <a:xfrm>
          <a:off x="0" y="0"/>
          <a:ext cx="0" cy="0"/>
          <a:chOff x="0" y="0"/>
          <a:chExt cx="0" cy="0"/>
        </a:xfrm>
      </p:grpSpPr>
      <p:sp>
        <p:nvSpPr>
          <p:cNvPr id="10" name="Rectangle 9" descr="Decorative"/>
          <p:cNvSpPr/>
          <p:nvPr userDrawn="1"/>
        </p:nvSpPr>
        <p:spPr>
          <a:xfrm>
            <a:off x="1" y="-2"/>
            <a:ext cx="4426982"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descr="Decorative"/>
          <p:cNvSpPr txBox="1">
            <a:spLocks/>
          </p:cNvSpPr>
          <p:nvPr userDrawn="1"/>
        </p:nvSpPr>
        <p:spPr>
          <a:xfrm>
            <a:off x="1" y="-1"/>
            <a:ext cx="4426981"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a:solidFill>
                  <a:schemeClr val="tx2"/>
                </a:solidFill>
                <a:latin typeface="Franklin Gothic Medium" panose="020B0603020102020204" pitchFamily="34" charset="0"/>
                <a:ea typeface="+mj-ea"/>
                <a:cs typeface="+mj-cs"/>
              </a:defRPr>
            </a:lvl1pPr>
          </a:lstStyle>
          <a:p>
            <a:pPr algn="ctr"/>
            <a:r>
              <a:rPr lang="en-US" sz="30000" dirty="0">
                <a:solidFill>
                  <a:schemeClr val="bg1"/>
                </a:solidFill>
              </a:rPr>
              <a:t>?</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dirty="0"/>
              <a:t>Add “Questions?” Title</a:t>
            </a:r>
          </a:p>
        </p:txBody>
      </p:sp>
      <p:sp>
        <p:nvSpPr>
          <p:cNvPr id="3" name="Subtitle 2"/>
          <p:cNvSpPr>
            <a:spLocks noGrp="1"/>
          </p:cNvSpPr>
          <p:nvPr>
            <p:ph type="subTitle" idx="1" hasCustomPrompt="1"/>
          </p:nvPr>
        </p:nvSpPr>
        <p:spPr>
          <a:xfrm>
            <a:off x="5310130" y="5266951"/>
            <a:ext cx="6043670" cy="1057649"/>
          </a:xfrm>
        </p:spPr>
        <p:txBody>
          <a:bodyPr>
            <a:normAutofit/>
          </a:bodyPr>
          <a:lstStyle>
            <a:lvl1pPr marL="0" indent="0" algn="l">
              <a:buNone/>
              <a:defRPr sz="3200" baseline="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guidance for how to ask questions, or delete if not needed.</a:t>
            </a:r>
          </a:p>
        </p:txBody>
      </p:sp>
    </p:spTree>
    <p:extLst>
      <p:ext uri="{BB962C8B-B14F-4D97-AF65-F5344CB8AC3E}">
        <p14:creationId xmlns:p14="http://schemas.microsoft.com/office/powerpoint/2010/main" val="2749368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hank You">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1850" y="1709738"/>
            <a:ext cx="10515600" cy="2852737"/>
          </a:xfrm>
        </p:spPr>
        <p:txBody>
          <a:bodyPr anchor="ctr">
            <a:normAutofit/>
          </a:bodyPr>
          <a:lstStyle>
            <a:lvl1pPr algn="ctr">
              <a:defRPr sz="8800">
                <a:solidFill>
                  <a:schemeClr val="bg1"/>
                </a:solidFill>
              </a:defRPr>
            </a:lvl1pPr>
          </a:lstStyle>
          <a:p>
            <a:r>
              <a:rPr lang="en-US" dirty="0"/>
              <a:t>Add “Thank You” Title</a:t>
            </a:r>
          </a:p>
        </p:txBody>
      </p:sp>
      <p:cxnSp>
        <p:nvCxnSpPr>
          <p:cNvPr id="6" name="Straight Connector 5" descr="Decorative"/>
          <p:cNvCxnSpPr/>
          <p:nvPr userDrawn="1"/>
        </p:nvCxnSpPr>
        <p:spPr>
          <a:xfrm flipH="1">
            <a:off x="0" y="4679950"/>
            <a:ext cx="12192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5033963"/>
            <a:ext cx="10515600" cy="1296987"/>
          </a:xfrm>
        </p:spPr>
        <p:txBody>
          <a:bodyPr>
            <a:normAutofit/>
          </a:bodyPr>
          <a:lstStyle>
            <a:lvl1pPr marL="0" indent="0" algn="ctr">
              <a:buNone/>
              <a:defRPr sz="28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Add closing message or information, or delete if not needed.</a:t>
            </a:r>
          </a:p>
        </p:txBody>
      </p:sp>
      <p:pic>
        <p:nvPicPr>
          <p:cNvPr id="5" name="Picture 4" descr="Logo&#10;&#10;AI-generated content may be incorrect.">
            <a:extLst>
              <a:ext uri="{FF2B5EF4-FFF2-40B4-BE49-F238E27FC236}">
                <a16:creationId xmlns:a16="http://schemas.microsoft.com/office/drawing/2014/main" id="{51B2A0E2-9A0E-9AEC-D67E-D360C3FBC0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5555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968431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latin typeface="Franklin Gothic Book" panose="020B0503020102020204" pitchFamily="34" charset="0"/>
              </a:defRPr>
            </a:lvl1pPr>
          </a:lstStyle>
          <a:p>
            <a:r>
              <a:rPr lang="en-US" dirty="0"/>
              <a:t>Veterans’ Employment and Training Service</a:t>
            </a:r>
          </a:p>
        </p:txBody>
      </p:sp>
      <p:sp>
        <p:nvSpPr>
          <p:cNvPr id="6" name="Slide Number Placeholder 5"/>
          <p:cNvSpPr>
            <a:spLocks noGrp="1"/>
          </p:cNvSpPr>
          <p:nvPr>
            <p:ph type="sldNum" sz="quarter" idx="4"/>
          </p:nvPr>
        </p:nvSpPr>
        <p:spPr>
          <a:xfrm>
            <a:off x="10743282" y="6356350"/>
            <a:ext cx="610518" cy="365125"/>
          </a:xfrm>
          <a:prstGeom prst="rect">
            <a:avLst/>
          </a:prstGeom>
        </p:spPr>
        <p:txBody>
          <a:bodyPr vert="horz" lIns="91440" tIns="45720" rIns="91440" bIns="45720" rtlCol="0" anchor="ctr"/>
          <a:lstStyle>
            <a:lvl1pPr algn="r">
              <a:defRPr sz="1200">
                <a:solidFill>
                  <a:schemeClr val="tx2"/>
                </a:solidFill>
                <a:latin typeface="Franklin Gothic Book" panose="020B0503020102020204" pitchFamily="34" charset="0"/>
              </a:defRPr>
            </a:lvl1pPr>
          </a:lstStyle>
          <a:p>
            <a:fld id="{9F533A62-0560-4741-9272-0FF595F394C3}" type="slidenum">
              <a:rPr lang="en-US" smtClean="0"/>
              <a:pPr/>
              <a:t>‹#›</a:t>
            </a:fld>
            <a:endParaRPr lang="en-US" dirty="0"/>
          </a:p>
        </p:txBody>
      </p:sp>
      <p:pic>
        <p:nvPicPr>
          <p:cNvPr id="8" name="Picture 7" descr="Logo&#10;&#10;AI-generated content may be incorrect.">
            <a:extLst>
              <a:ext uri="{FF2B5EF4-FFF2-40B4-BE49-F238E27FC236}">
                <a16:creationId xmlns:a16="http://schemas.microsoft.com/office/drawing/2014/main" id="{5A604A40-449A-4618-71CE-BE9A52074954}"/>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714413" y="365125"/>
            <a:ext cx="1278773" cy="667512"/>
          </a:xfrm>
          <a:prstGeom prst="rect">
            <a:avLst/>
          </a:prstGeom>
        </p:spPr>
      </p:pic>
    </p:spTree>
    <p:extLst>
      <p:ext uri="{BB962C8B-B14F-4D97-AF65-F5344CB8AC3E}">
        <p14:creationId xmlns:p14="http://schemas.microsoft.com/office/powerpoint/2010/main" val="128668518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0" r:id="rId4"/>
    <p:sldLayoutId id="2147483652" r:id="rId5"/>
    <p:sldLayoutId id="2147483653" r:id="rId6"/>
    <p:sldLayoutId id="2147483654" r:id="rId7"/>
    <p:sldLayoutId id="2147483655" r:id="rId8"/>
    <p:sldLayoutId id="2147483659" r:id="rId9"/>
    <p:sldLayoutId id="2147483660" r:id="rId10"/>
    <p:sldLayoutId id="2147483665" r:id="rId11"/>
    <p:sldLayoutId id="2147483666" r:id="rId12"/>
    <p:sldLayoutId id="2147483668" r:id="rId13"/>
    <p:sldLayoutId id="2147483656" r:id="rId14"/>
    <p:sldLayoutId id="2147483657" r:id="rId15"/>
    <p:sldLayoutId id="2147483662" r:id="rId16"/>
    <p:sldLayoutId id="2147483671" r:id="rId17"/>
    <p:sldLayoutId id="2147483672" r:id="rId18"/>
    <p:sldLayoutId id="2147483673" r:id="rId19"/>
    <p:sldLayoutId id="2147483675" r:id="rId20"/>
    <p:sldLayoutId id="2147483674" r:id="rId21"/>
    <p:sldLayoutId id="2147483670" r:id="rId22"/>
    <p:sldLayoutId id="2147483663" r:id="rId23"/>
  </p:sldLayoutIdLst>
  <p:hf hdr="0" dt="0"/>
  <p:txStyles>
    <p:title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hyperlink" Target="https://www.ecfr.gov/current/title-2/subtitle-A/chapter-II/part-200/subpart-D/subject-group-ECFR45ddd4419ad436d/section-200.319" TargetMode="External"/><Relationship Id="rId13" Type="http://schemas.openxmlformats.org/officeDocument/2006/relationships/hyperlink" Target="https://www.ecfr.gov/current/title-2/subtitle-A/chapter-II/part-200/subpart-E/subject-group-ECFRed1f39f9b3d4e72/section-200.475" TargetMode="External"/><Relationship Id="rId3" Type="http://schemas.openxmlformats.org/officeDocument/2006/relationships/hyperlink" Target="https://www.ecfr.gov/current/title-2/part-200/section-200.302#p-200.302(b)(6)" TargetMode="External"/><Relationship Id="rId7" Type="http://schemas.openxmlformats.org/officeDocument/2006/relationships/hyperlink" Target="https://www.ecfr.gov/current/title-2/subtitle-A/chapter-II/part-200/subpart-D/subject-group-ECFR45ddd4419ad436d/section-200.318" TargetMode="External"/><Relationship Id="rId12" Type="http://schemas.openxmlformats.org/officeDocument/2006/relationships/hyperlink" Target="https://www.ecfr.gov/current/title-2/subtitle-A/chapter-II/part-200/subpart-E/subject-group-ECFRed1f39f9b3d4e72/section-200.464"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hyperlink" Target="https://www.ecfr.gov/current/title-2/subtitle-A/chapter-II/part-200/subpart-E/subject-group-ECFRea20080eff2ea53/section-200.403" TargetMode="External"/><Relationship Id="rId11" Type="http://schemas.openxmlformats.org/officeDocument/2006/relationships/hyperlink" Target="https://www.ecfr.gov/current/title-2/subtitle-A/chapter-II/part-200/subpart-E/subject-group-ECFRed1f39f9b3d4e72/section-200.431" TargetMode="External"/><Relationship Id="rId5" Type="http://schemas.openxmlformats.org/officeDocument/2006/relationships/hyperlink" Target="https://www.ecfr.gov/current/title-2/part-200/section-200.302#p-200.302(b)(7)" TargetMode="External"/><Relationship Id="rId15" Type="http://schemas.openxmlformats.org/officeDocument/2006/relationships/hyperlink" Target="https://nvtac.org/resources/sop-and-coop-guides-and-examples/" TargetMode="External"/><Relationship Id="rId10" Type="http://schemas.openxmlformats.org/officeDocument/2006/relationships/hyperlink" Target="https://www.ecfr.gov/current/title-2/subtitle-A/chapter-II/part-200/subpart-E/subject-group-ECFRed1f39f9b3d4e72/section-200.430" TargetMode="External"/><Relationship Id="rId4" Type="http://schemas.openxmlformats.org/officeDocument/2006/relationships/hyperlink" Target="https://www.ecfr.gov/current/title-2/subtitle-A/chapter-II/part-200/subpart-D/section-200.305" TargetMode="External"/><Relationship Id="rId9" Type="http://schemas.openxmlformats.org/officeDocument/2006/relationships/hyperlink" Target="https://www.ecfr.gov/current/title-2/subtitle-A/chapter-II/part-200/subpart-D/subject-group-ECFR45ddd4419ad436d/section-200.320" TargetMode="External"/><Relationship Id="rId14" Type="http://schemas.openxmlformats.org/officeDocument/2006/relationships/hyperlink" Target="https://www.dol.gov/sites/dolgov/files/VETS/files/HVRP-FY26-Terms-and-Conditions.pdf"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dol.gov/agencies/vets/programs/hvrp/glossary-of-terms"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https://files.simpler.grants.gov/opportunities/d3833aae-4c7a-4fcd-b92d-9bf547495a3b/attachments/3b358299-c1e5-4cef-87b5-3a9ca5f28167/FOA-VETS-26-01_Announcement.pdf" TargetMode="External"/><Relationship Id="rId4" Type="http://schemas.openxmlformats.org/officeDocument/2006/relationships/hyperlink" Target="https://www.statsamerica.org/radius/big.asp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dol.gov/agencies/vets/serviceproviders/vgrs"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ecfr.gov/current/title-2/subtitle-A/chapter-II/part-200/subpart-D/section-200.302"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ecfr.gov/current/title-2/part-200/section-200.302#p-200.302(b)(5)"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s://www.ecfr.gov/current/title-2/subtitle-A/chapter-II/part-200/subpart-D/subject-group-ECFR4acc10e7e3b676f/section-200.337"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www.dol.gov/agencies/vets/programs/hvrp/recipients/resources"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www.dol.gov/agencies/vets/serviceproviders/vgr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sv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3.sv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sv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dol.gov/sites/dolgov/files/VETS/files/VPL-04-24-HVRP-Award-Amendments-Attachment-A-Technical-Assistance-Guide.pdf" TargetMode="External"/><Relationship Id="rId2" Type="http://schemas.openxmlformats.org/officeDocument/2006/relationships/hyperlink" Target="https://www.dol.gov/sites/dolgov/files/VETS/files/VPL-04-24-Homeless-Veterans-Reintegration-Program-Award-Amendments.pdf" TargetMode="External"/><Relationship Id="rId1" Type="http://schemas.openxmlformats.org/officeDocument/2006/relationships/slideLayout" Target="../slideLayouts/slideLayout4.xml"/><Relationship Id="rId4" Type="http://schemas.openxmlformats.org/officeDocument/2006/relationships/hyperlink" Target="https://www.dol.gov/agencies/vets/programs/hvrp/recipients/program-document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uscode.house.gov/view.xhtml?req=(title:42%20section:5141%20edition:prelim)" TargetMode="External"/><Relationship Id="rId2" Type="http://schemas.openxmlformats.org/officeDocument/2006/relationships/hyperlink" Target="https://uscode.house.gov/view.xhtml?req=granuleid:USC-prelim-title42-section5122&amp;num=0&amp;edition=prelim"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hyperlink" Target="https://www.dol.gov/sites/dolgov/files/VETS/files/VPL-02-25-Homeless-Veterans-Reintegration-Program-Performance-Management-and-Reporting.pdf"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s://www.dol.gov/sites/dolgov/files/VETS/files/VPL-04-24-HVRP-Award-Amendments-Attachment-A-Technical-Assistance-Guide.pdf" TargetMode="External"/><Relationship Id="rId2" Type="http://schemas.openxmlformats.org/officeDocument/2006/relationships/hyperlink" Target="https://www.dol.gov/sites/dolgov/files/VETS/files/VPL-04-24-Homeless-Veterans-Reintegration-Program-Award-Amendments.pdf" TargetMode="Externa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hyperlink" Target="https://www.grantsolutions.gov/auth/realms/Grantsolutions/protocol/openid-connect/auth?response_type=code&amp;client_id=home&amp;redirect_uri=https%3A%2F%2Fwww.grantsolutions.gov%2Fgshome%2Fhome&amp;state=c7bfcbfe-c5b1-43ec-b693-a9590c5329d6&amp;login=true&amp;scope=openid" TargetMode="External"/><Relationship Id="rId2" Type="http://schemas.openxmlformats.org/officeDocument/2006/relationships/hyperlink" Target="https://home.grantsolutions.gov/home/wp-content/uploads/2021/03/Managing-Amendments-Classic-Experience.pdf" TargetMode="Externa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81E04-271A-4DBA-2EE7-3A98C1B8A2F3}"/>
              </a:ext>
            </a:extLst>
          </p:cNvPr>
          <p:cNvSpPr>
            <a:spLocks noGrp="1"/>
          </p:cNvSpPr>
          <p:nvPr>
            <p:ph type="ctrTitle"/>
          </p:nvPr>
        </p:nvSpPr>
        <p:spPr/>
        <p:txBody>
          <a:bodyPr>
            <a:noAutofit/>
          </a:bodyPr>
          <a:lstStyle/>
          <a:p>
            <a:pPr algn="l" rtl="0"/>
            <a:r>
              <a:rPr lang="x-es-XL" sz="3600" b="0" i="0" u="none" baseline="0" dirty="0"/>
              <a:t>Conferencia posterior a la adjudicación </a:t>
            </a:r>
            <a:r>
              <a:rPr lang="es-MX" sz="3600" b="0" i="0" u="none" baseline="0" dirty="0"/>
              <a:t>(PAC) </a:t>
            </a:r>
            <a:r>
              <a:rPr lang="x-es-XL" sz="3600" b="0" i="0" u="none" baseline="0" dirty="0"/>
              <a:t>del Programa de Reinserción de Veteranos sin Hogar (HVRP): Condiciones de </a:t>
            </a:r>
            <a:r>
              <a:rPr lang="es-MX" sz="3600" b="0" i="0" u="none" baseline="0" dirty="0"/>
              <a:t>adjudicación</a:t>
            </a:r>
            <a:r>
              <a:rPr lang="x-es-XL" sz="3600" b="0" i="0" u="none" baseline="0" dirty="0"/>
              <a:t> (CoA), Notas de cumplimiento del programa (PCN) y modificaciones</a:t>
            </a:r>
          </a:p>
        </p:txBody>
      </p:sp>
      <p:sp>
        <p:nvSpPr>
          <p:cNvPr id="3" name="Subtitle 2">
            <a:extLst>
              <a:ext uri="{FF2B5EF4-FFF2-40B4-BE49-F238E27FC236}">
                <a16:creationId xmlns:a16="http://schemas.microsoft.com/office/drawing/2014/main" id="{C3FF4729-D9B6-C5A3-095F-772367EFE41B}"/>
              </a:ext>
            </a:extLst>
          </p:cNvPr>
          <p:cNvSpPr>
            <a:spLocks noGrp="1"/>
          </p:cNvSpPr>
          <p:nvPr>
            <p:ph type="subTitle" idx="1"/>
          </p:nvPr>
        </p:nvSpPr>
        <p:spPr/>
        <p:txBody>
          <a:bodyPr vert="horz" lIns="91440" tIns="45720" rIns="91440" bIns="45720" rtlCol="0" anchor="t">
            <a:normAutofit/>
          </a:bodyPr>
          <a:lstStyle/>
          <a:p>
            <a:pPr algn="l" rtl="0"/>
            <a:r>
              <a:rPr lang="x-es-XL" b="0" i="0" u="none" baseline="0" dirty="0"/>
              <a:t>18 de agosto de 2026</a:t>
            </a:r>
          </a:p>
        </p:txBody>
      </p:sp>
    </p:spTree>
    <p:extLst>
      <p:ext uri="{BB962C8B-B14F-4D97-AF65-F5344CB8AC3E}">
        <p14:creationId xmlns:p14="http://schemas.microsoft.com/office/powerpoint/2010/main" val="2848525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74EBA-EBD2-39FF-D7DC-5562F8BE3306}"/>
              </a:ext>
            </a:extLst>
          </p:cNvPr>
          <p:cNvSpPr>
            <a:spLocks noGrp="1"/>
          </p:cNvSpPr>
          <p:nvPr>
            <p:ph type="title"/>
          </p:nvPr>
        </p:nvSpPr>
        <p:spPr/>
        <p:txBody>
          <a:bodyPr/>
          <a:lstStyle/>
          <a:p>
            <a:pPr algn="l" rtl="0"/>
            <a:r>
              <a:rPr lang="x-es-XL" b="0" i="0" u="none" baseline="0"/>
              <a:t>Ponentes de hoy</a:t>
            </a:r>
          </a:p>
        </p:txBody>
      </p:sp>
      <p:pic>
        <p:nvPicPr>
          <p:cNvPr id="9" name="Picture Placeholder 11" descr="Chris Brown">
            <a:extLst>
              <a:ext uri="{FF2B5EF4-FFF2-40B4-BE49-F238E27FC236}">
                <a16:creationId xmlns:a16="http://schemas.microsoft.com/office/drawing/2014/main" id="{2BDB463C-BC7C-28C9-6C9D-8F3A2950A099}"/>
              </a:ext>
              <a:ext uri="{C183D7F6-B498-43B3-948B-1728B52AA6E4}">
                <adec:decorative xmlns:adec="http://schemas.microsoft.com/office/drawing/2017/decorative" val="0"/>
              </a:ext>
            </a:extLst>
          </p:cNvPr>
          <p:cNvPicPr>
            <a:picLocks noGrp="1" noChangeAspect="1"/>
          </p:cNvPicPr>
          <p:nvPr>
            <p:ph type="pic" sz="quarter" idx="13"/>
          </p:nvPr>
        </p:nvPicPr>
        <p:blipFill>
          <a:blip r:embed="rId2"/>
          <a:srcRect t="11375" b="11375"/>
          <a:stretch/>
        </p:blipFill>
        <p:spPr>
          <a:xfrm>
            <a:off x="1118757" y="1562100"/>
            <a:ext cx="2070100" cy="2070100"/>
          </a:xfrm>
          <a:prstGeom prst="ellipse">
            <a:avLst/>
          </a:prstGeom>
          <a:ln w="63500" cap="rnd">
            <a:solidFill>
              <a:schemeClr val="tx2"/>
            </a:solidFill>
          </a:ln>
          <a:effectLst/>
          <a:scene3d>
            <a:camera prst="orthographicFront"/>
            <a:lightRig rig="contrasting" dir="t">
              <a:rot lat="0" lon="0" rev="3000000"/>
            </a:lightRig>
          </a:scene3d>
          <a:sp3d contourW="7620">
            <a:bevelT w="95250" h="31750"/>
            <a:contourClr>
              <a:srgbClr val="333333"/>
            </a:contourClr>
          </a:sp3d>
        </p:spPr>
      </p:pic>
      <p:sp>
        <p:nvSpPr>
          <p:cNvPr id="4" name="Content Placeholder 3">
            <a:extLst>
              <a:ext uri="{FF2B5EF4-FFF2-40B4-BE49-F238E27FC236}">
                <a16:creationId xmlns:a16="http://schemas.microsoft.com/office/drawing/2014/main" id="{4371E734-F7E1-A333-945E-AD5D413C82DF}"/>
              </a:ext>
            </a:extLst>
          </p:cNvPr>
          <p:cNvSpPr>
            <a:spLocks noGrp="1"/>
          </p:cNvSpPr>
          <p:nvPr>
            <p:ph sz="half" idx="2"/>
          </p:nvPr>
        </p:nvSpPr>
        <p:spPr>
          <a:xfrm>
            <a:off x="3750559" y="1477370"/>
            <a:ext cx="7447376" cy="2243094"/>
          </a:xfrm>
        </p:spPr>
        <p:txBody>
          <a:bodyPr/>
          <a:lstStyle/>
          <a:p>
            <a:pPr algn="l" rtl="0"/>
            <a:r>
              <a:rPr lang="x-es-XL" b="1" i="0" u="none" baseline="0" dirty="0"/>
              <a:t>Chris Brown</a:t>
            </a:r>
          </a:p>
          <a:p>
            <a:pPr lvl="1" algn="l" rtl="0">
              <a:spcBef>
                <a:spcPts val="0"/>
              </a:spcBef>
              <a:spcAft>
                <a:spcPts val="0"/>
              </a:spcAft>
            </a:pPr>
            <a:r>
              <a:rPr lang="x-es-XL" sz="2000" b="1" i="0" u="none" baseline="0" dirty="0">
                <a:solidFill>
                  <a:schemeClr val="tx2"/>
                </a:solidFill>
              </a:rPr>
              <a:t>Analista de gestión y programas – Responsable del HVRP</a:t>
            </a:r>
          </a:p>
          <a:p>
            <a:pPr lvl="1" algn="l" rtl="0">
              <a:spcBef>
                <a:spcPts val="0"/>
              </a:spcBef>
              <a:spcAft>
                <a:spcPts val="0"/>
              </a:spcAft>
            </a:pPr>
            <a:r>
              <a:rPr lang="x-es-XL" sz="2000" b="0" i="1" u="none" baseline="0" dirty="0">
                <a:solidFill>
                  <a:schemeClr val="tx2"/>
                </a:solidFill>
              </a:rPr>
              <a:t>Departamento de Trabajo de EE. UU., Servicio de Empleo y </a:t>
            </a:r>
            <a:r>
              <a:rPr lang="es-MX" sz="2000" b="0" i="1" u="none" baseline="0" dirty="0">
                <a:solidFill>
                  <a:schemeClr val="tx2"/>
                </a:solidFill>
              </a:rPr>
              <a:t>Capacitación </a:t>
            </a:r>
            <a:r>
              <a:rPr lang="x-es-XL" sz="2000" b="0" i="1" u="none" baseline="0" dirty="0">
                <a:solidFill>
                  <a:schemeClr val="tx2"/>
                </a:solidFill>
              </a:rPr>
              <a:t>para Veteranos (DOL/VETS), Oficina de Programas Nacionales</a:t>
            </a:r>
            <a:endParaRPr lang="x-es-XL" sz="2000" dirty="0">
              <a:solidFill>
                <a:schemeClr val="tx2"/>
              </a:solidFill>
              <a:cs typeface="Segoe UI"/>
            </a:endParaRPr>
          </a:p>
        </p:txBody>
      </p:sp>
      <p:pic>
        <p:nvPicPr>
          <p:cNvPr id="11" name="Picture Placeholder 9" descr="Kia Mason">
            <a:extLst>
              <a:ext uri="{FF2B5EF4-FFF2-40B4-BE49-F238E27FC236}">
                <a16:creationId xmlns:a16="http://schemas.microsoft.com/office/drawing/2014/main" id="{A94BD2BD-5A6E-404A-D053-6FFDE7836688}"/>
              </a:ext>
            </a:extLst>
          </p:cNvPr>
          <p:cNvPicPr>
            <a:picLocks noGrp="1" noChangeAspect="1"/>
          </p:cNvPicPr>
          <p:nvPr>
            <p:ph type="pic" sz="quarter" idx="14"/>
          </p:nvPr>
        </p:nvPicPr>
        <p:blipFill>
          <a:blip r:embed="rId3"/>
          <a:srcRect t="3826" b="3826"/>
          <a:stretch>
            <a:fillRect/>
          </a:stretch>
        </p:blipFill>
        <p:spPr>
          <a:xfrm>
            <a:off x="1118757" y="3970338"/>
            <a:ext cx="2070100" cy="2070100"/>
          </a:xfrm>
          <a:noFill/>
        </p:spPr>
      </p:pic>
      <p:sp>
        <p:nvSpPr>
          <p:cNvPr id="6" name="Content Placeholder 5">
            <a:extLst>
              <a:ext uri="{FF2B5EF4-FFF2-40B4-BE49-F238E27FC236}">
                <a16:creationId xmlns:a16="http://schemas.microsoft.com/office/drawing/2014/main" id="{041F83A4-68F9-11CF-C691-F533942A1070}"/>
              </a:ext>
            </a:extLst>
          </p:cNvPr>
          <p:cNvSpPr>
            <a:spLocks noGrp="1"/>
          </p:cNvSpPr>
          <p:nvPr>
            <p:ph sz="half" idx="15"/>
          </p:nvPr>
        </p:nvSpPr>
        <p:spPr>
          <a:xfrm>
            <a:off x="3750559" y="3883552"/>
            <a:ext cx="7447376" cy="2243094"/>
          </a:xfrm>
        </p:spPr>
        <p:txBody>
          <a:bodyPr/>
          <a:lstStyle/>
          <a:p>
            <a:pPr algn="l" rtl="0"/>
            <a:r>
              <a:rPr lang="x-es-XL" b="1" i="0" u="none" baseline="0" dirty="0"/>
              <a:t>Kia Mason</a:t>
            </a:r>
          </a:p>
          <a:p>
            <a:pPr marL="404813" algn="l" rtl="0">
              <a:spcBef>
                <a:spcPts val="0"/>
              </a:spcBef>
            </a:pPr>
            <a:r>
              <a:rPr lang="x-es-XL" sz="2000" b="1" i="0" u="none" baseline="0" dirty="0">
                <a:latin typeface="Franklin Gothic Book" panose="020B0503020102020204" pitchFamily="34" charset="0"/>
                <a:ea typeface="Franklin Gothic Book" panose="020B0503020102020204" pitchFamily="34" charset="0"/>
                <a:cs typeface="Franklin Gothic Book" panose="020B0503020102020204" pitchFamily="34" charset="0"/>
              </a:rPr>
              <a:t>Responsable de subvenciones del HVRP</a:t>
            </a:r>
          </a:p>
          <a:p>
            <a:pPr marL="404813" algn="l" rtl="0">
              <a:spcBef>
                <a:spcPts val="0"/>
              </a:spcBef>
            </a:pPr>
            <a:r>
              <a:rPr lang="x-es-XL" sz="2000" b="0" i="1" u="none" baseline="0" dirty="0">
                <a:latin typeface="Franklin Gothic Book" panose="020B0503020102020204" pitchFamily="34" charset="0"/>
                <a:ea typeface="Franklin Gothic Book" panose="020B0503020102020204" pitchFamily="34" charset="0"/>
                <a:cs typeface="Franklin Gothic Book" panose="020B0503020102020204" pitchFamily="34" charset="0"/>
              </a:rPr>
              <a:t>Departamento de Trabajo de EE. UU., Servicio de Empleo y </a:t>
            </a:r>
            <a:r>
              <a:rPr lang="pt-BR" sz="2000" b="0" i="1" u="none" baseline="0" dirty="0" err="1">
                <a:latin typeface="Franklin Gothic Book" panose="020B0503020102020204" pitchFamily="34" charset="0"/>
                <a:ea typeface="Franklin Gothic Book" panose="020B0503020102020204" pitchFamily="34" charset="0"/>
                <a:cs typeface="Franklin Gothic Book" panose="020B0503020102020204" pitchFamily="34" charset="0"/>
              </a:rPr>
              <a:t>Capacitación</a:t>
            </a:r>
            <a:r>
              <a:rPr lang="pt-BR" sz="2000" b="0" i="1" u="none" baseline="0" dirty="0">
                <a:latin typeface="Franklin Gothic Book" panose="020B0503020102020204" pitchFamily="34" charset="0"/>
                <a:ea typeface="Franklin Gothic Book" panose="020B0503020102020204" pitchFamily="34" charset="0"/>
                <a:cs typeface="Franklin Gothic Book" panose="020B0503020102020204" pitchFamily="34" charset="0"/>
              </a:rPr>
              <a:t> para</a:t>
            </a:r>
            <a:r>
              <a:rPr lang="x-es-XL" sz="2000" b="0" i="1" u="none" baseline="0" dirty="0">
                <a:latin typeface="Franklin Gothic Book" panose="020B0503020102020204" pitchFamily="34" charset="0"/>
                <a:ea typeface="Franklin Gothic Book" panose="020B0503020102020204" pitchFamily="34" charset="0"/>
                <a:cs typeface="Franklin Gothic Book" panose="020B0503020102020204" pitchFamily="34" charset="0"/>
              </a:rPr>
              <a:t> Veteranos (DOL/VETS)</a:t>
            </a:r>
          </a:p>
        </p:txBody>
      </p:sp>
      <p:sp>
        <p:nvSpPr>
          <p:cNvPr id="7" name="Footer Placeholder 6">
            <a:extLst>
              <a:ext uri="{FF2B5EF4-FFF2-40B4-BE49-F238E27FC236}">
                <a16:creationId xmlns:a16="http://schemas.microsoft.com/office/drawing/2014/main" id="{4557EBEC-C7AB-89EC-7F31-4B111FA82728}"/>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8" name="Slide Number Placeholder 7">
            <a:extLst>
              <a:ext uri="{FF2B5EF4-FFF2-40B4-BE49-F238E27FC236}">
                <a16:creationId xmlns:a16="http://schemas.microsoft.com/office/drawing/2014/main" id="{5F77884D-5F25-4472-751B-D5122E74EF52}"/>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a:t>
            </a:fld>
            <a:endParaRPr lang="x-es-XL"/>
          </a:p>
        </p:txBody>
      </p:sp>
    </p:spTree>
    <p:extLst>
      <p:ext uri="{BB962C8B-B14F-4D97-AF65-F5344CB8AC3E}">
        <p14:creationId xmlns:p14="http://schemas.microsoft.com/office/powerpoint/2010/main" val="1317387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x-es-XL" b="0" i="0" u="none" baseline="0" dirty="0"/>
              <a:t>Condiciones de </a:t>
            </a:r>
            <a:r>
              <a:rPr lang="es-MX" b="0" i="0" u="none" baseline="0" dirty="0"/>
              <a:t>adjudicación</a:t>
            </a:r>
            <a:r>
              <a:rPr lang="x-es-XL" b="0" i="0" u="none" baseline="0" dirty="0"/>
              <a:t> (CoA)</a:t>
            </a:r>
          </a:p>
        </p:txBody>
      </p:sp>
    </p:spTree>
    <p:extLst>
      <p:ext uri="{BB962C8B-B14F-4D97-AF65-F5344CB8AC3E}">
        <p14:creationId xmlns:p14="http://schemas.microsoft.com/office/powerpoint/2010/main" val="229821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lstStyle/>
          <a:p>
            <a:pPr algn="l" rtl="0"/>
            <a:r>
              <a:rPr lang="x-es-XL" b="0" i="0" u="none" baseline="0" dirty="0"/>
              <a:t>¿Qué es un CoA?</a:t>
            </a:r>
          </a:p>
        </p:txBody>
      </p:sp>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200" y="1825625"/>
            <a:ext cx="5088082" cy="4351338"/>
          </a:xfrm>
        </p:spPr>
        <p:txBody>
          <a:bodyPr>
            <a:noAutofit/>
          </a:bodyPr>
          <a:lstStyle/>
          <a:p>
            <a:pPr algn="l" rtl="0"/>
            <a:r>
              <a:rPr lang="x-es-XL" sz="2000" b="0" i="0" u="none" baseline="0" dirty="0"/>
              <a:t>Se adjunta a la Notificación de adjudicación (NoA) inicial o complementaria como anexo descriptivo complementario.</a:t>
            </a:r>
          </a:p>
          <a:p>
            <a:pPr algn="l" rtl="0"/>
            <a:r>
              <a:rPr lang="x-es-XL" sz="2000" b="0" i="0" u="none" baseline="0" dirty="0"/>
              <a:t>Establece los requisitos que debe cumplir el beneficiario de la subvención, indicándole que adopte una medida correctora </a:t>
            </a:r>
            <a:r>
              <a:rPr lang="es-MX" sz="2000" b="0" i="0" u="none" baseline="0" dirty="0"/>
              <a:t>específica</a:t>
            </a:r>
            <a:r>
              <a:rPr lang="x-es-XL" sz="2000" b="0" i="0" u="none" baseline="0" dirty="0"/>
              <a:t> como requisito posterior a la</a:t>
            </a:r>
            <a:r>
              <a:rPr lang="es-MX" sz="2000" b="0" i="0" u="none" baseline="0" dirty="0"/>
              <a:t> adjudicación</a:t>
            </a:r>
            <a:r>
              <a:rPr lang="x-es-XL" sz="2000" b="0" i="0" u="none" baseline="0" dirty="0"/>
              <a:t> de la subvención. </a:t>
            </a:r>
          </a:p>
          <a:p>
            <a:pPr algn="l" rtl="0"/>
            <a:r>
              <a:rPr lang="x-es-XL" sz="2000" b="0" i="0" u="none" baseline="0" dirty="0"/>
              <a:t>Le</a:t>
            </a:r>
            <a:r>
              <a:rPr lang="es-MX" sz="2000" b="0" i="0" u="none" baseline="0" dirty="0"/>
              <a:t>a</a:t>
            </a:r>
            <a:r>
              <a:rPr lang="x-es-XL" sz="2000" b="0" i="0" u="none" baseline="0" dirty="0"/>
              <a:t> el CoA, p</a:t>
            </a:r>
            <a:r>
              <a:rPr lang="es-MX" sz="2000" b="0" i="0" u="none" baseline="0" dirty="0" err="1"/>
              <a:t>óngase</a:t>
            </a:r>
            <a:r>
              <a:rPr lang="es-MX" sz="2000" b="0" i="0" u="none" baseline="0" dirty="0"/>
              <a:t> </a:t>
            </a:r>
            <a:r>
              <a:rPr lang="x-es-XL" sz="2000" b="0" i="0" u="none" baseline="0" dirty="0"/>
              <a:t>en contacto con el representante técnico de </a:t>
            </a:r>
            <a:r>
              <a:rPr lang="es-MX" sz="2000" b="0" i="0" u="none" baseline="0" dirty="0"/>
              <a:t>s</a:t>
            </a:r>
            <a:r>
              <a:rPr lang="x-es-XL" sz="2000" b="0" i="0" u="none" baseline="0" dirty="0"/>
              <a:t>u responsable de subvenciones (GOTR) y sig</a:t>
            </a:r>
            <a:r>
              <a:rPr lang="es-MX" sz="2000" b="0" i="0" u="none" baseline="0" dirty="0"/>
              <a:t>a</a:t>
            </a:r>
            <a:r>
              <a:rPr lang="x-es-XL" sz="2000" b="0" i="0" u="none" baseline="0" dirty="0"/>
              <a:t> las instrucciones.</a:t>
            </a:r>
          </a:p>
        </p:txBody>
      </p:sp>
      <p:pic>
        <p:nvPicPr>
          <p:cNvPr id="8" name="Content Placeholder 7" descr="Ejemplo de la primera página de un certificado de análisis (CoA) ">
            <a:extLst>
              <a:ext uri="{FF2B5EF4-FFF2-40B4-BE49-F238E27FC236}">
                <a16:creationId xmlns:a16="http://schemas.microsoft.com/office/drawing/2014/main" id="{F983ADFA-77B3-23CF-A3AF-1B083EF5BE0F}"/>
              </a:ext>
            </a:extLst>
          </p:cNvPr>
          <p:cNvPicPr>
            <a:picLocks noGrp="1" noChangeAspect="1"/>
          </p:cNvPicPr>
          <p:nvPr>
            <p:ph sz="half" idx="2"/>
          </p:nvPr>
        </p:nvPicPr>
        <p:blipFill>
          <a:blip r:embed="rId2"/>
          <a:stretch>
            <a:fillRect/>
          </a:stretch>
        </p:blipFill>
        <p:spPr>
          <a:xfrm>
            <a:off x="6265719" y="1828972"/>
            <a:ext cx="5181600" cy="4344644"/>
          </a:xfrm>
          <a:prstGeom prst="rect">
            <a:avLst/>
          </a:prstGeom>
          <a:ln>
            <a:solidFill>
              <a:schemeClr val="bg2"/>
            </a:solidFill>
          </a:ln>
        </p:spPr>
      </p:pic>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4</a:t>
            </a:fld>
            <a:endParaRPr lang="x-es-XL"/>
          </a:p>
        </p:txBody>
      </p:sp>
    </p:spTree>
    <p:extLst>
      <p:ext uri="{BB962C8B-B14F-4D97-AF65-F5344CB8AC3E}">
        <p14:creationId xmlns:p14="http://schemas.microsoft.com/office/powerpoint/2010/main" val="3874131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5966-D998-4D98-DC5A-5C032B33D380}"/>
              </a:ext>
            </a:extLst>
          </p:cNvPr>
          <p:cNvSpPr>
            <a:spLocks noGrp="1"/>
          </p:cNvSpPr>
          <p:nvPr>
            <p:ph type="title"/>
          </p:nvPr>
        </p:nvSpPr>
        <p:spPr/>
        <p:txBody>
          <a:bodyPr/>
          <a:lstStyle/>
          <a:p>
            <a:pPr algn="l" rtl="0"/>
            <a:r>
              <a:rPr lang="x-es-XL" b="0" i="0" u="none" baseline="0" dirty="0"/>
              <a:t>Instrucciones y plazos de</a:t>
            </a:r>
            <a:r>
              <a:rPr lang="es-MX" b="0" i="0" u="none" baseline="0" dirty="0"/>
              <a:t> las</a:t>
            </a:r>
            <a:r>
              <a:rPr lang="x-es-XL" b="0" i="0" u="none" baseline="0" dirty="0"/>
              <a:t> CoA</a:t>
            </a:r>
          </a:p>
        </p:txBody>
      </p:sp>
      <p:sp>
        <p:nvSpPr>
          <p:cNvPr id="3" name="Content Placeholder 2">
            <a:extLst>
              <a:ext uri="{FF2B5EF4-FFF2-40B4-BE49-F238E27FC236}">
                <a16:creationId xmlns:a16="http://schemas.microsoft.com/office/drawing/2014/main" id="{AD880EC5-1D55-3438-9DD8-96B18660B118}"/>
              </a:ext>
            </a:extLst>
          </p:cNvPr>
          <p:cNvSpPr>
            <a:spLocks noGrp="1"/>
          </p:cNvSpPr>
          <p:nvPr>
            <p:ph idx="1"/>
          </p:nvPr>
        </p:nvSpPr>
        <p:spPr>
          <a:xfrm>
            <a:off x="838200" y="1825624"/>
            <a:ext cx="10290464" cy="4530725"/>
          </a:xfrm>
        </p:spPr>
        <p:txBody>
          <a:bodyPr>
            <a:noAutofit/>
          </a:bodyPr>
          <a:lstStyle/>
          <a:p>
            <a:pPr algn="l" rtl="0">
              <a:lnSpc>
                <a:spcPct val="105000"/>
              </a:lnSpc>
            </a:pPr>
            <a:r>
              <a:rPr lang="x-es-XL" sz="1800" b="0" i="0" u="none" baseline="0" dirty="0"/>
              <a:t>No todas las condiciones requerirán la presentación de una modificación en GrantSolutions. Le</a:t>
            </a:r>
            <a:r>
              <a:rPr lang="es-MX" sz="1800" b="0" i="0" u="none" baseline="0" dirty="0"/>
              <a:t>a</a:t>
            </a:r>
            <a:r>
              <a:rPr lang="x-es-XL" sz="1800" b="0" i="0" u="none" baseline="0" dirty="0"/>
              <a:t> </a:t>
            </a:r>
            <a:r>
              <a:rPr lang="es-MX" sz="1800" dirty="0"/>
              <a:t>s</a:t>
            </a:r>
            <a:r>
              <a:rPr lang="x-es-XL" sz="1800" b="0" i="0" u="none" baseline="0" dirty="0"/>
              <a:t>u carta.</a:t>
            </a:r>
          </a:p>
          <a:p>
            <a:pPr algn="l" rtl="0">
              <a:lnSpc>
                <a:spcPct val="105000"/>
              </a:lnSpc>
            </a:pPr>
            <a:r>
              <a:rPr lang="x-es-XL" sz="1800" b="0" i="0" u="none" baseline="0" dirty="0"/>
              <a:t>Establece los requisitos que debe cumplir el beneficiario de la subvención.</a:t>
            </a:r>
          </a:p>
          <a:p>
            <a:pPr algn="l" rtl="0">
              <a:lnSpc>
                <a:spcPct val="105000"/>
              </a:lnSpc>
            </a:pPr>
            <a:r>
              <a:rPr lang="x-es-XL" sz="1800" b="1" i="0" u="none" baseline="0" dirty="0"/>
              <a:t>Los beneficiarios de las subvenciones disponen de 45 días a partir de la</a:t>
            </a:r>
            <a:r>
              <a:rPr lang="x-es-XL" sz="1800" b="1" i="0" u="none" baseline="0" dirty="0">
                <a:solidFill>
                  <a:srgbClr val="C00000"/>
                </a:solidFill>
              </a:rPr>
              <a:t> recepción de la Notificación de A</a:t>
            </a:r>
            <a:r>
              <a:rPr lang="es-MX" sz="1800" b="1" i="0" u="none" baseline="0" dirty="0" err="1">
                <a:solidFill>
                  <a:srgbClr val="C00000"/>
                </a:solidFill>
              </a:rPr>
              <a:t>djudicación</a:t>
            </a:r>
            <a:r>
              <a:rPr lang="x-es-XL" sz="1800" b="1" i="0" u="none" baseline="0" dirty="0">
                <a:solidFill>
                  <a:srgbClr val="C00000"/>
                </a:solidFill>
              </a:rPr>
              <a:t> (NoA) </a:t>
            </a:r>
            <a:r>
              <a:rPr lang="x-es-XL" sz="1800" b="1" i="0" u="none" baseline="0" dirty="0"/>
              <a:t>para presentar una enmienda en GrantSolutions o facilitar a su GOTR la documentación especificada en la carta de CoA.</a:t>
            </a:r>
          </a:p>
          <a:p>
            <a:pPr>
              <a:lnSpc>
                <a:spcPct val="105000"/>
              </a:lnSpc>
            </a:pPr>
            <a:r>
              <a:rPr lang="x-es-XL" sz="1800" b="0" i="0" u="none" baseline="0" dirty="0"/>
              <a:t>L</a:t>
            </a:r>
            <a:r>
              <a:rPr lang="es-MX" sz="1800" b="0" i="0" u="none" baseline="0" dirty="0"/>
              <a:t>a</a:t>
            </a:r>
            <a:r>
              <a:rPr lang="x-es-XL" sz="1800" b="0" i="0" u="none" baseline="0" dirty="0"/>
              <a:t>s CoA de </a:t>
            </a:r>
            <a:r>
              <a:rPr lang="pt-BR" sz="1800" b="0" i="0" u="none" baseline="0" dirty="0" err="1"/>
              <a:t>costos</a:t>
            </a:r>
            <a:r>
              <a:rPr lang="x-es-XL" sz="1800" b="0" i="0" u="none" baseline="0" dirty="0"/>
              <a:t> indirectos pueden tener un plazo de presentación más amplio, según lo establecido en los Términos y Condiciones (T&amp;C) y en </a:t>
            </a:r>
            <a:r>
              <a:rPr lang="es-MX" sz="1800" b="0" i="0" u="none" baseline="0" dirty="0"/>
              <a:t>las propias </a:t>
            </a:r>
            <a:r>
              <a:rPr lang="x-es-XL" sz="1800" b="0" i="0" u="none" baseline="0" dirty="0"/>
              <a:t>CoA. El incumplimiento de la obligación de disponer de un Acuerdo sobre la tasa de </a:t>
            </a:r>
            <a:r>
              <a:rPr lang="pt-BR" sz="1800" b="0" i="0" u="none" baseline="0" dirty="0" err="1"/>
              <a:t>costos</a:t>
            </a:r>
            <a:r>
              <a:rPr lang="x-es-XL" sz="1800" b="0" i="0" u="none" baseline="0" dirty="0"/>
              <a:t> indirectos negociada (NICRA) o de un Plan de asignación de cost</a:t>
            </a:r>
            <a:r>
              <a:rPr lang="es-MX" sz="1800" b="0" i="0" u="none" baseline="0" dirty="0"/>
              <a:t>o</a:t>
            </a:r>
            <a:r>
              <a:rPr lang="x-es-XL" sz="1800" b="0" i="0" u="none" baseline="0" dirty="0"/>
              <a:t>s (CAP) puede </a:t>
            </a:r>
            <a:r>
              <a:rPr lang="es-ES" sz="1800" dirty="0"/>
              <a:t>resultar en el reembolso </a:t>
            </a:r>
            <a:r>
              <a:rPr lang="x-es-XL" sz="1800" b="0" i="0" u="none" baseline="0" dirty="0"/>
              <a:t>al Departamento de Trabajo (DOL) de </a:t>
            </a:r>
            <a:r>
              <a:rPr lang="es-MX" sz="1800" b="0" i="0" u="none" baseline="0" dirty="0"/>
              <a:t>cualquier/</a:t>
            </a:r>
            <a:r>
              <a:rPr lang="x-es-XL" sz="1800" b="0" i="0" u="none" baseline="0" dirty="0"/>
              <a:t>todos los gastos indirectos incurridos mientras se operaba con un NICRA o un CAP caducado.</a:t>
            </a:r>
          </a:p>
        </p:txBody>
      </p:sp>
      <p:sp>
        <p:nvSpPr>
          <p:cNvPr id="4" name="Footer Placeholder 3">
            <a:extLst>
              <a:ext uri="{FF2B5EF4-FFF2-40B4-BE49-F238E27FC236}">
                <a16:creationId xmlns:a16="http://schemas.microsoft.com/office/drawing/2014/main" id="{8C80FDDE-1D90-D863-98B8-C6E19E93256A}"/>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A2DC4D46-DB9C-7385-3C70-AE39152C91CA}"/>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5</a:t>
            </a:fld>
            <a:endParaRPr lang="x-es-XL" dirty="0"/>
          </a:p>
        </p:txBody>
      </p:sp>
    </p:spTree>
    <p:extLst>
      <p:ext uri="{BB962C8B-B14F-4D97-AF65-F5344CB8AC3E}">
        <p14:creationId xmlns:p14="http://schemas.microsoft.com/office/powerpoint/2010/main" val="510521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5966-D998-4D98-DC5A-5C032B33D380}"/>
              </a:ext>
            </a:extLst>
          </p:cNvPr>
          <p:cNvSpPr>
            <a:spLocks noGrp="1"/>
          </p:cNvSpPr>
          <p:nvPr>
            <p:ph type="title"/>
          </p:nvPr>
        </p:nvSpPr>
        <p:spPr>
          <a:xfrm>
            <a:off x="838200" y="136525"/>
            <a:ext cx="9684318" cy="1554163"/>
          </a:xfrm>
        </p:spPr>
        <p:txBody>
          <a:bodyPr>
            <a:normAutofit/>
          </a:bodyPr>
          <a:lstStyle/>
          <a:p>
            <a:pPr algn="l" rtl="0"/>
            <a:r>
              <a:rPr lang="x-es-XL" sz="4000" b="0" i="0" u="none" baseline="0" dirty="0"/>
              <a:t>Condiciones específicas asociadas a las </a:t>
            </a:r>
            <a:r>
              <a:rPr lang="es-MX" sz="4000" b="0" i="0" u="none" baseline="0" dirty="0"/>
              <a:t>adjudicaciones</a:t>
            </a:r>
            <a:r>
              <a:rPr lang="x-es-XL" sz="4000" b="0" i="0" u="none" baseline="0" dirty="0"/>
              <a:t> (1 de 2)</a:t>
            </a:r>
          </a:p>
        </p:txBody>
      </p:sp>
      <p:sp>
        <p:nvSpPr>
          <p:cNvPr id="3" name="Content Placeholder 2">
            <a:extLst>
              <a:ext uri="{FF2B5EF4-FFF2-40B4-BE49-F238E27FC236}">
                <a16:creationId xmlns:a16="http://schemas.microsoft.com/office/drawing/2014/main" id="{AD880EC5-1D55-3438-9DD8-96B18660B118}"/>
              </a:ext>
            </a:extLst>
          </p:cNvPr>
          <p:cNvSpPr>
            <a:spLocks noGrp="1"/>
          </p:cNvSpPr>
          <p:nvPr>
            <p:ph idx="1"/>
          </p:nvPr>
        </p:nvSpPr>
        <p:spPr>
          <a:xfrm>
            <a:off x="838200" y="1825624"/>
            <a:ext cx="10290464" cy="4530725"/>
          </a:xfrm>
        </p:spPr>
        <p:txBody>
          <a:bodyPr>
            <a:noAutofit/>
          </a:bodyPr>
          <a:lstStyle/>
          <a:p>
            <a:pPr algn="l" rtl="0">
              <a:lnSpc>
                <a:spcPct val="105000"/>
              </a:lnSpc>
            </a:pPr>
            <a:r>
              <a:rPr lang="x-es-XL" sz="1800" b="0" i="0" u="none" baseline="0" dirty="0"/>
              <a:t>Los beneficiarios de las subvenciones que no cumplan las condiciones y los plazos de presentación corren el riesgo de que se vea afectada su financiación o de que se les impongan condiciones adicionales.</a:t>
            </a:r>
          </a:p>
          <a:p>
            <a:pPr algn="l" rtl="0">
              <a:lnSpc>
                <a:spcPct val="105000"/>
              </a:lnSpc>
            </a:pPr>
            <a:r>
              <a:rPr lang="x-es-XL" sz="1800" b="0" i="0" u="none" baseline="0" dirty="0"/>
              <a:t>Para reducir algunas de las causas más habituales de las condiciones impuestas por los responsables de subvenciones, prest</a:t>
            </a:r>
            <a:r>
              <a:rPr lang="es-MX" sz="1800" b="0" i="0" u="none" baseline="0" dirty="0"/>
              <a:t>e</a:t>
            </a:r>
            <a:r>
              <a:rPr lang="x-es-XL" sz="1800" b="0" i="0" u="none" baseline="0" dirty="0"/>
              <a:t> especial atención a los siguientes aspectos:</a:t>
            </a:r>
          </a:p>
          <a:p>
            <a:pPr lvl="1" algn="l" rtl="0">
              <a:lnSpc>
                <a:spcPct val="105000"/>
              </a:lnSpc>
            </a:pPr>
            <a:r>
              <a:rPr lang="x-es-XL" sz="1800" b="0" i="0" u="none" baseline="0" dirty="0"/>
              <a:t>Revis</a:t>
            </a:r>
            <a:r>
              <a:rPr lang="es-MX" sz="1800" b="0" i="0" u="none" baseline="0" dirty="0"/>
              <a:t>e</a:t>
            </a:r>
            <a:r>
              <a:rPr lang="x-es-XL" sz="1800" b="0" i="0" u="none" baseline="0" dirty="0"/>
              <a:t> la </a:t>
            </a:r>
            <a:r>
              <a:rPr lang="es-MX" sz="1800" b="0" i="0" u="none" baseline="0" dirty="0"/>
              <a:t>narrativa </a:t>
            </a:r>
            <a:r>
              <a:rPr lang="x-es-XL" sz="1800" b="0" i="0" u="none" baseline="0" dirty="0"/>
              <a:t>presupuestaria y asegúr</a:t>
            </a:r>
            <a:r>
              <a:rPr lang="es-MX" sz="1800" b="0" i="0" u="none" baseline="0" dirty="0"/>
              <a:t>es</a:t>
            </a:r>
            <a:r>
              <a:rPr lang="x-es-XL" sz="1800" b="0" i="0" u="none" baseline="0" dirty="0"/>
              <a:t>e de comprobar que los gastos sean admisibles y razonables. </a:t>
            </a:r>
          </a:p>
          <a:p>
            <a:pPr lvl="1" algn="l" rtl="0">
              <a:lnSpc>
                <a:spcPct val="105000"/>
              </a:lnSpc>
            </a:pPr>
            <a:r>
              <a:rPr lang="x-es-XL" sz="1800" b="0" i="0" u="none" baseline="0" dirty="0"/>
              <a:t>Asegúr</a:t>
            </a:r>
            <a:r>
              <a:rPr lang="es-MX" sz="1800" b="0" i="0" u="none" baseline="0" dirty="0"/>
              <a:t>ese</a:t>
            </a:r>
            <a:r>
              <a:rPr lang="x-es-XL" sz="1800" b="0" i="0" u="none" baseline="0" dirty="0"/>
              <a:t> de que las partidas presupuestarias estén justificadas, se expongan con claridad y sean admisibles, y de que las cifras que figuran en la </a:t>
            </a:r>
            <a:r>
              <a:rPr lang="es-MX" sz="1800" b="0" i="0" u="none" baseline="0" dirty="0"/>
              <a:t> narrativa presupuestaria</a:t>
            </a:r>
            <a:r>
              <a:rPr lang="x-es-XL" sz="1800" b="0" i="0" u="none" baseline="0" dirty="0"/>
              <a:t>, en el formulario estándar (SF)-424A y en el SF-424 coincidan, y de que los cálculos sean correctos. </a:t>
            </a:r>
          </a:p>
          <a:p>
            <a:pPr lvl="1"/>
            <a:r>
              <a:rPr lang="x-es-XL" sz="1800" b="0" i="0" u="none" baseline="0" dirty="0"/>
              <a:t>Si </a:t>
            </a:r>
            <a:r>
              <a:rPr lang="es-MX" sz="1800" b="0" i="0" u="none" baseline="0" dirty="0"/>
              <a:t>s</a:t>
            </a:r>
            <a:r>
              <a:rPr lang="x-es-XL" sz="1800" b="0" i="0" u="none" baseline="0" dirty="0"/>
              <a:t>u programa aplica </a:t>
            </a:r>
            <a:r>
              <a:rPr lang="es-MX" sz="1800" b="0" i="0" u="none" baseline="0" dirty="0"/>
              <a:t>la tasa de </a:t>
            </a:r>
            <a:r>
              <a:rPr lang="x-es-XL" sz="1800" b="0" i="0" u="none" baseline="0" dirty="0"/>
              <a:t>minimis, asegúr</a:t>
            </a:r>
            <a:r>
              <a:rPr lang="es-MX" sz="1800" b="0" i="0" u="none" baseline="0" dirty="0"/>
              <a:t>es</a:t>
            </a:r>
            <a:r>
              <a:rPr lang="x-es-XL" sz="1800" b="0" i="0" u="none" baseline="0" dirty="0"/>
              <a:t>e de que contabiliza correctamente su</a:t>
            </a:r>
            <a:r>
              <a:rPr lang="es-MX" sz="1800" b="0" i="0" u="none" baseline="0" dirty="0"/>
              <a:t>s</a:t>
            </a:r>
            <a:r>
              <a:rPr lang="x-es-XL" sz="1800" b="0" i="0" u="none" baseline="0" dirty="0"/>
              <a:t> cost</a:t>
            </a:r>
            <a:r>
              <a:rPr lang="es-MX" sz="1800" b="0" i="0" u="none" baseline="0" dirty="0"/>
              <a:t>os</a:t>
            </a:r>
            <a:r>
              <a:rPr lang="x-es-XL" sz="1800" b="0" i="0" u="none" baseline="0" dirty="0"/>
              <a:t> directo</a:t>
            </a:r>
            <a:r>
              <a:rPr lang="es-MX" sz="1800" b="0" i="0" u="none" baseline="0" dirty="0"/>
              <a:t>s</a:t>
            </a:r>
            <a:r>
              <a:rPr lang="x-es-XL" sz="1800" b="0" i="0" u="none" baseline="0" dirty="0"/>
              <a:t> total</a:t>
            </a:r>
            <a:r>
              <a:rPr lang="es-MX" sz="1800" b="0" i="0" u="none" baseline="0" dirty="0"/>
              <a:t>es</a:t>
            </a:r>
            <a:r>
              <a:rPr lang="x-es-XL" sz="1800" b="0" i="0" u="none" baseline="0" dirty="0"/>
              <a:t> modificado</a:t>
            </a:r>
            <a:r>
              <a:rPr lang="es-MX" sz="1800" b="0" i="0" u="none" baseline="0" dirty="0"/>
              <a:t>s</a:t>
            </a:r>
            <a:r>
              <a:rPr lang="x-es-XL" sz="1800" b="0" i="0" u="none" baseline="0" dirty="0"/>
              <a:t> (MTDC). </a:t>
            </a:r>
          </a:p>
        </p:txBody>
      </p:sp>
      <p:sp>
        <p:nvSpPr>
          <p:cNvPr id="4" name="Footer Placeholder 3">
            <a:extLst>
              <a:ext uri="{FF2B5EF4-FFF2-40B4-BE49-F238E27FC236}">
                <a16:creationId xmlns:a16="http://schemas.microsoft.com/office/drawing/2014/main" id="{8C80FDDE-1D90-D863-98B8-C6E19E93256A}"/>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A2DC4D46-DB9C-7385-3C70-AE39152C91CA}"/>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6</a:t>
            </a:fld>
            <a:endParaRPr lang="x-es-XL" dirty="0"/>
          </a:p>
        </p:txBody>
      </p:sp>
    </p:spTree>
    <p:extLst>
      <p:ext uri="{BB962C8B-B14F-4D97-AF65-F5344CB8AC3E}">
        <p14:creationId xmlns:p14="http://schemas.microsoft.com/office/powerpoint/2010/main" val="4168365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5966-D998-4D98-DC5A-5C032B33D380}"/>
              </a:ext>
            </a:extLst>
          </p:cNvPr>
          <p:cNvSpPr>
            <a:spLocks noGrp="1"/>
          </p:cNvSpPr>
          <p:nvPr>
            <p:ph type="title"/>
          </p:nvPr>
        </p:nvSpPr>
        <p:spPr>
          <a:xfrm>
            <a:off x="838200" y="136525"/>
            <a:ext cx="9684318" cy="1554163"/>
          </a:xfrm>
        </p:spPr>
        <p:txBody>
          <a:bodyPr>
            <a:normAutofit/>
          </a:bodyPr>
          <a:lstStyle/>
          <a:p>
            <a:pPr algn="l" rtl="0"/>
            <a:r>
              <a:rPr lang="x-es-XL" sz="4000" b="0" i="0" u="none" baseline="0" dirty="0"/>
              <a:t>Condiciones específicas asociadas a las </a:t>
            </a:r>
            <a:r>
              <a:rPr lang="es-MX" sz="4000" b="0" i="0" u="none" baseline="0" dirty="0"/>
              <a:t>adjudicaciones</a:t>
            </a:r>
            <a:r>
              <a:rPr lang="x-es-XL" sz="4000" b="0" i="0" u="none" baseline="0" dirty="0"/>
              <a:t> (2 de 2)</a:t>
            </a:r>
          </a:p>
        </p:txBody>
      </p:sp>
      <p:sp>
        <p:nvSpPr>
          <p:cNvPr id="3" name="Content Placeholder 2">
            <a:extLst>
              <a:ext uri="{FF2B5EF4-FFF2-40B4-BE49-F238E27FC236}">
                <a16:creationId xmlns:a16="http://schemas.microsoft.com/office/drawing/2014/main" id="{AD880EC5-1D55-3438-9DD8-96B18660B118}"/>
              </a:ext>
            </a:extLst>
          </p:cNvPr>
          <p:cNvSpPr>
            <a:spLocks noGrp="1"/>
          </p:cNvSpPr>
          <p:nvPr>
            <p:ph idx="1"/>
          </p:nvPr>
        </p:nvSpPr>
        <p:spPr>
          <a:xfrm>
            <a:off x="838199" y="1825624"/>
            <a:ext cx="10674927" cy="4530725"/>
          </a:xfrm>
        </p:spPr>
        <p:txBody>
          <a:bodyPr>
            <a:noAutofit/>
          </a:bodyPr>
          <a:lstStyle/>
          <a:p>
            <a:pPr algn="l" rtl="0">
              <a:lnSpc>
                <a:spcPct val="100000"/>
              </a:lnSpc>
            </a:pPr>
            <a:r>
              <a:rPr lang="x-es-XL" sz="1800" b="0" i="0" u="none" baseline="0" dirty="0"/>
              <a:t>C</a:t>
            </a:r>
            <a:r>
              <a:rPr lang="es-MX" sz="1800" b="0" i="0" u="none" baseline="0" dirty="0" err="1"/>
              <a:t>oA</a:t>
            </a:r>
            <a:r>
              <a:rPr lang="es-MX" sz="1800" b="0" i="0" u="none" baseline="0" dirty="0"/>
              <a:t> de desempeño</a:t>
            </a:r>
            <a:r>
              <a:rPr lang="x-es-XL" sz="1800" b="0" i="0" u="none" baseline="0" dirty="0"/>
              <a:t>. El beneficiario de la subvención deberá colaborar con la GOTR para presentar un Anexo A del formulario VETS-704 revisado en un plazo de 45 días </a:t>
            </a:r>
            <a:r>
              <a:rPr lang="es-MX" sz="1800" b="0" i="0" u="none" baseline="0" dirty="0"/>
              <a:t>calendario </a:t>
            </a:r>
            <a:r>
              <a:rPr lang="x-es-XL" sz="1800" b="0" i="0" u="none" baseline="0" dirty="0"/>
              <a:t>a partir de la fecha de </a:t>
            </a:r>
            <a:r>
              <a:rPr lang="es-MX" sz="1800" b="0" i="0" u="none" baseline="0" dirty="0"/>
              <a:t>adjudicación </a:t>
            </a:r>
            <a:r>
              <a:rPr lang="x-es-XL" sz="1800" b="0" i="0" u="none" baseline="0" dirty="0"/>
              <a:t>federal (recepción de la </a:t>
            </a:r>
            <a:r>
              <a:rPr lang="es-MX" sz="1800" b="0" i="0" u="none" baseline="0" dirty="0" err="1"/>
              <a:t>NoA</a:t>
            </a:r>
            <a:r>
              <a:rPr lang="x-es-XL" sz="1800" b="0" i="0" u="none" baseline="0" dirty="0"/>
              <a:t>) que figura en la esquina superior derecha de dicha notificación. El beneficiario de la subvención iniciará una modificación del pliego de condiciones (SOW) de conformidad con la Carta del Programa para Veteranos (VPL) 04-24 en GrantSolutions (GS). </a:t>
            </a:r>
          </a:p>
          <a:p>
            <a:pPr algn="l" rtl="0">
              <a:lnSpc>
                <a:spcPct val="100000"/>
              </a:lnSpc>
            </a:pPr>
            <a:r>
              <a:rPr lang="x-es-XL" sz="1800" b="0" i="0" u="none" baseline="0" dirty="0"/>
              <a:t>La NoA incluirá:</a:t>
            </a:r>
          </a:p>
          <a:p>
            <a:pPr lvl="1" algn="l" rtl="0">
              <a:lnSpc>
                <a:spcPct val="100000"/>
              </a:lnSpc>
            </a:pPr>
            <a:r>
              <a:rPr lang="es-MX" sz="1800" b="0" i="0" u="none" baseline="0" dirty="0"/>
              <a:t>Un r</a:t>
            </a:r>
            <a:r>
              <a:rPr lang="x-es-XL" sz="1800" b="0" i="0" u="none" baseline="0" dirty="0"/>
              <a:t>esumen del tema;</a:t>
            </a:r>
          </a:p>
          <a:p>
            <a:pPr lvl="1" algn="l" rtl="0">
              <a:lnSpc>
                <a:spcPct val="100000"/>
              </a:lnSpc>
            </a:pPr>
            <a:r>
              <a:rPr lang="x-es-XL" sz="1800" b="0" i="0" u="none" baseline="0" dirty="0"/>
              <a:t>Un informe en el que se identifiquen los errores y las revisiones necesarias en el resumen o en la tabla de objetivos previstos (PGC), incluyendo capturas de pantalla; </a:t>
            </a:r>
            <a:r>
              <a:rPr lang="es-MX" sz="1800" b="0" i="0" u="none" baseline="0" dirty="0"/>
              <a:t>e</a:t>
            </a:r>
            <a:endParaRPr lang="x-es-XL" sz="1800" b="0" i="0" u="none" baseline="0" dirty="0"/>
          </a:p>
          <a:p>
            <a:pPr lvl="1" algn="l" rtl="0">
              <a:lnSpc>
                <a:spcPct val="100000"/>
              </a:lnSpc>
            </a:pPr>
            <a:r>
              <a:rPr lang="x-es-XL" sz="1800" b="0" i="0" u="none" baseline="0" dirty="0"/>
              <a:t>Instrucciones sobre cómo proceder, es decir, presentar un formulario VETS-704 (Anexo A) revisado, en el que se modifique el número de </a:t>
            </a:r>
            <a:r>
              <a:rPr lang="es-MX" sz="1800" b="0" i="0" u="none" baseline="0" dirty="0"/>
              <a:t>personas</a:t>
            </a:r>
            <a:r>
              <a:rPr lang="x-es-XL" sz="1800" b="0" i="0" u="none" baseline="0" dirty="0"/>
              <a:t> abandonan </a:t>
            </a:r>
            <a:r>
              <a:rPr lang="es-MX" sz="1800" b="0" i="0" u="none" baseline="0" dirty="0"/>
              <a:t>el programa </a:t>
            </a:r>
            <a:r>
              <a:rPr lang="x-es-XL" sz="1800" b="0" i="0" u="none" baseline="0" dirty="0"/>
              <a:t>en la pregunta 2 de la pestaña Tabla de objetivos previstos-4.</a:t>
            </a:r>
          </a:p>
        </p:txBody>
      </p:sp>
      <p:sp>
        <p:nvSpPr>
          <p:cNvPr id="4" name="Footer Placeholder 3">
            <a:extLst>
              <a:ext uri="{FF2B5EF4-FFF2-40B4-BE49-F238E27FC236}">
                <a16:creationId xmlns:a16="http://schemas.microsoft.com/office/drawing/2014/main" id="{8C80FDDE-1D90-D863-98B8-C6E19E93256A}"/>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A2DC4D46-DB9C-7385-3C70-AE39152C91CA}"/>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7</a:t>
            </a:fld>
            <a:endParaRPr lang="x-es-XL" dirty="0"/>
          </a:p>
        </p:txBody>
      </p:sp>
    </p:spTree>
    <p:extLst>
      <p:ext uri="{BB962C8B-B14F-4D97-AF65-F5344CB8AC3E}">
        <p14:creationId xmlns:p14="http://schemas.microsoft.com/office/powerpoint/2010/main" val="3029311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x-es-XL" b="0" i="0" u="none" baseline="0" dirty="0"/>
              <a:t>Notas sobre el cumplimiento del programa (PCN)</a:t>
            </a:r>
          </a:p>
        </p:txBody>
      </p:sp>
    </p:spTree>
    <p:extLst>
      <p:ext uri="{BB962C8B-B14F-4D97-AF65-F5344CB8AC3E}">
        <p14:creationId xmlns:p14="http://schemas.microsoft.com/office/powerpoint/2010/main" val="3607559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lstStyle/>
          <a:p>
            <a:pPr algn="l" rtl="0"/>
            <a:r>
              <a:rPr lang="x-es-XL" b="0" i="0" u="none" baseline="0" dirty="0"/>
              <a:t>¿Qué es un</a:t>
            </a:r>
            <a:r>
              <a:rPr lang="es-MX" b="0" i="0" u="none" baseline="0" dirty="0"/>
              <a:t>a</a:t>
            </a:r>
            <a:r>
              <a:rPr lang="x-es-XL" b="0" i="0" u="none" baseline="0" dirty="0"/>
              <a:t> PCN?</a:t>
            </a:r>
          </a:p>
        </p:txBody>
      </p:sp>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200" y="1825625"/>
            <a:ext cx="5088082" cy="4351338"/>
          </a:xfrm>
        </p:spPr>
        <p:txBody>
          <a:bodyPr>
            <a:noAutofit/>
          </a:bodyPr>
          <a:lstStyle/>
          <a:p>
            <a:pPr algn="l" rtl="0"/>
            <a:r>
              <a:rPr lang="x-es-XL" sz="2000" b="0" i="0" u="none" baseline="0" dirty="0"/>
              <a:t>Se adjunta a la Notificación de adjudicación (NoA) inicial o complementaria como anexo descriptivo complementario, al igual que un CoA.</a:t>
            </a:r>
          </a:p>
          <a:p>
            <a:pPr algn="l" rtl="0"/>
            <a:r>
              <a:rPr lang="x-es-XL" sz="2000" b="0" i="0" u="none" baseline="0" dirty="0"/>
              <a:t>Establece los requisitos que debe cumplir el beneficiario de la subvención, indicándole que debe llevar a cabo una acción concreta que pueda requerir una aclaración adicional, una confirmación o una modificación. </a:t>
            </a:r>
          </a:p>
          <a:p>
            <a:pPr algn="l" rtl="0"/>
            <a:r>
              <a:rPr lang="x-es-XL" sz="2000" b="0" i="0" u="none" baseline="0" dirty="0"/>
              <a:t>Le</a:t>
            </a:r>
            <a:r>
              <a:rPr lang="es-MX" sz="2000" b="0" i="0" u="none" baseline="0" dirty="0"/>
              <a:t>a</a:t>
            </a:r>
            <a:r>
              <a:rPr lang="x-es-XL" sz="2000" b="0" i="0" u="none" baseline="0" dirty="0"/>
              <a:t> l</a:t>
            </a:r>
            <a:r>
              <a:rPr lang="es-MX" sz="2000" b="0" i="0" u="none" baseline="0" dirty="0"/>
              <a:t>a</a:t>
            </a:r>
            <a:r>
              <a:rPr lang="x-es-XL" sz="2000" b="0" i="0" u="none" baseline="0" dirty="0"/>
              <a:t> PCN, ha</a:t>
            </a:r>
            <a:r>
              <a:rPr lang="es-MX" sz="2000" b="0" i="0" u="none" baseline="0" dirty="0" err="1"/>
              <a:t>ga</a:t>
            </a:r>
            <a:r>
              <a:rPr lang="x-es-XL" sz="2000" b="0" i="0" u="none" baseline="0" dirty="0"/>
              <a:t> un seguimiento del GOTR y sig</a:t>
            </a:r>
            <a:r>
              <a:rPr lang="es-MX" sz="2000" b="0" i="0" u="none" baseline="0" dirty="0"/>
              <a:t>a</a:t>
            </a:r>
            <a:r>
              <a:rPr lang="x-es-XL" sz="2000" b="0" i="0" u="none" baseline="0" dirty="0"/>
              <a:t> las instrucciones.</a:t>
            </a:r>
          </a:p>
        </p:txBody>
      </p:sp>
      <p:pic>
        <p:nvPicPr>
          <p:cNvPr id="12" name="Content Placeholder 11" descr="Ejemplo de la primera página de un certificado de análisis (CoA) en el que el párrafo relativo al PCN aparece resaltado con un recuadro rojo">
            <a:extLst>
              <a:ext uri="{FF2B5EF4-FFF2-40B4-BE49-F238E27FC236}">
                <a16:creationId xmlns:a16="http://schemas.microsoft.com/office/drawing/2014/main" id="{8A6CA141-7C19-92F1-3E07-0E16E18B527E}"/>
              </a:ext>
            </a:extLst>
          </p:cNvPr>
          <p:cNvPicPr>
            <a:picLocks noGrp="1" noChangeAspect="1"/>
          </p:cNvPicPr>
          <p:nvPr>
            <p:ph sz="half" idx="2"/>
          </p:nvPr>
        </p:nvPicPr>
        <p:blipFill>
          <a:blip r:embed="rId2"/>
          <a:stretch>
            <a:fillRect/>
          </a:stretch>
        </p:blipFill>
        <p:spPr>
          <a:xfrm>
            <a:off x="6265720" y="1828972"/>
            <a:ext cx="5181600" cy="4344644"/>
          </a:xfrm>
          <a:prstGeom prst="rect">
            <a:avLst/>
          </a:prstGeom>
          <a:noFill/>
          <a:ln>
            <a:solidFill>
              <a:schemeClr val="bg2"/>
            </a:solidFill>
          </a:ln>
        </p:spPr>
      </p:pic>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9</a:t>
            </a:fld>
            <a:endParaRPr lang="x-es-XL"/>
          </a:p>
        </p:txBody>
      </p:sp>
    </p:spTree>
    <p:extLst>
      <p:ext uri="{BB962C8B-B14F-4D97-AF65-F5344CB8AC3E}">
        <p14:creationId xmlns:p14="http://schemas.microsoft.com/office/powerpoint/2010/main" val="4141784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200" y="192087"/>
            <a:ext cx="9677400" cy="1325563"/>
          </a:xfrm>
        </p:spPr>
        <p:txBody>
          <a:bodyPr>
            <a:normAutofit/>
          </a:bodyPr>
          <a:lstStyle/>
          <a:p>
            <a:pPr algn="l" rtl="0"/>
            <a:r>
              <a:rPr lang="x-es-XL" sz="3600" b="0" i="0" u="none" baseline="0" dirty="0"/>
              <a:t>¿Cuáles son l</a:t>
            </a:r>
            <a:r>
              <a:rPr lang="es-MX" sz="3600" b="0" i="0" u="none" baseline="0" dirty="0"/>
              <a:t>a</a:t>
            </a:r>
            <a:r>
              <a:rPr lang="x-es-XL" sz="3600" b="0" i="0" u="none" baseline="0" dirty="0"/>
              <a:t>s PCN del ejercicio 2026?</a:t>
            </a:r>
          </a:p>
        </p:txBody>
      </p:sp>
      <p:graphicFrame>
        <p:nvGraphicFramePr>
          <p:cNvPr id="8" name="Content Placeholder 8">
            <a:extLst>
              <a:ext uri="{FF2B5EF4-FFF2-40B4-BE49-F238E27FC236}">
                <a16:creationId xmlns:a16="http://schemas.microsoft.com/office/drawing/2014/main" id="{9ECEC068-DC39-B1E4-EEF2-EA716AA5C15D}"/>
              </a:ext>
            </a:extLst>
          </p:cNvPr>
          <p:cNvGraphicFramePr>
            <a:graphicFrameLocks/>
          </p:cNvGraphicFramePr>
          <p:nvPr>
            <p:extLst>
              <p:ext uri="{D42A27DB-BD31-4B8C-83A1-F6EECF244321}">
                <p14:modId xmlns:p14="http://schemas.microsoft.com/office/powerpoint/2010/main" val="2286484655"/>
              </p:ext>
            </p:extLst>
          </p:nvPr>
        </p:nvGraphicFramePr>
        <p:xfrm>
          <a:off x="838200" y="1186815"/>
          <a:ext cx="9677400" cy="4823847"/>
        </p:xfrm>
        <a:graphic>
          <a:graphicData uri="http://schemas.openxmlformats.org/drawingml/2006/table">
            <a:tbl>
              <a:tblPr firstRow="1" bandRow="1">
                <a:tableStyleId>{5C22544A-7EE6-4342-B048-85BDC9FD1C3A}</a:tableStyleId>
              </a:tblPr>
              <a:tblGrid>
                <a:gridCol w="2110065">
                  <a:extLst>
                    <a:ext uri="{9D8B030D-6E8A-4147-A177-3AD203B41FA5}">
                      <a16:colId xmlns:a16="http://schemas.microsoft.com/office/drawing/2014/main" val="1251832845"/>
                    </a:ext>
                  </a:extLst>
                </a:gridCol>
                <a:gridCol w="3191863">
                  <a:extLst>
                    <a:ext uri="{9D8B030D-6E8A-4147-A177-3AD203B41FA5}">
                      <a16:colId xmlns:a16="http://schemas.microsoft.com/office/drawing/2014/main" val="734055483"/>
                    </a:ext>
                  </a:extLst>
                </a:gridCol>
                <a:gridCol w="4375472">
                  <a:extLst>
                    <a:ext uri="{9D8B030D-6E8A-4147-A177-3AD203B41FA5}">
                      <a16:colId xmlns:a16="http://schemas.microsoft.com/office/drawing/2014/main" val="1934881093"/>
                    </a:ext>
                  </a:extLst>
                </a:gridCol>
              </a:tblGrid>
              <a:tr h="774665">
                <a:tc>
                  <a:txBody>
                    <a:bodyPr/>
                    <a:lstStyle/>
                    <a:p>
                      <a:pPr algn="ctr" rtl="0"/>
                      <a:r>
                        <a:rPr lang="x-es-XL" sz="1600" b="0" i="0" u="none" baseline="0" dirty="0"/>
                        <a:t>PCN</a:t>
                      </a:r>
                    </a:p>
                  </a:txBody>
                  <a:tcPr/>
                </a:tc>
                <a:tc>
                  <a:txBody>
                    <a:bodyPr/>
                    <a:lstStyle/>
                    <a:p>
                      <a:pPr algn="l" rtl="0"/>
                      <a:r>
                        <a:rPr lang="x-es-XL" sz="1600" b="0" i="0" u="none" baseline="0"/>
                        <a:t>Beneficiarios de las subvenciones del HVRP a los que se aplica esta medida</a:t>
                      </a:r>
                    </a:p>
                  </a:txBody>
                  <a:tcPr/>
                </a:tc>
                <a:tc>
                  <a:txBody>
                    <a:bodyPr/>
                    <a:lstStyle/>
                    <a:p>
                      <a:pPr algn="l" rtl="0"/>
                      <a:r>
                        <a:rPr lang="es-MX" sz="1600" b="0" i="0" u="none" baseline="0" dirty="0"/>
                        <a:t>Acciones</a:t>
                      </a:r>
                      <a:r>
                        <a:rPr lang="x-es-XL" sz="1600" b="0" i="0" u="none" baseline="0" dirty="0"/>
                        <a:t> necesarias</a:t>
                      </a:r>
                    </a:p>
                  </a:txBody>
                  <a:tcPr/>
                </a:tc>
                <a:extLst>
                  <a:ext uri="{0D108BD9-81ED-4DB2-BD59-A6C34878D82A}">
                    <a16:rowId xmlns:a16="http://schemas.microsoft.com/office/drawing/2014/main" val="808052139"/>
                  </a:ext>
                </a:extLst>
              </a:tr>
              <a:tr h="619732">
                <a:tc>
                  <a:txBody>
                    <a:bodyPr/>
                    <a:lstStyle/>
                    <a:p>
                      <a:pPr algn="l" rtl="0"/>
                      <a:r>
                        <a:rPr lang="x-es-XL" sz="1200" b="0" i="0" u="none" baseline="0"/>
                        <a:t>Políticas y procedimientos financieros y administrativos</a:t>
                      </a:r>
                    </a:p>
                  </a:txBody>
                  <a:tcPr/>
                </a:tc>
                <a:tc>
                  <a:txBody>
                    <a:bodyPr/>
                    <a:lstStyle/>
                    <a:p>
                      <a:pPr algn="l" rtl="0"/>
                      <a:r>
                        <a:rPr lang="x-es-XL" sz="1200" b="0" i="0" u="none" baseline="0"/>
                        <a:t>Todas las organizaciones que reciben por primera vez una subvención del Departamento de Trabajo (DOL)</a:t>
                      </a:r>
                    </a:p>
                  </a:txBody>
                  <a:tcPr/>
                </a:tc>
                <a:tc>
                  <a:txBody>
                    <a:bodyPr/>
                    <a:lstStyle/>
                    <a:p>
                      <a:pPr algn="l" rtl="0"/>
                      <a:r>
                        <a:rPr lang="x-es-XL" sz="1200" b="0" i="0" u="none" baseline="0"/>
                        <a:t>Enviar una copia de las políticas y procedimientos financieros y administrativos de su organización a su GOTR mediante un «mensaje de subvención» en GrantSolutions.</a:t>
                      </a:r>
                    </a:p>
                  </a:txBody>
                  <a:tcPr/>
                </a:tc>
                <a:extLst>
                  <a:ext uri="{0D108BD9-81ED-4DB2-BD59-A6C34878D82A}">
                    <a16:rowId xmlns:a16="http://schemas.microsoft.com/office/drawing/2014/main" val="2704768675"/>
                  </a:ext>
                </a:extLst>
              </a:tr>
              <a:tr h="800487">
                <a:tc>
                  <a:txBody>
                    <a:bodyPr/>
                    <a:lstStyle/>
                    <a:p>
                      <a:pPr algn="l" rtl="0"/>
                      <a:r>
                        <a:rPr lang="x-es-XL" sz="1200" b="0" i="0" u="none" baseline="0"/>
                        <a:t>Un radio de 50 millas</a:t>
                      </a:r>
                    </a:p>
                  </a:txBody>
                  <a:tcPr/>
                </a:tc>
                <a:tc>
                  <a:txBody>
                    <a:bodyPr/>
                    <a:lstStyle/>
                    <a:p>
                      <a:pPr algn="l" rtl="0"/>
                      <a:r>
                        <a:rPr lang="x-es-XL" sz="1200" b="0" i="0" u="none" baseline="0" dirty="0"/>
                        <a:t>Todas las nuevas </a:t>
                      </a:r>
                      <a:r>
                        <a:rPr lang="es-MX" sz="1200" b="0" i="0" u="none" baseline="0" dirty="0"/>
                        <a:t>adjudicaciones</a:t>
                      </a:r>
                      <a:r>
                        <a:rPr lang="x-es-XL" sz="1200" b="0" i="0" u="none" baseline="0" dirty="0"/>
                        <a:t> y las subvenciones renovadas que se encuentran en su segundo año</a:t>
                      </a:r>
                    </a:p>
                  </a:txBody>
                  <a:tcPr/>
                </a:tc>
                <a:tc>
                  <a:txBody>
                    <a:bodyPr/>
                    <a:lstStyle/>
                    <a:p>
                      <a:pPr algn="l" rtl="0"/>
                      <a:r>
                        <a:rPr lang="x-es-XL" sz="1200" b="0" i="0" u="none" baseline="0" dirty="0"/>
                        <a:t>Mantener una o varias ubicaciones físicas de servicio dentro de un radio de 50 millas por carretera en línea recta de cada condado de su </a:t>
                      </a:r>
                      <a:r>
                        <a:rPr lang="es-MX" sz="1200" b="0" i="0" u="none" baseline="0" dirty="0"/>
                        <a:t>área</a:t>
                      </a:r>
                      <a:r>
                        <a:rPr lang="x-es-XL" sz="1200" b="0" i="0" u="none" baseline="0" dirty="0"/>
                        <a:t> de prestación de servicios (SDA) adjudicada.</a:t>
                      </a:r>
                    </a:p>
                  </a:txBody>
                  <a:tcPr/>
                </a:tc>
                <a:extLst>
                  <a:ext uri="{0D108BD9-81ED-4DB2-BD59-A6C34878D82A}">
                    <a16:rowId xmlns:a16="http://schemas.microsoft.com/office/drawing/2014/main" val="2529967924"/>
                  </a:ext>
                </a:extLst>
              </a:tr>
              <a:tr h="1885018">
                <a:tc>
                  <a:txBody>
                    <a:bodyPr/>
                    <a:lstStyle/>
                    <a:p>
                      <a:pPr algn="l" rtl="0"/>
                      <a:r>
                        <a:rPr lang="x-es-XL" sz="1200" b="0" i="0" u="none" baseline="0"/>
                        <a:t>Responsabilidad en materia de gestión financiera de los beneficiarios de las subvenciones del HVRP</a:t>
                      </a:r>
                    </a:p>
                  </a:txBody>
                  <a:tcPr/>
                </a:tc>
                <a:tc>
                  <a:txBody>
                    <a:bodyPr/>
                    <a:lstStyle/>
                    <a:p>
                      <a:pPr algn="l" rtl="0"/>
                      <a:r>
                        <a:rPr lang="x-es-XL" sz="1200" b="0" i="0" u="none" baseline="0" dirty="0"/>
                        <a:t>Todas las subvenciones concedidas a las organizaciones beneficiarias del programa HVRP, independientemente del año del período de </a:t>
                      </a:r>
                      <a:r>
                        <a:rPr lang="es-MX" sz="1200" b="0" i="0" u="none" baseline="0" dirty="0"/>
                        <a:t>desempeño</a:t>
                      </a:r>
                      <a:r>
                        <a:rPr lang="x-es-XL" sz="1200" b="0" i="0" u="none" baseline="0" dirty="0"/>
                        <a:t> (PoP)</a:t>
                      </a:r>
                      <a:endParaRPr lang="x-es-XL" sz="1600" dirty="0"/>
                    </a:p>
                  </a:txBody>
                  <a:tcPr/>
                </a:tc>
                <a:tc>
                  <a:txBody>
                    <a:bodyPr/>
                    <a:lstStyle/>
                    <a:p>
                      <a:pPr algn="l" rtl="0"/>
                      <a:r>
                        <a:rPr lang="x-es-XL" sz="1200" b="0" i="0" u="none" baseline="0"/>
                        <a:t>Llevar registros que identifiquen de forma adecuada el importe, la procedencia y el destino de los fondos federales correspondientes a las subvenciones federales.</a:t>
                      </a:r>
                    </a:p>
                    <a:p>
                      <a:endParaRPr lang="x-es-XL" sz="1200" dirty="0"/>
                    </a:p>
                    <a:p>
                      <a:pPr algn="l" rtl="0"/>
                      <a:r>
                        <a:rPr lang="x-es-XL" sz="1200" b="0" i="0" u="none" baseline="0"/>
                        <a:t>Conservar y poner a disposición todos los registros e informes, incluidos los expedientes de los participantes y los registros financieros.</a:t>
                      </a:r>
                    </a:p>
                    <a:p>
                      <a:endParaRPr lang="x-es-XL" sz="1200" dirty="0"/>
                    </a:p>
                    <a:p>
                      <a:pPr algn="l" rtl="0"/>
                      <a:r>
                        <a:rPr lang="x-es-XL" sz="1200" b="0" i="0" u="none" baseline="0"/>
                        <a:t>Acceso oportuno y razonable al personal cuyo tiempo se imputa al HVRP</a:t>
                      </a:r>
                    </a:p>
                  </a:txBody>
                  <a:tcPr/>
                </a:tc>
                <a:extLst>
                  <a:ext uri="{0D108BD9-81ED-4DB2-BD59-A6C34878D82A}">
                    <a16:rowId xmlns:a16="http://schemas.microsoft.com/office/drawing/2014/main" val="3661962766"/>
                  </a:ext>
                </a:extLst>
              </a:tr>
              <a:tr h="619732">
                <a:tc>
                  <a:txBody>
                    <a:bodyPr/>
                    <a:lstStyle/>
                    <a:p>
                      <a:pPr algn="l" rtl="0"/>
                      <a:r>
                        <a:rPr lang="es-MX" sz="1200" b="0" i="0" u="none" baseline="0" dirty="0"/>
                        <a:t>Dotación de personal</a:t>
                      </a:r>
                      <a:endParaRPr lang="x-es-XL" sz="1200" b="0" i="0" u="none" baseline="0" dirty="0"/>
                    </a:p>
                  </a:txBody>
                  <a:tcPr/>
                </a:tc>
                <a:tc>
                  <a:txBody>
                    <a:bodyPr/>
                    <a:lstStyle/>
                    <a:p>
                      <a:pPr algn="l" rtl="0"/>
                      <a:r>
                        <a:rPr lang="x-es-XL" sz="1200" b="0" i="0" u="none" baseline="0" dirty="0"/>
                        <a:t>Todas las a</a:t>
                      </a:r>
                      <a:r>
                        <a:rPr lang="es-MX" sz="1200" b="0" i="0" u="none" baseline="0" dirty="0" err="1"/>
                        <a:t>djudicaciones</a:t>
                      </a:r>
                      <a:r>
                        <a:rPr lang="es-MX" sz="1200" b="0" i="0" u="none" baseline="0" dirty="0"/>
                        <a:t> </a:t>
                      </a:r>
                      <a:r>
                        <a:rPr lang="x-es-XL" sz="1200" b="0" i="0" u="none" baseline="0" dirty="0"/>
                        <a:t>concedidas a los beneficiarios del programa HVRP, independientemente del año del PoP</a:t>
                      </a:r>
                    </a:p>
                  </a:txBody>
                  <a:tcPr/>
                </a:tc>
                <a:tc>
                  <a:txBody>
                    <a:bodyPr/>
                    <a:lstStyle/>
                    <a:p>
                      <a:pPr algn="l" rtl="0"/>
                      <a:r>
                        <a:rPr lang="x-es-XL" sz="1200" b="0" i="0" u="none" baseline="0" dirty="0"/>
                        <a:t>Tiempo del personal imputado a la subvención, actualización del porcentaje de tiempo y vacantes</a:t>
                      </a:r>
                    </a:p>
                  </a:txBody>
                  <a:tcPr/>
                </a:tc>
                <a:extLst>
                  <a:ext uri="{0D108BD9-81ED-4DB2-BD59-A6C34878D82A}">
                    <a16:rowId xmlns:a16="http://schemas.microsoft.com/office/drawing/2014/main" val="2139098558"/>
                  </a:ext>
                </a:extLst>
              </a:tr>
            </a:tbl>
          </a:graphicData>
        </a:graphic>
      </p:graphicFrame>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10</a:t>
            </a:fld>
            <a:endParaRPr lang="x-es-XL"/>
          </a:p>
        </p:txBody>
      </p:sp>
    </p:spTree>
    <p:extLst>
      <p:ext uri="{BB962C8B-B14F-4D97-AF65-F5344CB8AC3E}">
        <p14:creationId xmlns:p14="http://schemas.microsoft.com/office/powerpoint/2010/main" val="535812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199" y="365125"/>
            <a:ext cx="10051473" cy="1325563"/>
          </a:xfrm>
        </p:spPr>
        <p:txBody>
          <a:bodyPr>
            <a:normAutofit/>
          </a:bodyPr>
          <a:lstStyle/>
          <a:p>
            <a:pPr algn="l" rtl="0"/>
            <a:r>
              <a:rPr lang="x-es-XL" sz="3200" b="0" i="0" u="none" baseline="0" dirty="0"/>
              <a:t>PCN específic</a:t>
            </a:r>
            <a:r>
              <a:rPr lang="es-MX" sz="3200" dirty="0"/>
              <a:t>a</a:t>
            </a:r>
            <a:r>
              <a:rPr lang="x-es-XL" sz="3200" b="0" i="0" u="none" baseline="0" dirty="0"/>
              <a:t>s asignad</a:t>
            </a:r>
            <a:r>
              <a:rPr lang="es-MX" sz="3200" b="0" i="0" u="none" baseline="0" dirty="0"/>
              <a:t>a</a:t>
            </a:r>
            <a:r>
              <a:rPr lang="x-es-XL" sz="3200" b="0" i="0" u="none" baseline="0" dirty="0"/>
              <a:t>s a las </a:t>
            </a:r>
            <a:r>
              <a:rPr lang="es-MX" sz="3200" b="0" i="0" u="none" baseline="0" dirty="0"/>
              <a:t>adjudicaciones</a:t>
            </a:r>
            <a:r>
              <a:rPr lang="x-es-XL" sz="3200" b="0" i="0" u="none" baseline="0" dirty="0"/>
              <a:t> </a:t>
            </a:r>
            <a:r>
              <a:rPr lang="x-es-XL" sz="2800" b="0" i="0" u="none" baseline="0" dirty="0"/>
              <a:t>(1 de 5)</a:t>
            </a:r>
            <a:endParaRPr lang="x-es-XL" sz="3200" dirty="0"/>
          </a:p>
        </p:txBody>
      </p:sp>
      <p:sp>
        <p:nvSpPr>
          <p:cNvPr id="4" name="Content Placeholder 4">
            <a:extLst>
              <a:ext uri="{FF2B5EF4-FFF2-40B4-BE49-F238E27FC236}">
                <a16:creationId xmlns:a16="http://schemas.microsoft.com/office/drawing/2014/main" id="{3D716E53-9E5E-D2BA-28B1-783ADA5DBC11}"/>
              </a:ext>
            </a:extLst>
          </p:cNvPr>
          <p:cNvSpPr txBox="1">
            <a:spLocks/>
          </p:cNvSpPr>
          <p:nvPr/>
        </p:nvSpPr>
        <p:spPr>
          <a:xfrm>
            <a:off x="838340" y="1646238"/>
            <a:ext cx="8690671" cy="599772"/>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10000"/>
              </a:lnSpc>
              <a:spcBef>
                <a:spcPts val="600"/>
              </a:spcBef>
              <a:buSzPct val="75000"/>
              <a:buFont typeface="Arial" panose="020B0604020202020204" pitchFamily="34" charset="0"/>
              <a:buNone/>
            </a:pPr>
            <a:r>
              <a:rPr lang="x-es-XL" sz="2000" b="0" i="0" u="none" baseline="0" dirty="0">
                <a:solidFill>
                  <a:srgbClr val="C00000"/>
                </a:solidFill>
                <a:latin typeface="Segoe UI"/>
                <a:ea typeface="Segoe UI"/>
                <a:cs typeface="Segoe UI"/>
              </a:rPr>
              <a:t>Todas las organizaciones que reciben por primera vez una subvención del Departamento de Trabajo (DOL)</a:t>
            </a:r>
            <a:endParaRPr lang="x-es-XL" sz="1400" dirty="0">
              <a:solidFill>
                <a:srgbClr val="323E46"/>
              </a:solidFill>
              <a:cs typeface="Segoe UI"/>
            </a:endParaRPr>
          </a:p>
        </p:txBody>
      </p:sp>
      <p:sp>
        <p:nvSpPr>
          <p:cNvPr id="16" name="Content Placeholder 15">
            <a:extLst>
              <a:ext uri="{FF2B5EF4-FFF2-40B4-BE49-F238E27FC236}">
                <a16:creationId xmlns:a16="http://schemas.microsoft.com/office/drawing/2014/main" id="{A674D79D-ACBC-5798-8D89-C1314AE5A5AC}"/>
              </a:ext>
            </a:extLst>
          </p:cNvPr>
          <p:cNvSpPr>
            <a:spLocks noGrp="1"/>
          </p:cNvSpPr>
          <p:nvPr>
            <p:ph sz="half" idx="1"/>
          </p:nvPr>
        </p:nvSpPr>
        <p:spPr>
          <a:xfrm>
            <a:off x="838199" y="2607959"/>
            <a:ext cx="4980709" cy="3930953"/>
          </a:xfrm>
        </p:spPr>
        <p:txBody>
          <a:bodyPr>
            <a:noAutofit/>
          </a:bodyPr>
          <a:lstStyle/>
          <a:p>
            <a:pPr marL="0" indent="0" algn="l" rtl="0">
              <a:buNone/>
            </a:pPr>
            <a:r>
              <a:rPr lang="x-es-XL" sz="1800" b="0" i="0" u="none" baseline="0" dirty="0"/>
              <a:t>Los beneficiarios de las subvenciones deben presentar una copia de las políticas y procedimientos financieros y administrativos de su organización relativos a las actividades de control interno que se enumeran aquí, para las que se exigen procedimientos por escrito. Las referencias incluidas indican los criterios específicos que deben tenerse en cuenta para cada control interno.</a:t>
            </a:r>
          </a:p>
        </p:txBody>
      </p:sp>
      <p:sp>
        <p:nvSpPr>
          <p:cNvPr id="17" name="Content Placeholder 16">
            <a:extLst>
              <a:ext uri="{FF2B5EF4-FFF2-40B4-BE49-F238E27FC236}">
                <a16:creationId xmlns:a16="http://schemas.microsoft.com/office/drawing/2014/main" id="{9A807A89-0FF3-976F-B16C-BA7911A40021}"/>
              </a:ext>
            </a:extLst>
          </p:cNvPr>
          <p:cNvSpPr>
            <a:spLocks noGrp="1"/>
          </p:cNvSpPr>
          <p:nvPr>
            <p:ph sz="half" idx="2"/>
          </p:nvPr>
        </p:nvSpPr>
        <p:spPr>
          <a:xfrm>
            <a:off x="5929032" y="2607959"/>
            <a:ext cx="5581954" cy="3448731"/>
          </a:xfrm>
        </p:spPr>
        <p:txBody>
          <a:bodyPr>
            <a:noAutofit/>
          </a:bodyPr>
          <a:lstStyle/>
          <a:p>
            <a:pPr algn="l" rtl="0">
              <a:spcBef>
                <a:spcPts val="600"/>
              </a:spcBef>
            </a:pPr>
            <a:r>
              <a:rPr lang="x-es-XL" sz="1400" b="0" i="0" u="none" baseline="0" dirty="0"/>
              <a:t>Pagos (</a:t>
            </a:r>
            <a:r>
              <a:rPr lang="es-MX" sz="1400" b="0" i="0" u="none" baseline="0" dirty="0">
                <a:hlinkClick r:id="rId3"/>
              </a:rPr>
              <a:t>Título 2 del</a:t>
            </a:r>
            <a:r>
              <a:rPr lang="x-es-XL" sz="1400" b="0" i="0" u="none" baseline="0" dirty="0">
                <a:hlinkClick r:id="rId3"/>
              </a:rPr>
              <a:t> Código de Reglamentos Federales [C.F.R.] § 200.302(b)(6)</a:t>
            </a:r>
            <a:r>
              <a:rPr lang="x-es-XL" sz="1400" b="0" i="0" u="none" baseline="0" dirty="0"/>
              <a:t> y </a:t>
            </a:r>
            <a:r>
              <a:rPr lang="x-es-XL" sz="1400" b="0" i="0" u="none" baseline="0" dirty="0">
                <a:hlinkClick r:id="rId4"/>
              </a:rPr>
              <a:t>2 C.F.R. § 200.305</a:t>
            </a:r>
            <a:r>
              <a:rPr lang="x-es-XL" sz="1400" b="0" i="0" u="none" baseline="0" dirty="0"/>
              <a:t>);</a:t>
            </a:r>
          </a:p>
          <a:p>
            <a:pPr algn="l" rtl="0">
              <a:spcBef>
                <a:spcPts val="600"/>
              </a:spcBef>
            </a:pPr>
            <a:r>
              <a:rPr lang="x-es-XL" sz="1400" b="0" i="0" u="none" baseline="0" dirty="0"/>
              <a:t>Gastos subvencionables (</a:t>
            </a:r>
            <a:r>
              <a:rPr lang="x-es-XL" sz="1400" b="0" i="0" u="none" baseline="0" dirty="0">
                <a:hlinkClick r:id="rId5"/>
              </a:rPr>
              <a:t>2 C.F.R. § 200.302(b)(7)</a:t>
            </a:r>
            <a:r>
              <a:rPr lang="x-es-XL" sz="1400" b="0" i="0" u="none" baseline="0" dirty="0"/>
              <a:t> y </a:t>
            </a:r>
            <a:br>
              <a:rPr lang="x-es-XL" sz="1400" dirty="0"/>
            </a:br>
            <a:r>
              <a:rPr lang="x-es-XL" sz="1400" b="0" i="0" u="none" baseline="0" dirty="0">
                <a:hlinkClick r:id="rId6"/>
              </a:rPr>
              <a:t>2 C.F.R. § 200.403</a:t>
            </a:r>
            <a:r>
              <a:rPr lang="x-es-XL" sz="1400" b="0" i="0" u="none" baseline="0" dirty="0"/>
              <a:t>); </a:t>
            </a:r>
          </a:p>
          <a:p>
            <a:pPr algn="l" rtl="0">
              <a:spcBef>
                <a:spcPts val="600"/>
              </a:spcBef>
            </a:pPr>
            <a:r>
              <a:rPr lang="x-es-XL" sz="1400" b="0" i="0" u="none" baseline="0" dirty="0"/>
              <a:t>Contratación pública (</a:t>
            </a:r>
            <a:r>
              <a:rPr lang="x-es-XL" sz="1400" b="0" i="0" u="none" baseline="0" dirty="0">
                <a:hlinkClick r:id="rId7"/>
              </a:rPr>
              <a:t>2 C.F.R. § 200.318</a:t>
            </a:r>
            <a:r>
              <a:rPr lang="x-es-XL" sz="1400" b="0" i="0" u="none" baseline="0" dirty="0"/>
              <a:t>); </a:t>
            </a:r>
          </a:p>
          <a:p>
            <a:pPr algn="l" rtl="0">
              <a:spcBef>
                <a:spcPts val="600"/>
              </a:spcBef>
            </a:pPr>
            <a:r>
              <a:rPr lang="x-es-XL" sz="1400" b="0" i="0" u="none" baseline="0" dirty="0"/>
              <a:t>Competencia (</a:t>
            </a:r>
            <a:r>
              <a:rPr lang="x-es-XL" sz="1400" b="0" i="0" u="none" baseline="0" dirty="0">
                <a:hlinkClick r:id="rId8"/>
              </a:rPr>
              <a:t>2 C.F.R. § 200.319</a:t>
            </a:r>
            <a:r>
              <a:rPr lang="x-es-XL" sz="1400" b="0" i="0" u="none" baseline="0" dirty="0"/>
              <a:t>); </a:t>
            </a:r>
          </a:p>
          <a:p>
            <a:pPr algn="l" rtl="0">
              <a:spcBef>
                <a:spcPts val="600"/>
              </a:spcBef>
            </a:pPr>
            <a:r>
              <a:rPr lang="x-es-XL" sz="1400" b="0" i="0" u="none" baseline="0" dirty="0"/>
              <a:t>Métodos de contratación pública (</a:t>
            </a:r>
            <a:r>
              <a:rPr lang="x-es-XL" sz="1400" b="0" i="0" u="none" baseline="0" dirty="0">
                <a:hlinkClick r:id="rId9"/>
              </a:rPr>
              <a:t>2 C.F.R. § 200.320</a:t>
            </a:r>
            <a:r>
              <a:rPr lang="x-es-XL" sz="1400" b="0" i="0" u="none" baseline="0" dirty="0"/>
              <a:t>); </a:t>
            </a:r>
          </a:p>
          <a:p>
            <a:pPr algn="l" rtl="0">
              <a:spcBef>
                <a:spcPts val="600"/>
              </a:spcBef>
            </a:pPr>
            <a:r>
              <a:rPr lang="x-es-XL" sz="1400" b="0" i="0" u="none" baseline="0" dirty="0"/>
              <a:t>Remuneración: servicios personales y prestaciones complementarias </a:t>
            </a:r>
            <a:br>
              <a:rPr lang="x-es-XL" sz="1400" dirty="0"/>
            </a:br>
            <a:r>
              <a:rPr lang="x-es-XL" sz="1400" b="0" i="0" u="none" baseline="0" dirty="0"/>
              <a:t>(</a:t>
            </a:r>
            <a:r>
              <a:rPr lang="x-es-XL" sz="1400" b="0" i="0" u="none" baseline="0" dirty="0">
                <a:hlinkClick r:id="rId10"/>
              </a:rPr>
              <a:t>2 C.F.R. § 200.430</a:t>
            </a:r>
            <a:r>
              <a:rPr lang="x-es-XL" sz="1400" b="0" i="0" u="none" baseline="0" dirty="0"/>
              <a:t> y </a:t>
            </a:r>
            <a:r>
              <a:rPr lang="x-es-XL" sz="1400" b="0" i="0" u="none" baseline="0" dirty="0">
                <a:hlinkClick r:id="rId11"/>
              </a:rPr>
              <a:t>2 C.F.R. § 200.431</a:t>
            </a:r>
            <a:r>
              <a:rPr lang="x-es-XL" sz="1400" b="0" i="0" u="none" baseline="0" dirty="0"/>
              <a:t>); </a:t>
            </a:r>
          </a:p>
          <a:p>
            <a:pPr algn="l" rtl="0">
              <a:spcBef>
                <a:spcPts val="600"/>
              </a:spcBef>
            </a:pPr>
            <a:r>
              <a:rPr lang="es-MX" sz="1400" b="0" i="0" u="none" baseline="0" dirty="0"/>
              <a:t>Costos </a:t>
            </a:r>
            <a:r>
              <a:rPr lang="x-es-XL" sz="1400" b="0" i="0" u="none" baseline="0" dirty="0"/>
              <a:t>de traslado de empleados (</a:t>
            </a:r>
            <a:r>
              <a:rPr lang="x-es-XL" sz="1400" b="0" i="0" u="none" baseline="0" dirty="0">
                <a:hlinkClick r:id="rId12"/>
              </a:rPr>
              <a:t>2 C.F.R. § 200.464</a:t>
            </a:r>
            <a:r>
              <a:rPr lang="x-es-XL" sz="1400" b="0" i="0" u="none" baseline="0" dirty="0"/>
              <a:t>); y</a:t>
            </a:r>
          </a:p>
          <a:p>
            <a:pPr>
              <a:spcBef>
                <a:spcPts val="600"/>
              </a:spcBef>
            </a:pPr>
            <a:r>
              <a:rPr lang="es-MX" sz="1400" dirty="0"/>
              <a:t>Costos</a:t>
            </a:r>
            <a:r>
              <a:rPr lang="x-es-XL" sz="1400" b="0" i="0" u="none" baseline="0" dirty="0"/>
              <a:t> de viaje (</a:t>
            </a:r>
            <a:r>
              <a:rPr lang="x-es-XL" sz="1400" b="0" i="0" u="none" baseline="0" dirty="0">
                <a:hlinkClick r:id="rId13"/>
              </a:rPr>
              <a:t>2 C.F.R. § 200.475</a:t>
            </a:r>
            <a:r>
              <a:rPr lang="x-es-XL" sz="1400" b="0" i="0" u="none" baseline="0" dirty="0"/>
              <a:t>).  </a:t>
            </a:r>
          </a:p>
        </p:txBody>
      </p:sp>
      <p:sp>
        <p:nvSpPr>
          <p:cNvPr id="18" name="Text Placeholder 7">
            <a:extLst>
              <a:ext uri="{FF2B5EF4-FFF2-40B4-BE49-F238E27FC236}">
                <a16:creationId xmlns:a16="http://schemas.microsoft.com/office/drawing/2014/main" id="{67C09F7E-9CD4-EE98-80E0-BB2BAE093907}"/>
              </a:ext>
            </a:extLst>
          </p:cNvPr>
          <p:cNvSpPr txBox="1">
            <a:spLocks/>
          </p:cNvSpPr>
          <p:nvPr/>
        </p:nvSpPr>
        <p:spPr>
          <a:xfrm>
            <a:off x="374073" y="5694739"/>
            <a:ext cx="11109918" cy="798136"/>
          </a:xfrm>
          <a:prstGeom prst="rect">
            <a:avLst/>
          </a:prstGeom>
        </p:spPr>
        <p:txBody>
          <a:bodyPr>
            <a:normAutofit/>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l" rtl="0">
              <a:buClr>
                <a:srgbClr val="ED1A23"/>
              </a:buClr>
              <a:buNone/>
            </a:pPr>
            <a:r>
              <a:rPr lang="x-es-XL" sz="1200" b="0" i="0" u="none" baseline="0" dirty="0">
                <a:solidFill>
                  <a:srgbClr val="EEF1F3">
                    <a:lumMod val="25000"/>
                  </a:srgbClr>
                </a:solidFill>
                <a:ea typeface="+mn-lt"/>
                <a:cs typeface="Segoe UI"/>
              </a:rPr>
              <a:t>Tenga en cuenta que las declaraciones escritas de cumplimiento de lo anterior no satisfacen este requisito. La aceptación de la NoA del HVRP (que incluye los </a:t>
            </a:r>
            <a:r>
              <a:rPr lang="x-es-XL" sz="1200" b="0" i="0" u="none" baseline="0" dirty="0">
                <a:solidFill>
                  <a:srgbClr val="EEF1F3">
                    <a:lumMod val="25000"/>
                  </a:srgbClr>
                </a:solidFill>
                <a:ea typeface="+mn-lt"/>
                <a:cs typeface="Segoe UI"/>
                <a:hlinkClick r:id="rId14"/>
              </a:rPr>
              <a:t>Términos y Condiciones</a:t>
            </a:r>
            <a:r>
              <a:rPr lang="x-es-XL" sz="1200" b="0" i="0" u="none" baseline="0" dirty="0">
                <a:solidFill>
                  <a:srgbClr val="EEF1F3">
                    <a:lumMod val="25000"/>
                  </a:srgbClr>
                </a:solidFill>
                <a:ea typeface="+mn-lt"/>
                <a:cs typeface="Segoe UI"/>
              </a:rPr>
              <a:t>) implica su cumplimiento.  Si necesita ayuda para redactar políticas y procedimientos operativos estándar (SOP), consult</a:t>
            </a:r>
            <a:r>
              <a:rPr lang="es-MX" sz="1200" b="0" i="0" u="none" baseline="0" dirty="0">
                <a:solidFill>
                  <a:srgbClr val="EEF1F3">
                    <a:lumMod val="25000"/>
                  </a:srgbClr>
                </a:solidFill>
                <a:ea typeface="+mn-lt"/>
                <a:cs typeface="Segoe UI"/>
              </a:rPr>
              <a:t>e</a:t>
            </a:r>
            <a:r>
              <a:rPr lang="x-es-XL" sz="1200" b="0" i="0" u="none" baseline="0" dirty="0">
                <a:solidFill>
                  <a:srgbClr val="EEF1F3">
                    <a:lumMod val="25000"/>
                  </a:srgbClr>
                </a:solidFill>
                <a:ea typeface="+mn-lt"/>
                <a:cs typeface="Segoe UI"/>
              </a:rPr>
              <a:t> la página web del NVTAC, donde encontrará </a:t>
            </a:r>
            <a:r>
              <a:rPr lang="x-es-XL" sz="1200" b="0" i="0" u="none" baseline="0" dirty="0">
                <a:solidFill>
                  <a:srgbClr val="EEF1F3">
                    <a:lumMod val="25000"/>
                  </a:srgbClr>
                </a:solidFill>
                <a:ea typeface="+mn-lt"/>
                <a:cs typeface="Segoe UI"/>
                <a:hlinkClick r:id="rId15"/>
              </a:rPr>
              <a:t>guías y ejemplo</a:t>
            </a:r>
            <a:r>
              <a:rPr lang="es-MX" sz="1200" b="0" i="0" u="none" baseline="0" dirty="0">
                <a:solidFill>
                  <a:srgbClr val="EEF1F3">
                    <a:lumMod val="25000"/>
                  </a:srgbClr>
                </a:solidFill>
                <a:ea typeface="+mn-lt"/>
                <a:cs typeface="Segoe UI"/>
                <a:hlinkClick r:id="rId15"/>
              </a:rPr>
              <a:t>s sobre</a:t>
            </a:r>
            <a:r>
              <a:rPr lang="es-MX" sz="1200" b="0" i="0" u="none" baseline="0" dirty="0">
                <a:solidFill>
                  <a:srgbClr val="EEF1F3">
                    <a:lumMod val="25000"/>
                  </a:srgbClr>
                </a:solidFill>
                <a:ea typeface="+mn-lt"/>
                <a:cs typeface="Segoe UI"/>
              </a:rPr>
              <a:t> </a:t>
            </a:r>
            <a:r>
              <a:rPr lang="x-es-XL" sz="1200" b="0" i="0" u="none" baseline="0" dirty="0">
                <a:solidFill>
                  <a:srgbClr val="EEF1F3">
                    <a:lumMod val="25000"/>
                  </a:srgbClr>
                </a:solidFill>
                <a:ea typeface="+mn-lt"/>
                <a:cs typeface="Segoe UI"/>
                <a:hlinkClick r:id="rId15"/>
              </a:rPr>
              <a:t>procedimientos operativos estándar (SOP) y planes de continuidad de las operaciones (COOP)</a:t>
            </a:r>
            <a:r>
              <a:rPr lang="x-es-XL" sz="1200" b="0" i="0" u="none" baseline="0" dirty="0">
                <a:solidFill>
                  <a:srgbClr val="EEF1F3">
                    <a:lumMod val="25000"/>
                  </a:srgbClr>
                </a:solidFill>
                <a:ea typeface="+mn-lt"/>
                <a:cs typeface="Segoe UI"/>
              </a:rPr>
              <a:t>.</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11</a:t>
            </a:fld>
            <a:endParaRPr lang="x-es-XL"/>
          </a:p>
        </p:txBody>
      </p:sp>
    </p:spTree>
    <p:extLst>
      <p:ext uri="{BB962C8B-B14F-4D97-AF65-F5344CB8AC3E}">
        <p14:creationId xmlns:p14="http://schemas.microsoft.com/office/powerpoint/2010/main" val="1924621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199" y="367886"/>
            <a:ext cx="10259292" cy="1325563"/>
          </a:xfrm>
        </p:spPr>
        <p:txBody>
          <a:bodyPr>
            <a:normAutofit/>
          </a:bodyPr>
          <a:lstStyle/>
          <a:p>
            <a:pPr algn="l" rtl="0"/>
            <a:r>
              <a:rPr lang="x-es-XL" sz="3200" b="0" i="0" u="none" baseline="0" dirty="0"/>
              <a:t>PCN específic</a:t>
            </a:r>
            <a:r>
              <a:rPr lang="es-MX" sz="3200" b="0" i="0" u="none" baseline="0" dirty="0"/>
              <a:t>a</a:t>
            </a:r>
            <a:r>
              <a:rPr lang="x-es-XL" sz="3200" b="0" i="0" u="none" baseline="0" dirty="0"/>
              <a:t>s asignad</a:t>
            </a:r>
            <a:r>
              <a:rPr lang="es-MX" sz="3200" b="0" i="0" u="none" baseline="0" dirty="0"/>
              <a:t>a</a:t>
            </a:r>
            <a:r>
              <a:rPr lang="x-es-XL" sz="3200" b="0" i="0" u="none" baseline="0" dirty="0"/>
              <a:t>s a las </a:t>
            </a:r>
            <a:r>
              <a:rPr lang="es-MX" sz="3200" b="0" i="0" u="none" baseline="0" dirty="0"/>
              <a:t>adjudicaciones</a:t>
            </a:r>
            <a:r>
              <a:rPr lang="x-es-XL" sz="3200" b="0" i="0" u="none" baseline="0" dirty="0"/>
              <a:t> </a:t>
            </a:r>
            <a:r>
              <a:rPr lang="x-es-XL" sz="2800" b="0" i="0" u="none" baseline="0" dirty="0"/>
              <a:t>(2 de 5)</a:t>
            </a:r>
            <a:endParaRPr lang="x-es-XL" sz="3200" dirty="0"/>
          </a:p>
        </p:txBody>
      </p:sp>
      <p:sp>
        <p:nvSpPr>
          <p:cNvPr id="16" name="Content Placeholder 15">
            <a:extLst>
              <a:ext uri="{FF2B5EF4-FFF2-40B4-BE49-F238E27FC236}">
                <a16:creationId xmlns:a16="http://schemas.microsoft.com/office/drawing/2014/main" id="{A674D79D-ACBC-5798-8D89-C1314AE5A5AC}"/>
              </a:ext>
            </a:extLst>
          </p:cNvPr>
          <p:cNvSpPr>
            <a:spLocks noGrp="1"/>
          </p:cNvSpPr>
          <p:nvPr>
            <p:ph idx="1"/>
          </p:nvPr>
        </p:nvSpPr>
        <p:spPr/>
        <p:txBody>
          <a:bodyPr>
            <a:noAutofit/>
          </a:bodyPr>
          <a:lstStyle/>
          <a:p>
            <a:pPr marL="0" indent="0" algn="l" rtl="0">
              <a:buNone/>
            </a:pPr>
            <a:r>
              <a:rPr lang="x-es-XL" sz="2000" b="0" i="0" u="none" baseline="0" dirty="0">
                <a:solidFill>
                  <a:srgbClr val="C00000"/>
                </a:solidFill>
              </a:rPr>
              <a:t>Todas </a:t>
            </a:r>
            <a:r>
              <a:rPr lang="x-es-XL" sz="2000" b="1" i="0" u="none" baseline="0" dirty="0">
                <a:solidFill>
                  <a:srgbClr val="C00000"/>
                </a:solidFill>
              </a:rPr>
              <a:t>las organizaciones</a:t>
            </a:r>
            <a:r>
              <a:rPr lang="x-es-XL" sz="2000" b="0" i="0" u="none" baseline="0" dirty="0">
                <a:solidFill>
                  <a:srgbClr val="C00000"/>
                </a:solidFill>
              </a:rPr>
              <a:t> que reciben </a:t>
            </a:r>
            <a:r>
              <a:rPr lang="x-es-XL" sz="2000" b="1" i="0" u="none" baseline="0" dirty="0">
                <a:solidFill>
                  <a:srgbClr val="C00000"/>
                </a:solidFill>
              </a:rPr>
              <a:t>por primera vez una subvención del Departamento de Trabajo (DOL) </a:t>
            </a:r>
            <a:r>
              <a:rPr lang="x-es-XL" sz="2000" b="0" i="0" u="none" baseline="0" dirty="0">
                <a:solidFill>
                  <a:srgbClr val="C00000"/>
                </a:solidFill>
              </a:rPr>
              <a:t>: continuación de la presentación de las políticas y procedimientos financieros y administrativos:</a:t>
            </a:r>
          </a:p>
          <a:p>
            <a:pPr algn="l" rtl="0"/>
            <a:r>
              <a:rPr lang="x-es-XL" sz="2000" b="0" i="0" u="none" baseline="0" dirty="0"/>
              <a:t>Autorización condicional para gastar 50</a:t>
            </a:r>
            <a:r>
              <a:rPr lang="es-MX" sz="2000" b="0" i="0" u="none" baseline="0" dirty="0"/>
              <a:t>.</a:t>
            </a:r>
            <a:r>
              <a:rPr lang="x-es-XL" sz="2000" b="0" i="0" u="none" baseline="0" dirty="0"/>
              <a:t>000 dólares de la subvención que figura en la NoA</a:t>
            </a:r>
            <a:endParaRPr lang="x-es-XL" sz="2000" dirty="0"/>
          </a:p>
          <a:p>
            <a:pPr algn="l" rtl="0"/>
            <a:r>
              <a:rPr lang="x-es-XL" sz="2000" b="0" i="0" u="none" baseline="0" dirty="0"/>
              <a:t>No está autorizado a incurrir en </a:t>
            </a:r>
            <a:r>
              <a:rPr lang="es-MX" sz="2000" b="0" i="0" u="none" baseline="0" dirty="0" err="1"/>
              <a:t>co</a:t>
            </a:r>
            <a:r>
              <a:rPr lang="x-es-XL" sz="2000" b="0" i="0" u="none" baseline="0" dirty="0"/>
              <a:t>stos superiores a 50.000 dólares hasta que se hayan presentado, revisado y aprobado las políticas y procedimientos financieros y administrativos de la organización.</a:t>
            </a:r>
          </a:p>
          <a:p>
            <a:pPr algn="l" rtl="0"/>
            <a:r>
              <a:rPr lang="x-es-XL" sz="2000" b="0" i="0" u="none" baseline="0" dirty="0"/>
              <a:t>Se incorporará a su convenio de subvención una «Notificación completa de inicio» en calidad de modificación oficial, y todos los fondos se liberarán una vez que se cumpla esta condición.</a:t>
            </a:r>
          </a:p>
          <a:p>
            <a:pPr marL="0" indent="0" algn="l" rtl="0">
              <a:spcBef>
                <a:spcPts val="1800"/>
              </a:spcBef>
              <a:buNone/>
            </a:pPr>
            <a:r>
              <a:rPr lang="x-es-XL" sz="2000" b="0" i="0" u="none" baseline="0" dirty="0">
                <a:solidFill>
                  <a:srgbClr val="C00000"/>
                </a:solidFill>
              </a:rPr>
              <a:t>La presentación de documentos no implica la aprobación de las políticas y procedimientos financieros y administrativos presentados.</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12</a:t>
            </a:fld>
            <a:endParaRPr lang="x-es-XL"/>
          </a:p>
        </p:txBody>
      </p:sp>
    </p:spTree>
    <p:extLst>
      <p:ext uri="{BB962C8B-B14F-4D97-AF65-F5344CB8AC3E}">
        <p14:creationId xmlns:p14="http://schemas.microsoft.com/office/powerpoint/2010/main" val="2280989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199" y="365125"/>
            <a:ext cx="10051473" cy="1325563"/>
          </a:xfrm>
        </p:spPr>
        <p:txBody>
          <a:bodyPr>
            <a:normAutofit/>
          </a:bodyPr>
          <a:lstStyle/>
          <a:p>
            <a:r>
              <a:rPr lang="x-es-XL" sz="3200" b="0" i="0" u="none" baseline="0" dirty="0"/>
              <a:t>PCN </a:t>
            </a:r>
            <a:r>
              <a:rPr lang="x-es-XL" sz="3200" dirty="0"/>
              <a:t>específic</a:t>
            </a:r>
            <a:r>
              <a:rPr lang="es-MX" sz="3200" dirty="0"/>
              <a:t>a</a:t>
            </a:r>
            <a:r>
              <a:rPr lang="x-es-XL" sz="3200" dirty="0"/>
              <a:t>s asignad</a:t>
            </a:r>
            <a:r>
              <a:rPr lang="es-MX" sz="3200" dirty="0"/>
              <a:t>a</a:t>
            </a:r>
            <a:r>
              <a:rPr lang="x-es-XL" sz="3200" dirty="0"/>
              <a:t>s a las </a:t>
            </a:r>
            <a:r>
              <a:rPr lang="es-MX" sz="3200" dirty="0"/>
              <a:t>adjudicaciones</a:t>
            </a:r>
            <a:r>
              <a:rPr lang="x-es-XL" sz="3200" dirty="0"/>
              <a:t> </a:t>
            </a:r>
            <a:r>
              <a:rPr lang="x-es-XL" sz="2800" b="0" i="0" u="none" baseline="0" dirty="0"/>
              <a:t>(3 de 5)</a:t>
            </a:r>
            <a:endParaRPr lang="x-es-XL" sz="3200" dirty="0"/>
          </a:p>
        </p:txBody>
      </p:sp>
      <p:sp>
        <p:nvSpPr>
          <p:cNvPr id="16" name="Content Placeholder 15">
            <a:extLst>
              <a:ext uri="{FF2B5EF4-FFF2-40B4-BE49-F238E27FC236}">
                <a16:creationId xmlns:a16="http://schemas.microsoft.com/office/drawing/2014/main" id="{A674D79D-ACBC-5798-8D89-C1314AE5A5AC}"/>
              </a:ext>
            </a:extLst>
          </p:cNvPr>
          <p:cNvSpPr>
            <a:spLocks noGrp="1"/>
          </p:cNvSpPr>
          <p:nvPr>
            <p:ph sz="half" idx="1"/>
          </p:nvPr>
        </p:nvSpPr>
        <p:spPr>
          <a:xfrm>
            <a:off x="838199" y="1690689"/>
            <a:ext cx="5770419" cy="4486274"/>
          </a:xfrm>
        </p:spPr>
        <p:txBody>
          <a:bodyPr>
            <a:noAutofit/>
          </a:bodyPr>
          <a:lstStyle/>
          <a:p>
            <a:pPr marL="0" indent="0" algn="l" rtl="0">
              <a:buNone/>
            </a:pPr>
            <a:r>
              <a:rPr lang="x-es-XL" sz="1800" b="1" i="0" u="none" baseline="0" dirty="0">
                <a:solidFill>
                  <a:srgbClr val="C00000"/>
                </a:solidFill>
              </a:rPr>
              <a:t>Todas las nuevas a</a:t>
            </a:r>
            <a:r>
              <a:rPr lang="es-MX" sz="1800" b="1" i="0" u="none" baseline="0" dirty="0" err="1">
                <a:solidFill>
                  <a:srgbClr val="C00000"/>
                </a:solidFill>
              </a:rPr>
              <a:t>djudicaciones</a:t>
            </a:r>
            <a:r>
              <a:rPr lang="x-es-XL" sz="1800" b="1" i="0" u="none" baseline="0" dirty="0">
                <a:solidFill>
                  <a:srgbClr val="C00000"/>
                </a:solidFill>
              </a:rPr>
              <a:t> y las subvenciones que continúan en su segundo año*, </a:t>
            </a:r>
            <a:r>
              <a:rPr lang="x-es-XL" sz="1800" b="0" i="0" u="none" baseline="0" dirty="0">
                <a:solidFill>
                  <a:srgbClr val="C00000"/>
                </a:solidFill>
              </a:rPr>
              <a:t>aviso sobre el radio </a:t>
            </a:r>
            <a:r>
              <a:rPr lang="x-es-XL" sz="1800" i="0" u="none" baseline="0" dirty="0">
                <a:solidFill>
                  <a:srgbClr val="C00000"/>
                </a:solidFill>
              </a:rPr>
              <a:t>de 50 millas :</a:t>
            </a:r>
          </a:p>
          <a:p>
            <a:pPr algn="l" rtl="0"/>
            <a:r>
              <a:rPr lang="x-es-XL" sz="1400" b="0" i="0" u="none" baseline="0" dirty="0"/>
              <a:t>Los beneficiarios de la subvención deben facilitar a VETS la(s) dirección(es) de los lugares en los que el personal de la subvención presta servicios a los participantes, datos que se verificarán durante la inspección in situ de la subvención.</a:t>
            </a:r>
          </a:p>
          <a:p>
            <a:pPr algn="l" rtl="0"/>
            <a:r>
              <a:rPr lang="x-es-XL" sz="1400" b="0" i="0" u="none" baseline="0" dirty="0"/>
              <a:t>Estos centros pueden compartir instalaciones con los Centros de Empleo de EE. UU. (American Job Centers), los Servicios de Apoyo a las Familias de Veteranos (SSVF), etc. </a:t>
            </a:r>
          </a:p>
          <a:p>
            <a:pPr algn="l" rtl="0"/>
            <a:r>
              <a:rPr lang="x-es-XL" sz="1400" b="0" i="0" u="none" baseline="0" dirty="0"/>
              <a:t>Los beneficiarios de las subvenciones pueden modificar la dirección o direcciones que figuran actualmente en su resumen, siempre que la nueva dirección se encuentre dentro de un radio de 50 millas del condado o condados a los que se prestaba servicio desde la dirección anterior.</a:t>
            </a:r>
          </a:p>
          <a:p>
            <a:pPr algn="l" rtl="0"/>
            <a:r>
              <a:rPr lang="x-es-XL" sz="1400" b="0" i="0" u="none" baseline="0" dirty="0"/>
              <a:t>El cambio de dirección verificado debe quedar registrado en GS mediante un mensaje de </a:t>
            </a:r>
            <a:r>
              <a:rPr lang="es-MX" sz="1400" b="0" i="0" u="none" baseline="0" dirty="0"/>
              <a:t>subvención</a:t>
            </a:r>
            <a:r>
              <a:rPr lang="x-es-XL" sz="1400" b="0" i="0" u="none" baseline="0" dirty="0"/>
              <a:t>.</a:t>
            </a:r>
          </a:p>
        </p:txBody>
      </p:sp>
      <p:pic>
        <p:nvPicPr>
          <p:cNvPr id="7" name="Content Placeholder 6" descr="Captura de pantalla del aviso sobre un radio de 50 millas">
            <a:extLst>
              <a:ext uri="{FF2B5EF4-FFF2-40B4-BE49-F238E27FC236}">
                <a16:creationId xmlns:a16="http://schemas.microsoft.com/office/drawing/2014/main" id="{5EAF1C9C-C529-85CE-D798-6D12EDC187F1}"/>
              </a:ext>
            </a:extLst>
          </p:cNvPr>
          <p:cNvPicPr>
            <a:picLocks noGrp="1" noChangeAspect="1"/>
          </p:cNvPicPr>
          <p:nvPr>
            <p:ph sz="half" idx="2"/>
          </p:nvPr>
        </p:nvPicPr>
        <p:blipFill>
          <a:blip r:embed="rId3"/>
          <a:stretch>
            <a:fillRect/>
          </a:stretch>
        </p:blipFill>
        <p:spPr>
          <a:xfrm>
            <a:off x="7090531" y="2015983"/>
            <a:ext cx="4393460" cy="3283671"/>
          </a:xfrm>
          <a:prstGeom prst="rect">
            <a:avLst/>
          </a:prstGeom>
          <a:ln>
            <a:solidFill>
              <a:schemeClr val="bg2"/>
            </a:solidFill>
          </a:ln>
        </p:spPr>
      </p:pic>
      <p:sp>
        <p:nvSpPr>
          <p:cNvPr id="18" name="Text Placeholder 7">
            <a:extLst>
              <a:ext uri="{FF2B5EF4-FFF2-40B4-BE49-F238E27FC236}">
                <a16:creationId xmlns:a16="http://schemas.microsoft.com/office/drawing/2014/main" id="{67C09F7E-9CD4-EE98-80E0-BB2BAE093907}"/>
              </a:ext>
            </a:extLst>
          </p:cNvPr>
          <p:cNvSpPr txBox="1">
            <a:spLocks/>
          </p:cNvSpPr>
          <p:nvPr/>
        </p:nvSpPr>
        <p:spPr>
          <a:xfrm>
            <a:off x="374073" y="5810899"/>
            <a:ext cx="11109918" cy="455757"/>
          </a:xfrm>
          <a:prstGeom prst="rect">
            <a:avLst/>
          </a:prstGeom>
        </p:spPr>
        <p:txBody>
          <a:bodyPr>
            <a:normAutofit lnSpcReduction="10000"/>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l" rtl="0">
              <a:buClr>
                <a:srgbClr val="ED1A23"/>
              </a:buClr>
              <a:buNone/>
            </a:pPr>
            <a:r>
              <a:rPr lang="x-es-XL" sz="1400" b="0" i="0" u="none" baseline="0" dirty="0">
                <a:solidFill>
                  <a:srgbClr val="C00000"/>
                </a:solidFill>
                <a:ea typeface="+mn-lt"/>
                <a:cs typeface="Segoe UI"/>
              </a:rPr>
              <a:t>*Los beneficiarios de las </a:t>
            </a:r>
            <a:r>
              <a:rPr lang="es-MX" sz="1400" b="0" i="0" u="none" baseline="0" dirty="0">
                <a:solidFill>
                  <a:srgbClr val="C00000"/>
                </a:solidFill>
                <a:ea typeface="+mn-lt"/>
                <a:cs typeface="Segoe UI"/>
              </a:rPr>
              <a:t>subvenciones </a:t>
            </a:r>
            <a:r>
              <a:rPr lang="x-es-XL" sz="1400" b="0" i="0" u="none" baseline="0" dirty="0">
                <a:solidFill>
                  <a:srgbClr val="C00000"/>
                </a:solidFill>
                <a:ea typeface="+mn-lt"/>
                <a:cs typeface="Segoe UI"/>
              </a:rPr>
              <a:t>que se encuentren en su tercer año (</a:t>
            </a:r>
            <a:r>
              <a:rPr lang="es-MX" sz="1400" b="0" i="0" u="none" baseline="0" dirty="0">
                <a:solidFill>
                  <a:srgbClr val="C00000"/>
                </a:solidFill>
                <a:ea typeface="+mn-lt"/>
                <a:cs typeface="Segoe UI"/>
              </a:rPr>
              <a:t>que hayan sido adjudicadas </a:t>
            </a:r>
            <a:r>
              <a:rPr lang="x-es-XL" sz="1400" b="0" i="0" u="none" baseline="0" dirty="0">
                <a:solidFill>
                  <a:srgbClr val="C00000"/>
                </a:solidFill>
                <a:ea typeface="+mn-lt"/>
                <a:cs typeface="Segoe UI"/>
              </a:rPr>
              <a:t>inicialmente en el ejercicio 2024) no están obligados a cumplir este requisito.</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13</a:t>
            </a:fld>
            <a:endParaRPr lang="x-es-XL"/>
          </a:p>
        </p:txBody>
      </p:sp>
    </p:spTree>
    <p:extLst>
      <p:ext uri="{BB962C8B-B14F-4D97-AF65-F5344CB8AC3E}">
        <p14:creationId xmlns:p14="http://schemas.microsoft.com/office/powerpoint/2010/main" val="2337115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199" y="365125"/>
            <a:ext cx="10051473" cy="1325563"/>
          </a:xfrm>
        </p:spPr>
        <p:txBody>
          <a:bodyPr>
            <a:normAutofit/>
          </a:bodyPr>
          <a:lstStyle/>
          <a:p>
            <a:r>
              <a:rPr lang="x-es-XL" sz="3200" b="0" i="0" u="none" baseline="0" dirty="0"/>
              <a:t>PCN </a:t>
            </a:r>
            <a:r>
              <a:rPr lang="x-es-XL" sz="3200" dirty="0"/>
              <a:t>específic</a:t>
            </a:r>
            <a:r>
              <a:rPr lang="es-MX" sz="3200" dirty="0"/>
              <a:t>a</a:t>
            </a:r>
            <a:r>
              <a:rPr lang="x-es-XL" sz="3200" dirty="0"/>
              <a:t>s asignad</a:t>
            </a:r>
            <a:r>
              <a:rPr lang="es-MX" sz="3200" dirty="0"/>
              <a:t>a</a:t>
            </a:r>
            <a:r>
              <a:rPr lang="x-es-XL" sz="3200" dirty="0"/>
              <a:t>s a las </a:t>
            </a:r>
            <a:r>
              <a:rPr lang="es-MX" sz="3200" dirty="0"/>
              <a:t>adjudicaciones</a:t>
            </a:r>
            <a:r>
              <a:rPr lang="x-es-XL" sz="3200" dirty="0"/>
              <a:t> </a:t>
            </a:r>
            <a:r>
              <a:rPr lang="x-es-XL" sz="2800" b="0" i="0" u="none" baseline="0" dirty="0"/>
              <a:t>(4 de 5)</a:t>
            </a:r>
            <a:endParaRPr lang="x-es-XL" sz="3200" dirty="0"/>
          </a:p>
        </p:txBody>
      </p:sp>
      <p:sp>
        <p:nvSpPr>
          <p:cNvPr id="16" name="Content Placeholder 15">
            <a:extLst>
              <a:ext uri="{FF2B5EF4-FFF2-40B4-BE49-F238E27FC236}">
                <a16:creationId xmlns:a16="http://schemas.microsoft.com/office/drawing/2014/main" id="{A674D79D-ACBC-5798-8D89-C1314AE5A5AC}"/>
              </a:ext>
            </a:extLst>
          </p:cNvPr>
          <p:cNvSpPr>
            <a:spLocks noGrp="1"/>
          </p:cNvSpPr>
          <p:nvPr>
            <p:ph sz="half" idx="1"/>
          </p:nvPr>
        </p:nvSpPr>
        <p:spPr>
          <a:xfrm>
            <a:off x="838199" y="1690688"/>
            <a:ext cx="5770419" cy="4665661"/>
          </a:xfrm>
        </p:spPr>
        <p:txBody>
          <a:bodyPr>
            <a:noAutofit/>
          </a:bodyPr>
          <a:lstStyle/>
          <a:p>
            <a:pPr marL="0" indent="0" algn="l" rtl="0">
              <a:buNone/>
            </a:pPr>
            <a:r>
              <a:rPr lang="x-es-XL" sz="1800" b="1" i="0" u="none" baseline="0" dirty="0">
                <a:solidFill>
                  <a:srgbClr val="C00000"/>
                </a:solidFill>
              </a:rPr>
              <a:t>Todas las nuevas a</a:t>
            </a:r>
            <a:r>
              <a:rPr lang="es-MX" sz="1800" b="1" i="0" u="none" baseline="0" dirty="0" err="1">
                <a:solidFill>
                  <a:srgbClr val="C00000"/>
                </a:solidFill>
              </a:rPr>
              <a:t>djudicaciones</a:t>
            </a:r>
            <a:r>
              <a:rPr lang="es-MX" sz="1800" b="1" i="0" u="none" baseline="0" dirty="0">
                <a:solidFill>
                  <a:srgbClr val="C00000"/>
                </a:solidFill>
              </a:rPr>
              <a:t> </a:t>
            </a:r>
            <a:r>
              <a:rPr lang="x-es-XL" sz="1800" b="1" i="0" u="none" baseline="0" dirty="0">
                <a:solidFill>
                  <a:srgbClr val="C00000"/>
                </a:solidFill>
              </a:rPr>
              <a:t>y las subvenciones que continúan en su segundo año*, </a:t>
            </a:r>
            <a:r>
              <a:rPr lang="x-es-XL" sz="1800" b="0" i="0" u="none" baseline="0" dirty="0">
                <a:solidFill>
                  <a:srgbClr val="C00000"/>
                </a:solidFill>
              </a:rPr>
              <a:t>aviso sobre </a:t>
            </a:r>
            <a:r>
              <a:rPr lang="x-es-XL" sz="1800" i="0" u="none" baseline="0" dirty="0">
                <a:solidFill>
                  <a:srgbClr val="C00000"/>
                </a:solidFill>
              </a:rPr>
              <a:t>el radio de 50 millas :</a:t>
            </a:r>
          </a:p>
          <a:p>
            <a:pPr algn="l" rtl="0"/>
            <a:r>
              <a:rPr lang="x-es-XL" sz="1600" b="0" i="0" u="none" baseline="0" dirty="0"/>
              <a:t>En un plazo de 30 días a partir de la recepción de la NoA, los beneficiarios de la subvención deberán crear un «Mensaje de subvención» en la documentación de GS para cada dirección física de servicio que figure en su resumen y que demuestre la ocupación del HVRP por parte del beneficiario:</a:t>
            </a:r>
          </a:p>
          <a:p>
            <a:pPr lvl="1" algn="l" rtl="0">
              <a:lnSpc>
                <a:spcPct val="85000"/>
              </a:lnSpc>
              <a:spcBef>
                <a:spcPts val="300"/>
              </a:spcBef>
            </a:pPr>
            <a:r>
              <a:rPr lang="x-es-XL" sz="1600" b="0" i="0" u="none" baseline="0" dirty="0"/>
              <a:t>Asunto: Direcciones físicas en un radio de 50 millas</a:t>
            </a:r>
          </a:p>
          <a:p>
            <a:pPr lvl="1" algn="l" rtl="0">
              <a:lnSpc>
                <a:spcPct val="85000"/>
              </a:lnSpc>
              <a:spcBef>
                <a:spcPts val="300"/>
              </a:spcBef>
            </a:pPr>
            <a:r>
              <a:rPr lang="x-es-XL" sz="1600" b="0" i="0" u="none" baseline="0" dirty="0"/>
              <a:t>Tipo de categoría: Otros</a:t>
            </a:r>
          </a:p>
          <a:p>
            <a:pPr lvl="1" algn="l" rtl="0">
              <a:lnSpc>
                <a:spcPct val="85000"/>
              </a:lnSpc>
              <a:spcBef>
                <a:spcPts val="300"/>
              </a:spcBef>
            </a:pPr>
            <a:r>
              <a:rPr lang="x-es-XL" sz="1600" b="0" i="0" u="none" baseline="0" dirty="0"/>
              <a:t>El beneficiario de la subvención facilitará la dirección física del servicio y el número de teléfono. </a:t>
            </a:r>
          </a:p>
          <a:p>
            <a:pPr lvl="1" algn="l" rtl="0">
              <a:lnSpc>
                <a:spcPct val="85000"/>
              </a:lnSpc>
              <a:spcBef>
                <a:spcPts val="300"/>
              </a:spcBef>
            </a:pPr>
            <a:r>
              <a:rPr lang="x-es-XL" sz="1600" b="0" i="0" u="none" baseline="0" dirty="0"/>
              <a:t>Subir la documentación relativa a la ubicación de la dirección física del servicio</a:t>
            </a:r>
          </a:p>
          <a:p>
            <a:pPr algn="l" rtl="0">
              <a:spcBef>
                <a:spcPts val="600"/>
              </a:spcBef>
            </a:pPr>
            <a:r>
              <a:rPr lang="x-es-XL" sz="1600" b="0" i="0" u="none" baseline="0" dirty="0"/>
              <a:t>El objetivo es garantizar que las direcciones sigan cumpliendo con el radio de 50 millas y que se notifique oficialmente a VETS la creación</a:t>
            </a:r>
            <a:r>
              <a:rPr lang="es-MX" sz="1600" b="0" i="0" u="none" baseline="0" dirty="0"/>
              <a:t> </a:t>
            </a:r>
            <a:r>
              <a:rPr lang="x-es-XL" sz="1600" b="0" i="0" u="none" baseline="0" dirty="0"/>
              <a:t>o los cambios.</a:t>
            </a:r>
          </a:p>
        </p:txBody>
      </p:sp>
      <p:sp>
        <p:nvSpPr>
          <p:cNvPr id="4" name="Content Placeholder 3">
            <a:extLst>
              <a:ext uri="{FF2B5EF4-FFF2-40B4-BE49-F238E27FC236}">
                <a16:creationId xmlns:a16="http://schemas.microsoft.com/office/drawing/2014/main" id="{66C190C7-3A6D-CBBD-BFAB-8787482DEF4F}"/>
              </a:ext>
            </a:extLst>
          </p:cNvPr>
          <p:cNvSpPr>
            <a:spLocks noGrp="1"/>
          </p:cNvSpPr>
          <p:nvPr>
            <p:ph sz="half" idx="2"/>
          </p:nvPr>
        </p:nvSpPr>
        <p:spPr>
          <a:xfrm>
            <a:off x="7096991" y="1690688"/>
            <a:ext cx="4433456" cy="4575029"/>
          </a:xfrm>
        </p:spPr>
        <p:txBody>
          <a:bodyPr>
            <a:noAutofit/>
          </a:bodyPr>
          <a:lstStyle/>
          <a:p>
            <a:pPr marL="0" indent="0" algn="l" rtl="0">
              <a:spcBef>
                <a:spcPts val="600"/>
              </a:spcBef>
              <a:buNone/>
            </a:pPr>
            <a:r>
              <a:rPr lang="x-es-XL" sz="1400" b="1" i="0" u="none" baseline="0" dirty="0"/>
              <a:t>Referencia FOA</a:t>
            </a:r>
          </a:p>
          <a:p>
            <a:pPr marL="0" indent="0" algn="l" rtl="0">
              <a:spcBef>
                <a:spcPts val="600"/>
              </a:spcBef>
              <a:buNone/>
            </a:pPr>
            <a:r>
              <a:rPr lang="x-es-XL" sz="1400" b="0" i="1" u="none" baseline="0" dirty="0"/>
              <a:t>Los solicitantes </a:t>
            </a:r>
            <a:r>
              <a:rPr lang="x-es-XL" sz="1400" b="1" i="1" u="none" baseline="0" dirty="0"/>
              <a:t>deben</a:t>
            </a:r>
            <a:r>
              <a:rPr lang="x-es-XL" sz="1400" b="0" i="1" u="none" baseline="0" dirty="0"/>
              <a:t> indicar la dirección o direcciones físicas propuestas en las que se ubicará el personal encargado de la subvención cuando preste sus servicios. Esta información debe figurar en el resumen (pestaña 1 del anexo A). Para conocer la definición de «dirección física», consult</a:t>
            </a:r>
            <a:r>
              <a:rPr lang="es-MX" sz="1400" b="0" i="1" u="none" baseline="0" dirty="0"/>
              <a:t>e</a:t>
            </a:r>
            <a:r>
              <a:rPr lang="x-es-XL" sz="1400" b="0" i="1" u="none" baseline="0" dirty="0"/>
              <a:t> el </a:t>
            </a:r>
            <a:r>
              <a:rPr lang="x-es-XL" sz="1400" b="0" i="1" u="none" baseline="0" dirty="0">
                <a:hlinkClick r:id="rId3"/>
              </a:rPr>
              <a:t>Glosario de términos de HVRP</a:t>
            </a:r>
            <a:r>
              <a:rPr lang="x-es-XL" sz="1400" b="0" i="1" u="none" baseline="0" dirty="0"/>
              <a:t>. Utili</a:t>
            </a:r>
            <a:r>
              <a:rPr lang="es-MX" sz="1400" b="0" i="1" u="none" baseline="0" dirty="0"/>
              <a:t>ce</a:t>
            </a:r>
            <a:r>
              <a:rPr lang="x-es-XL" sz="1400" b="0" i="1" u="none" baseline="0" dirty="0"/>
              <a:t> la </a:t>
            </a:r>
            <a:r>
              <a:rPr lang="x-es-XL" sz="1400" b="0" i="1" u="none" baseline="0" dirty="0">
                <a:hlinkClick r:id="rId4"/>
              </a:rPr>
              <a:t>herramienta «Big Radius» de StatsAmerica</a:t>
            </a:r>
            <a:r>
              <a:rPr lang="x-es-XL" sz="1400" b="0" i="1" u="none" baseline="0" dirty="0"/>
              <a:t>, que ofrece una lista de condados situados en un radio de 50 millas de una ciudad (o del núcleo de población del condado, si no hay ninguna ciudad), para determinar qué condados se encuentran dentro de un radio de 50 millas en línea recta desde tu ubicación física. El radio de 50 millas se calcula en función del número de millas por carretera que separan la dirección física de la ciudad más poblada del condado dentro de la SDA propuesta. </a:t>
            </a:r>
          </a:p>
          <a:p>
            <a:pPr marL="0" indent="0" algn="l" rtl="0">
              <a:spcBef>
                <a:spcPts val="600"/>
              </a:spcBef>
              <a:buNone/>
            </a:pPr>
            <a:endParaRPr lang="x-es-XL" sz="1400" i="1" dirty="0"/>
          </a:p>
          <a:p>
            <a:pPr marL="0" indent="0" algn="l" rtl="0">
              <a:spcBef>
                <a:spcPts val="600"/>
              </a:spcBef>
              <a:buNone/>
            </a:pPr>
            <a:r>
              <a:rPr lang="es-MX" sz="1400" b="0" i="1" u="none" baseline="0" dirty="0">
                <a:hlinkClick r:id="rId5"/>
              </a:rPr>
              <a:t>Anuncio de oportunidad de financiamiento </a:t>
            </a:r>
            <a:r>
              <a:rPr lang="x-es-XL" sz="1400" b="0" i="1" u="none" baseline="0" dirty="0">
                <a:hlinkClick r:id="rId5"/>
              </a:rPr>
              <a:t>del HVRP para el ejercicio fiscal 26</a:t>
            </a:r>
            <a:r>
              <a:rPr lang="x-es-XL" sz="1400" b="0" i="1" u="none" baseline="0" dirty="0"/>
              <a:t>, Sección IV.C.1: Declaración de necesidades </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14</a:t>
            </a:fld>
            <a:endParaRPr lang="x-es-XL"/>
          </a:p>
        </p:txBody>
      </p:sp>
    </p:spTree>
    <p:extLst>
      <p:ext uri="{BB962C8B-B14F-4D97-AF65-F5344CB8AC3E}">
        <p14:creationId xmlns:p14="http://schemas.microsoft.com/office/powerpoint/2010/main" val="4034570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199" y="368300"/>
            <a:ext cx="10009909" cy="1325563"/>
          </a:xfrm>
        </p:spPr>
        <p:txBody>
          <a:bodyPr>
            <a:normAutofit/>
          </a:bodyPr>
          <a:lstStyle/>
          <a:p>
            <a:r>
              <a:rPr lang="x-es-XL" sz="3200" b="0" i="0" u="none" baseline="0" dirty="0"/>
              <a:t>PCN </a:t>
            </a:r>
            <a:r>
              <a:rPr lang="x-es-XL" sz="3200" dirty="0"/>
              <a:t>específic</a:t>
            </a:r>
            <a:r>
              <a:rPr lang="es-MX" sz="3200" dirty="0"/>
              <a:t>a</a:t>
            </a:r>
            <a:r>
              <a:rPr lang="x-es-XL" sz="3200" dirty="0"/>
              <a:t>s asignad</a:t>
            </a:r>
            <a:r>
              <a:rPr lang="es-MX" sz="3200" dirty="0"/>
              <a:t>a</a:t>
            </a:r>
            <a:r>
              <a:rPr lang="x-es-XL" sz="3200" dirty="0"/>
              <a:t>s a las </a:t>
            </a:r>
            <a:r>
              <a:rPr lang="es-MX" sz="3200" dirty="0"/>
              <a:t>adjudicaciones</a:t>
            </a:r>
            <a:r>
              <a:rPr lang="x-es-XL" sz="3200" dirty="0"/>
              <a:t> </a:t>
            </a:r>
            <a:r>
              <a:rPr lang="x-es-XL" sz="2800" b="0" i="0" u="none" baseline="0" dirty="0"/>
              <a:t>(5 de 5)</a:t>
            </a:r>
            <a:endParaRPr lang="x-es-XL" sz="3200" dirty="0"/>
          </a:p>
        </p:txBody>
      </p:sp>
      <p:sp>
        <p:nvSpPr>
          <p:cNvPr id="16" name="Content Placeholder 15">
            <a:extLst>
              <a:ext uri="{FF2B5EF4-FFF2-40B4-BE49-F238E27FC236}">
                <a16:creationId xmlns:a16="http://schemas.microsoft.com/office/drawing/2014/main" id="{A674D79D-ACBC-5798-8D89-C1314AE5A5AC}"/>
              </a:ext>
            </a:extLst>
          </p:cNvPr>
          <p:cNvSpPr>
            <a:spLocks noGrp="1"/>
          </p:cNvSpPr>
          <p:nvPr>
            <p:ph idx="1"/>
          </p:nvPr>
        </p:nvSpPr>
        <p:spPr>
          <a:xfrm>
            <a:off x="838200" y="1693863"/>
            <a:ext cx="10706100" cy="4662487"/>
          </a:xfrm>
        </p:spPr>
        <p:txBody>
          <a:bodyPr>
            <a:noAutofit/>
          </a:bodyPr>
          <a:lstStyle/>
          <a:p>
            <a:pPr marL="0" indent="0" algn="l" rtl="0">
              <a:lnSpc>
                <a:spcPct val="85000"/>
              </a:lnSpc>
              <a:buNone/>
            </a:pPr>
            <a:r>
              <a:rPr lang="x-es-XL" sz="1800" b="1" i="0" u="none" baseline="0" dirty="0">
                <a:solidFill>
                  <a:srgbClr val="C00000"/>
                </a:solidFill>
              </a:rPr>
              <a:t>Todas las nuevas </a:t>
            </a:r>
            <a:r>
              <a:rPr lang="es-MX" sz="1800" b="1" i="0" u="none" baseline="0" dirty="0">
                <a:solidFill>
                  <a:srgbClr val="C00000"/>
                </a:solidFill>
              </a:rPr>
              <a:t>adjudicaciones </a:t>
            </a:r>
            <a:r>
              <a:rPr lang="x-es-XL" sz="1800" b="1" i="0" u="none" baseline="0" dirty="0">
                <a:solidFill>
                  <a:srgbClr val="C00000"/>
                </a:solidFill>
              </a:rPr>
              <a:t>y las subvenciones que continúan en su segundo año*</a:t>
            </a:r>
            <a:r>
              <a:rPr lang="x-es-XL" sz="1800" b="0" i="0" u="none" baseline="0" dirty="0">
                <a:solidFill>
                  <a:srgbClr val="C00000"/>
                </a:solidFill>
              </a:rPr>
              <a:t>, aviso sobre el radio de 50 millas; ten</a:t>
            </a:r>
            <a:r>
              <a:rPr lang="es-MX" sz="1800" b="0" i="0" u="none" baseline="0" dirty="0" err="1">
                <a:solidFill>
                  <a:srgbClr val="C00000"/>
                </a:solidFill>
              </a:rPr>
              <a:t>ga</a:t>
            </a:r>
            <a:r>
              <a:rPr lang="x-es-XL" sz="1800" b="0" i="0" u="none" baseline="0" dirty="0">
                <a:solidFill>
                  <a:srgbClr val="C00000"/>
                </a:solidFill>
              </a:rPr>
              <a:t> en cuenta lo siguiente:</a:t>
            </a:r>
          </a:p>
          <a:p>
            <a:pPr algn="l" rtl="0">
              <a:lnSpc>
                <a:spcPct val="85000"/>
              </a:lnSpc>
            </a:pPr>
            <a:r>
              <a:rPr lang="x-es-XL" sz="1600" b="0" i="0" u="none" baseline="0" dirty="0"/>
              <a:t>Documentación sobre la ubicación de la dirección física del servicio</a:t>
            </a:r>
          </a:p>
          <a:p>
            <a:pPr lvl="1" algn="l" rtl="0">
              <a:lnSpc>
                <a:spcPct val="85000"/>
              </a:lnSpc>
            </a:pPr>
            <a:r>
              <a:rPr lang="x-es-XL" sz="1400" b="0" i="0" u="none" baseline="0" dirty="0"/>
              <a:t>Contrato de alquiler vigente, acuerdo de coubicación y correspondencia (correo electrónico, carta, etc.) del propietario o ocupante del edificio, o del proveedor de servicios asociado, en la que se confirme la dirección física del servicio en la que se encuentra coubicado el beneficiario del programa HVRP.</a:t>
            </a:r>
          </a:p>
          <a:p>
            <a:pPr lvl="1" algn="l" rtl="0">
              <a:lnSpc>
                <a:spcPct val="85000"/>
              </a:lnSpc>
            </a:pPr>
            <a:r>
              <a:rPr lang="x-es-XL" sz="1400" b="0" i="0" u="none" baseline="0" dirty="0"/>
              <a:t>El VETS </a:t>
            </a:r>
            <a:r>
              <a:rPr lang="x-es-XL" sz="1400" b="1" i="0" u="none" baseline="0" dirty="0"/>
              <a:t>no</a:t>
            </a:r>
            <a:r>
              <a:rPr lang="x-es-XL" sz="1400" b="0" i="0" u="none" baseline="0" dirty="0"/>
              <a:t> aceptará certificados escritos del destinatario de la subvención en los que se indiquen las direcciones de los lugares donde prestó servicio.</a:t>
            </a:r>
          </a:p>
          <a:p>
            <a:pPr algn="l" rtl="0">
              <a:lnSpc>
                <a:spcPct val="85000"/>
              </a:lnSpc>
            </a:pPr>
            <a:r>
              <a:rPr lang="x-es-XL" sz="1600" b="0" i="0" u="none" baseline="0" dirty="0"/>
              <a:t>Mantenimiento de la documentación relativa a la dirección física del servicio</a:t>
            </a:r>
          </a:p>
          <a:p>
            <a:pPr lvl="1" algn="l" rtl="0">
              <a:lnSpc>
                <a:spcPct val="85000"/>
              </a:lnSpc>
            </a:pPr>
            <a:r>
              <a:rPr lang="x-es-XL" sz="1400" b="0" i="0" u="none" baseline="0" dirty="0"/>
              <a:t>En un plazo de 30 días desde la recepción de la NoA, los beneficiarios de la subvención deberán crear un «Mensaje de subvención» en la documentación de GS para cada dirección física de servicio que figure en su resumen, en el que se demuestre que el beneficiario ocupa la vivienda HVRP </a:t>
            </a:r>
            <a:r>
              <a:rPr lang="x-es-XL" sz="1400" b="1" i="0" u="none" baseline="0" dirty="0"/>
              <a:t>Y</a:t>
            </a:r>
          </a:p>
          <a:p>
            <a:pPr lvl="1" algn="l" rtl="0">
              <a:lnSpc>
                <a:spcPct val="85000"/>
              </a:lnSpc>
            </a:pPr>
            <a:r>
              <a:rPr lang="x-es-XL" sz="1400" b="0" i="0" u="none" baseline="0" dirty="0"/>
              <a:t>Los beneficiarios de las subvenciones deben documentar cualquier cambio en la dirección física de prestación del servicio mediante un mensaje de subvención en GrantSolutions en un plazo de 30 días naturales a partir de la fecha de ocupación.</a:t>
            </a:r>
          </a:p>
          <a:p>
            <a:pPr lvl="1" algn="l" rtl="0">
              <a:lnSpc>
                <a:spcPct val="85000"/>
              </a:lnSpc>
            </a:pPr>
            <a:r>
              <a:rPr lang="x-es-XL" sz="1400" b="0" i="0" u="none" baseline="0" dirty="0"/>
              <a:t>En el módulo «Descripción» de los informes trimestrales de rendimiento del Sistema de </a:t>
            </a:r>
            <a:r>
              <a:rPr lang="es-MX" sz="1400" b="0" i="0" u="none" baseline="0" dirty="0"/>
              <a:t>I</a:t>
            </a:r>
            <a:r>
              <a:rPr lang="es-MX" sz="1400" dirty="0"/>
              <a:t>nformación </a:t>
            </a:r>
            <a:r>
              <a:rPr lang="pt-BR" sz="1400" b="0" i="0" u="none" baseline="0" dirty="0"/>
              <a:t>para</a:t>
            </a:r>
            <a:r>
              <a:rPr lang="x-es-XL" sz="1400" b="0" i="0" u="none" baseline="0" dirty="0"/>
              <a:t> Beneficiarios de Subvenciones del VETS (</a:t>
            </a:r>
            <a:r>
              <a:rPr lang="x-es-XL" sz="1400" b="0" i="0" u="none" baseline="0" dirty="0">
                <a:hlinkClick r:id="rId3"/>
              </a:rPr>
              <a:t>VGRS</a:t>
            </a:r>
            <a:r>
              <a:rPr lang="x-es-XL" sz="1400" b="0" i="0" u="none" baseline="0" dirty="0"/>
              <a:t> ), dentro de la sección «Actividades», los beneficiarios de las subvenciones deben facilitar información actualizada y certificar que los servicios se prestan en todas las direcciones físicas de prestación de servicios.</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15</a:t>
            </a:fld>
            <a:endParaRPr lang="x-es-XL"/>
          </a:p>
        </p:txBody>
      </p:sp>
    </p:spTree>
    <p:extLst>
      <p:ext uri="{BB962C8B-B14F-4D97-AF65-F5344CB8AC3E}">
        <p14:creationId xmlns:p14="http://schemas.microsoft.com/office/powerpoint/2010/main" val="3408421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199" y="367886"/>
            <a:ext cx="10259292" cy="1325563"/>
          </a:xfrm>
        </p:spPr>
        <p:txBody>
          <a:bodyPr>
            <a:normAutofit/>
          </a:bodyPr>
          <a:lstStyle/>
          <a:p>
            <a:pPr algn="l" rtl="0"/>
            <a:r>
              <a:rPr lang="x-es-XL" sz="3600" b="0" i="0" u="none" baseline="0" dirty="0"/>
              <a:t>PCN específic</a:t>
            </a:r>
            <a:r>
              <a:rPr lang="es-MX" sz="3600" b="0" i="0" u="none" baseline="0" dirty="0"/>
              <a:t>a</a:t>
            </a:r>
            <a:r>
              <a:rPr lang="x-es-XL" sz="3600" b="0" i="0" u="none" baseline="0" dirty="0"/>
              <a:t>s asignad</a:t>
            </a:r>
            <a:r>
              <a:rPr lang="es-MX" sz="3600" b="0" i="0" u="none" baseline="0" dirty="0"/>
              <a:t>a</a:t>
            </a:r>
            <a:r>
              <a:rPr lang="x-es-XL" sz="3600" b="0" i="0" u="none" baseline="0" dirty="0"/>
              <a:t>s a todas las </a:t>
            </a:r>
            <a:r>
              <a:rPr lang="es-MX" sz="3600" b="0" i="0" u="none" baseline="0" dirty="0"/>
              <a:t>adjudicaciones</a:t>
            </a:r>
            <a:r>
              <a:rPr lang="x-es-XL" sz="3600" b="0" i="0" u="none" baseline="0" dirty="0"/>
              <a:t> (1 de 4)</a:t>
            </a:r>
          </a:p>
        </p:txBody>
      </p:sp>
      <p:sp>
        <p:nvSpPr>
          <p:cNvPr id="16" name="Content Placeholder 15">
            <a:extLst>
              <a:ext uri="{FF2B5EF4-FFF2-40B4-BE49-F238E27FC236}">
                <a16:creationId xmlns:a16="http://schemas.microsoft.com/office/drawing/2014/main" id="{A674D79D-ACBC-5798-8D89-C1314AE5A5AC}"/>
              </a:ext>
            </a:extLst>
          </p:cNvPr>
          <p:cNvSpPr>
            <a:spLocks noGrp="1"/>
          </p:cNvSpPr>
          <p:nvPr>
            <p:ph idx="1"/>
          </p:nvPr>
        </p:nvSpPr>
        <p:spPr>
          <a:xfrm>
            <a:off x="838200" y="1828386"/>
            <a:ext cx="10259291" cy="4351338"/>
          </a:xfrm>
        </p:spPr>
        <p:txBody>
          <a:bodyPr>
            <a:noAutofit/>
          </a:bodyPr>
          <a:lstStyle/>
          <a:p>
            <a:pPr marL="0" indent="0" algn="l" rtl="0">
              <a:buNone/>
            </a:pPr>
            <a:r>
              <a:rPr lang="x-es-XL" sz="2000" b="1" i="0" u="none" baseline="0" dirty="0">
                <a:solidFill>
                  <a:srgbClr val="C00000"/>
                </a:solidFill>
              </a:rPr>
              <a:t>Todas las subvenciones </a:t>
            </a:r>
            <a:r>
              <a:rPr lang="es-MX" sz="2000" b="1" i="0" u="none" baseline="0" dirty="0">
                <a:solidFill>
                  <a:srgbClr val="C00000"/>
                </a:solidFill>
              </a:rPr>
              <a:t>adjudicadas </a:t>
            </a:r>
            <a:r>
              <a:rPr lang="x-es-XL" sz="2000" b="1" i="0" u="none" baseline="0" dirty="0">
                <a:solidFill>
                  <a:srgbClr val="C00000"/>
                </a:solidFill>
              </a:rPr>
              <a:t>a las organizaciones beneficiarias del HVRP</a:t>
            </a:r>
            <a:r>
              <a:rPr lang="x-es-XL" sz="2000" b="0" i="0" u="none" baseline="0" dirty="0">
                <a:solidFill>
                  <a:srgbClr val="C00000"/>
                </a:solidFill>
              </a:rPr>
              <a:t>; Responsabilidad en materia de gestión financiera de los beneficiarios de las subvenciones del  HVRP:</a:t>
            </a:r>
          </a:p>
          <a:p>
            <a:pPr algn="l" rtl="0"/>
            <a:r>
              <a:rPr lang="x-es-XL" sz="2000" b="0" i="0" u="none" baseline="0" dirty="0"/>
              <a:t>Control estricto de los fondos (</a:t>
            </a:r>
            <a:r>
              <a:rPr lang="x-es-XL" sz="2000" b="0" i="0" u="none" baseline="0" dirty="0">
                <a:hlinkClick r:id="rId3"/>
              </a:rPr>
              <a:t>2 C.F.R. § 200.302</a:t>
            </a:r>
            <a:r>
              <a:rPr lang="x-es-XL" sz="2000" b="0" i="0" u="none" baseline="0" dirty="0"/>
              <a:t>): </a:t>
            </a:r>
            <a:r>
              <a:rPr lang="es-MX" sz="2000" b="0" i="0" u="none" baseline="0" dirty="0"/>
              <a:t>l</a:t>
            </a:r>
            <a:r>
              <a:rPr lang="x-es-XL" sz="2000" b="0" i="0" u="none" baseline="0" dirty="0"/>
              <a:t>lev</a:t>
            </a:r>
            <a:r>
              <a:rPr lang="es-MX" sz="2000" b="0" i="0" u="none" baseline="0" dirty="0"/>
              <a:t>e</a:t>
            </a:r>
            <a:r>
              <a:rPr lang="x-es-XL" sz="2000" b="0" i="0" u="none" baseline="0" dirty="0"/>
              <a:t> registros que identifiquen claramente el origen, el importe, las autorizaciones, las obligaciones y los gastos de todos los fondos federales. </a:t>
            </a:r>
          </a:p>
          <a:p>
            <a:pPr algn="l" rtl="0"/>
            <a:r>
              <a:rPr lang="x-es-XL" sz="2000" b="0" i="0" u="none" baseline="0" dirty="0"/>
              <a:t>Ajustes presupuestarios: </a:t>
            </a:r>
            <a:r>
              <a:rPr lang="es-MX" sz="2000" b="0" i="0" u="none" baseline="0" dirty="0"/>
              <a:t>l</a:t>
            </a:r>
            <a:r>
              <a:rPr lang="x-es-XL" sz="2000" b="0" i="0" u="none" baseline="0" dirty="0"/>
              <a:t>os detalles deben corresponderse directamente con las categorías presupuestarias del formulario SF-424A de la Oficina de Gestión y Presupuesto </a:t>
            </a:r>
            <a:br>
              <a:rPr lang="x-es-XL" sz="2000" dirty="0"/>
            </a:br>
            <a:r>
              <a:rPr lang="x-es-XL" sz="2000" b="0" i="0" u="none" baseline="0" dirty="0"/>
              <a:t> y respaldar la </a:t>
            </a:r>
            <a:r>
              <a:rPr lang="es-MX" sz="2000" b="0" i="0" u="none" baseline="0" dirty="0"/>
              <a:t>narrativa </a:t>
            </a:r>
            <a:r>
              <a:rPr lang="x-es-XL" sz="2000" b="0" i="0" u="none" baseline="0" dirty="0"/>
              <a:t>presupuestaria de la subvención.</a:t>
            </a:r>
          </a:p>
          <a:p>
            <a:pPr algn="l" rtl="0"/>
            <a:r>
              <a:rPr lang="x-es-XL" sz="2000" b="0" i="0" u="none" baseline="0" dirty="0"/>
              <a:t>Separación de </a:t>
            </a:r>
            <a:r>
              <a:rPr lang="pt-BR" sz="2000" b="0" i="0" u="none" baseline="0" dirty="0" err="1"/>
              <a:t>costos</a:t>
            </a:r>
            <a:r>
              <a:rPr lang="x-es-XL" sz="2000" b="0" i="0" u="none" baseline="0" dirty="0"/>
              <a:t>: </a:t>
            </a:r>
            <a:r>
              <a:rPr lang="es-MX" sz="2000" dirty="0"/>
              <a:t>s</a:t>
            </a:r>
            <a:r>
              <a:rPr lang="x-es-XL" sz="2000" b="0" i="0" u="none" baseline="0" dirty="0"/>
              <a:t>epar</a:t>
            </a:r>
            <a:r>
              <a:rPr lang="es-MX" sz="2000" b="0" i="0" u="none" baseline="0" dirty="0"/>
              <a:t>e</a:t>
            </a:r>
            <a:r>
              <a:rPr lang="x-es-XL" sz="2000" b="0" i="0" u="none" baseline="0" dirty="0"/>
              <a:t> explícitamente los gastos directos de los indirectos si </a:t>
            </a:r>
            <a:r>
              <a:rPr lang="es-MX" sz="2000" b="0" i="0" u="none" baseline="0" dirty="0"/>
              <a:t>s</a:t>
            </a:r>
            <a:r>
              <a:rPr lang="x-es-XL" sz="2000" b="0" i="0" u="none" baseline="0" dirty="0"/>
              <a:t>u presupuesto incluye </a:t>
            </a:r>
            <a:r>
              <a:rPr lang="pt-BR" sz="2000" b="0" i="0" u="none" baseline="0" dirty="0" err="1"/>
              <a:t>costos</a:t>
            </a:r>
            <a:r>
              <a:rPr lang="x-es-XL" sz="2000" b="0" i="0" u="none" baseline="0" dirty="0"/>
              <a:t> indirectos.</a:t>
            </a:r>
          </a:p>
          <a:p>
            <a:pPr algn="l" rtl="0"/>
            <a:r>
              <a:rPr lang="x-es-XL" sz="2000" b="0" i="0" u="none" baseline="0" dirty="0"/>
              <a:t>Entradas </a:t>
            </a:r>
            <a:r>
              <a:rPr lang="es-MX" sz="2000" b="0" i="0" u="none" baseline="0" dirty="0"/>
              <a:t>respaldadas </a:t>
            </a:r>
            <a:r>
              <a:rPr lang="x-es-XL" sz="2000" b="0" i="0" u="none" baseline="0" dirty="0"/>
              <a:t>con fuentes: </a:t>
            </a:r>
            <a:r>
              <a:rPr lang="es-MX" sz="2000" b="0" i="0" u="none" baseline="0" dirty="0"/>
              <a:t>t</a:t>
            </a:r>
            <a:r>
              <a:rPr lang="x-es-XL" sz="2000" b="0" i="0" u="none" baseline="0" dirty="0"/>
              <a:t>odos los asientos contables deben remitirse a registros y a documentación de </a:t>
            </a:r>
            <a:r>
              <a:rPr lang="es-MX" sz="2000" b="0" i="0" u="none" baseline="0" dirty="0"/>
              <a:t>fuente </a:t>
            </a:r>
            <a:r>
              <a:rPr lang="x-es-XL" sz="2000" b="0" i="0" u="none" baseline="0" dirty="0"/>
              <a:t>verificable (por ejemplo, recibos).</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16</a:t>
            </a:fld>
            <a:endParaRPr lang="x-es-XL"/>
          </a:p>
        </p:txBody>
      </p:sp>
    </p:spTree>
    <p:extLst>
      <p:ext uri="{BB962C8B-B14F-4D97-AF65-F5344CB8AC3E}">
        <p14:creationId xmlns:p14="http://schemas.microsoft.com/office/powerpoint/2010/main" val="2328100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199" y="367886"/>
            <a:ext cx="10259292" cy="1325563"/>
          </a:xfrm>
        </p:spPr>
        <p:txBody>
          <a:bodyPr>
            <a:normAutofit/>
          </a:bodyPr>
          <a:lstStyle/>
          <a:p>
            <a:pPr algn="l" rtl="0"/>
            <a:r>
              <a:rPr lang="x-es-XL" sz="3600" b="0" i="0" u="none" baseline="0" dirty="0"/>
              <a:t>PCN específic</a:t>
            </a:r>
            <a:r>
              <a:rPr lang="es-MX" sz="3600" b="0" i="0" u="none" baseline="0" dirty="0"/>
              <a:t>a</a:t>
            </a:r>
            <a:r>
              <a:rPr lang="x-es-XL" sz="3600" b="0" i="0" u="none" baseline="0" dirty="0"/>
              <a:t>s asignad</a:t>
            </a:r>
            <a:r>
              <a:rPr lang="es-MX" sz="3600" b="0" i="0" u="none" baseline="0" dirty="0"/>
              <a:t>a</a:t>
            </a:r>
            <a:r>
              <a:rPr lang="x-es-XL" sz="3600" b="0" i="0" u="none" baseline="0" dirty="0"/>
              <a:t>s a todas las </a:t>
            </a:r>
            <a:r>
              <a:rPr lang="es-MX" sz="3600" b="0" i="0" u="none" baseline="0" dirty="0"/>
              <a:t>adjudicaciones</a:t>
            </a:r>
            <a:r>
              <a:rPr lang="x-es-XL" sz="3600" b="0" i="0" u="none" baseline="0" dirty="0"/>
              <a:t> (2 de 4)</a:t>
            </a:r>
          </a:p>
        </p:txBody>
      </p:sp>
      <p:sp>
        <p:nvSpPr>
          <p:cNvPr id="16" name="Content Placeholder 15">
            <a:extLst>
              <a:ext uri="{FF2B5EF4-FFF2-40B4-BE49-F238E27FC236}">
                <a16:creationId xmlns:a16="http://schemas.microsoft.com/office/drawing/2014/main" id="{A674D79D-ACBC-5798-8D89-C1314AE5A5AC}"/>
              </a:ext>
            </a:extLst>
          </p:cNvPr>
          <p:cNvSpPr>
            <a:spLocks noGrp="1"/>
          </p:cNvSpPr>
          <p:nvPr>
            <p:ph idx="1"/>
          </p:nvPr>
        </p:nvSpPr>
        <p:spPr>
          <a:xfrm>
            <a:off x="838200" y="1828386"/>
            <a:ext cx="10259291" cy="4351338"/>
          </a:xfrm>
        </p:spPr>
        <p:txBody>
          <a:bodyPr>
            <a:noAutofit/>
          </a:bodyPr>
          <a:lstStyle/>
          <a:p>
            <a:pPr marL="0" indent="0" algn="l" rtl="0">
              <a:buNone/>
            </a:pPr>
            <a:r>
              <a:rPr lang="x-es-XL" sz="1800" b="1" i="0" u="none" baseline="0" dirty="0">
                <a:solidFill>
                  <a:srgbClr val="C00000"/>
                </a:solidFill>
              </a:rPr>
              <a:t>Todas las subvenciones </a:t>
            </a:r>
            <a:r>
              <a:rPr lang="es-MX" sz="1800" b="1" i="0" u="none" baseline="0" dirty="0">
                <a:solidFill>
                  <a:srgbClr val="C00000"/>
                </a:solidFill>
              </a:rPr>
              <a:t>adjudicadas </a:t>
            </a:r>
            <a:r>
              <a:rPr lang="x-es-XL" sz="1800" b="1" i="0" u="none" baseline="0" dirty="0">
                <a:solidFill>
                  <a:srgbClr val="C00000"/>
                </a:solidFill>
              </a:rPr>
              <a:t>a las organizaciones beneficiarias del HVRP</a:t>
            </a:r>
            <a:r>
              <a:rPr lang="x-es-XL" sz="1800" b="0" i="0" u="none" baseline="0" dirty="0">
                <a:solidFill>
                  <a:srgbClr val="C00000"/>
                </a:solidFill>
              </a:rPr>
              <a:t>; Responsabilidad en materia de gestión financiera de los beneficiarios de las subvenciones del HVRP:</a:t>
            </a:r>
          </a:p>
          <a:p>
            <a:pPr algn="l" rtl="0"/>
            <a:r>
              <a:rPr lang="x-es-XL" sz="1800" b="0" i="0" u="none" baseline="0" dirty="0"/>
              <a:t>Comparación entre los datos presupuestados y los reales (</a:t>
            </a:r>
            <a:r>
              <a:rPr lang="x-es-XL" sz="1800" b="0" i="0" u="none" baseline="0" dirty="0">
                <a:hlinkClick r:id="rId3"/>
              </a:rPr>
              <a:t>2 C.F.R. § 200.302(b)(5)</a:t>
            </a:r>
            <a:r>
              <a:rPr lang="x-es-XL" sz="1800" b="0" i="0" u="none" baseline="0" dirty="0"/>
              <a:t>): Mantenga la capacidad inmediata de presentar en cualquier momento a su GOTR una comparación entre los gastos reales y los importes presupuestados.</a:t>
            </a:r>
          </a:p>
          <a:p>
            <a:pPr algn="l" rtl="0"/>
            <a:r>
              <a:rPr lang="x-es-XL" sz="1800" b="0" i="0" u="none" baseline="0" dirty="0"/>
              <a:t>Acceso integral a los expedientes (</a:t>
            </a:r>
            <a:r>
              <a:rPr lang="x-es-XL" sz="1800" b="0" i="0" u="none" baseline="0" dirty="0">
                <a:hlinkClick r:id="rId4"/>
              </a:rPr>
              <a:t>2 C.F.R. § 200.337</a:t>
            </a:r>
            <a:r>
              <a:rPr lang="x-es-XL" sz="1800" b="0" i="0" u="none" baseline="0" dirty="0"/>
              <a:t>): </a:t>
            </a:r>
            <a:r>
              <a:rPr lang="es-MX" sz="1800" dirty="0"/>
              <a:t>m</a:t>
            </a:r>
            <a:r>
              <a:rPr lang="x-es-XL" sz="1800" b="0" i="0" u="none" baseline="0" dirty="0"/>
              <a:t>ant</a:t>
            </a:r>
            <a:r>
              <a:rPr lang="es-MX" sz="1800" b="0" i="0" u="none" baseline="0" dirty="0" err="1"/>
              <a:t>enga</a:t>
            </a:r>
            <a:r>
              <a:rPr lang="es-MX" sz="1800" b="0" i="0" u="none" baseline="0" dirty="0"/>
              <a:t> </a:t>
            </a:r>
            <a:r>
              <a:rPr lang="x-es-XL" sz="1800" b="0" i="0" u="none" baseline="0" dirty="0"/>
              <a:t>todos los registros de los proyectos, las finanzas y los expedientes de los participantes perfectamente organizados y disponibles para su revisión.</a:t>
            </a:r>
          </a:p>
          <a:p>
            <a:pPr algn="l" rtl="0"/>
            <a:r>
              <a:rPr lang="x-es-XL" sz="1800" b="0" i="0" u="none" baseline="0" dirty="0"/>
              <a:t>Disponibilidad del personal: </a:t>
            </a:r>
            <a:r>
              <a:rPr lang="es-MX" sz="1800" b="0" i="0" u="none" baseline="0" dirty="0"/>
              <a:t>f</a:t>
            </a:r>
            <a:r>
              <a:rPr lang="x-es-XL" sz="1800" b="0" i="0" u="none" baseline="0" dirty="0"/>
              <a:t>acilit</a:t>
            </a:r>
            <a:r>
              <a:rPr lang="es-MX" sz="1800" b="0" i="0" u="none" baseline="0" dirty="0"/>
              <a:t>e</a:t>
            </a:r>
            <a:r>
              <a:rPr lang="x-es-XL" sz="1800" b="0" i="0" u="none" baseline="0" dirty="0"/>
              <a:t> un acceso oportuno y razonable al personal financiado por el HVRP para realizar entrevistas y mantener conversaciones sobre los expedientes de los casos y los registros financieros.</a:t>
            </a:r>
          </a:p>
          <a:p>
            <a:pPr algn="l" rtl="0"/>
            <a:r>
              <a:rPr lang="x-es-XL" sz="1800" b="0" i="0" u="none" baseline="0" dirty="0"/>
              <a:t>Asegú</a:t>
            </a:r>
            <a:r>
              <a:rPr lang="es-MX" sz="1800" b="0" i="0" u="none" baseline="0" dirty="0" err="1"/>
              <a:t>rese</a:t>
            </a:r>
            <a:r>
              <a:rPr lang="x-es-XL" sz="1800" b="0" i="0" u="none" baseline="0" dirty="0"/>
              <a:t> de que los registros de los casos de los participantes coincidan con los gastos financieros declarados; las discrepancias entre el seguimiento de los participantes y las retiradas presupuestarias son un error habitual en las auditorías.</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17</a:t>
            </a:fld>
            <a:endParaRPr lang="x-es-XL"/>
          </a:p>
        </p:txBody>
      </p:sp>
    </p:spTree>
    <p:extLst>
      <p:ext uri="{BB962C8B-B14F-4D97-AF65-F5344CB8AC3E}">
        <p14:creationId xmlns:p14="http://schemas.microsoft.com/office/powerpoint/2010/main" val="1864280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199" y="365125"/>
            <a:ext cx="9989127" cy="1325563"/>
          </a:xfrm>
        </p:spPr>
        <p:txBody>
          <a:bodyPr>
            <a:normAutofit/>
          </a:bodyPr>
          <a:lstStyle/>
          <a:p>
            <a:pPr algn="l" rtl="0"/>
            <a:r>
              <a:rPr lang="x-es-XL" sz="3600" b="0" i="0" u="none" baseline="0" dirty="0"/>
              <a:t>PCN específic</a:t>
            </a:r>
            <a:r>
              <a:rPr lang="es-MX" sz="3600" b="0" i="0" u="none" baseline="0" dirty="0"/>
              <a:t>a</a:t>
            </a:r>
            <a:r>
              <a:rPr lang="x-es-XL" sz="3600" b="0" i="0" u="none" baseline="0" dirty="0"/>
              <a:t>s asignad</a:t>
            </a:r>
            <a:r>
              <a:rPr lang="es-MX" sz="3600" b="0" i="0" u="none" baseline="0" dirty="0"/>
              <a:t>a</a:t>
            </a:r>
            <a:r>
              <a:rPr lang="x-es-XL" sz="3600" b="0" i="0" u="none" baseline="0" dirty="0"/>
              <a:t>s a todas las </a:t>
            </a:r>
            <a:r>
              <a:rPr lang="es-MX" sz="3600" b="0" i="0" u="none" baseline="0" dirty="0"/>
              <a:t>adjudicaciones</a:t>
            </a:r>
            <a:r>
              <a:rPr lang="x-es-XL" sz="3600" b="0" i="0" u="none" baseline="0" dirty="0"/>
              <a:t> (3 de 4)</a:t>
            </a:r>
          </a:p>
        </p:txBody>
      </p:sp>
      <p:sp>
        <p:nvSpPr>
          <p:cNvPr id="16" name="Content Placeholder 15">
            <a:extLst>
              <a:ext uri="{FF2B5EF4-FFF2-40B4-BE49-F238E27FC236}">
                <a16:creationId xmlns:a16="http://schemas.microsoft.com/office/drawing/2014/main" id="{A674D79D-ACBC-5798-8D89-C1314AE5A5AC}"/>
              </a:ext>
            </a:extLst>
          </p:cNvPr>
          <p:cNvSpPr>
            <a:spLocks noGrp="1"/>
          </p:cNvSpPr>
          <p:nvPr>
            <p:ph sz="half" idx="1"/>
          </p:nvPr>
        </p:nvSpPr>
        <p:spPr>
          <a:xfrm>
            <a:off x="838200" y="1825625"/>
            <a:ext cx="5334000" cy="4351338"/>
          </a:xfrm>
        </p:spPr>
        <p:txBody>
          <a:bodyPr>
            <a:noAutofit/>
          </a:bodyPr>
          <a:lstStyle/>
          <a:p>
            <a:pPr marL="0" indent="0" algn="l" rtl="0">
              <a:buNone/>
            </a:pPr>
            <a:r>
              <a:rPr lang="x-es-XL" sz="1800" b="1" i="0" u="none" baseline="0" dirty="0">
                <a:solidFill>
                  <a:srgbClr val="C00000"/>
                </a:solidFill>
              </a:rPr>
              <a:t>Subvenciones </a:t>
            </a:r>
            <a:r>
              <a:rPr lang="es-MX" sz="1800" b="1" i="0" u="none" baseline="0" dirty="0">
                <a:solidFill>
                  <a:srgbClr val="C00000"/>
                </a:solidFill>
              </a:rPr>
              <a:t>adjudicadas </a:t>
            </a:r>
            <a:r>
              <a:rPr lang="x-es-XL" sz="1800" b="1" i="0" u="none" baseline="0" dirty="0">
                <a:solidFill>
                  <a:srgbClr val="C00000"/>
                </a:solidFill>
              </a:rPr>
              <a:t>a todas las organizaciones beneficiarias del programa HVRP</a:t>
            </a:r>
            <a:r>
              <a:rPr lang="x-es-XL" sz="1800" b="0" i="0" u="none" baseline="0" dirty="0">
                <a:solidFill>
                  <a:srgbClr val="C00000"/>
                </a:solidFill>
              </a:rPr>
              <a:t>, </a:t>
            </a:r>
            <a:r>
              <a:rPr lang="es-MX" sz="1800" b="0" i="0" u="none" baseline="0" dirty="0"/>
              <a:t>Dotación de personal</a:t>
            </a:r>
            <a:r>
              <a:rPr lang="x-es-XL" sz="1800" b="0" i="0" u="none" baseline="0" dirty="0"/>
              <a:t>:</a:t>
            </a:r>
          </a:p>
          <a:p>
            <a:pPr algn="l" rtl="0"/>
            <a:r>
              <a:rPr lang="x-es-XL" sz="1400" b="0" i="0" u="none" baseline="0" dirty="0"/>
              <a:t>VETS define un «puesto de personal» como un puesto que, por lo general, ocupa una sola persona y cuyo salario y prestaciones complementarias se imputan a la subvención, de acuerdo con la </a:t>
            </a:r>
            <a:r>
              <a:rPr lang="es-MX" sz="1400" b="0" i="0" u="none" baseline="0" dirty="0"/>
              <a:t>narrativa </a:t>
            </a:r>
            <a:r>
              <a:rPr lang="x-es-XL" sz="1400" b="0" i="0" u="none" baseline="0" dirty="0"/>
              <a:t>presupuestaria aprobada más recientemente.</a:t>
            </a:r>
          </a:p>
          <a:p>
            <a:pPr algn="l" rtl="0"/>
            <a:r>
              <a:rPr lang="x-es-XL" sz="1400" b="0" i="0" u="none" baseline="0" dirty="0"/>
              <a:t>El tiempo imputado a un puesto de personal debe estar dentro de un margen de ±10 % respecto a la cantidad aprobada en la </a:t>
            </a:r>
            <a:r>
              <a:rPr lang="es-MX" sz="1400" b="0" i="0" u="none" baseline="0" dirty="0"/>
              <a:t>narrativa </a:t>
            </a:r>
            <a:r>
              <a:rPr lang="x-es-XL" sz="1400" b="0" i="0" u="none" baseline="0" dirty="0"/>
              <a:t>presupuestaria más reciente.</a:t>
            </a:r>
          </a:p>
          <a:p>
            <a:pPr algn="l" rtl="0"/>
            <a:r>
              <a:rPr lang="x-es-XL" sz="1400" b="0" i="0" u="none" baseline="0" dirty="0"/>
              <a:t>L</a:t>
            </a:r>
            <a:r>
              <a:rPr lang="es-MX" sz="1400" b="0" i="0" u="none" baseline="0" dirty="0"/>
              <a:t>os beneficiarios </a:t>
            </a:r>
            <a:r>
              <a:rPr lang="x-es-XL" sz="1400" b="0" i="0" u="none" baseline="0" dirty="0"/>
              <a:t>de subvenciones que imputen el tiempo de un empleado a varias subvenciones </a:t>
            </a:r>
            <a:r>
              <a:rPr lang="es-MX" sz="1400" b="0" i="0" u="none" baseline="0" dirty="0"/>
              <a:t>adjudicadas </a:t>
            </a:r>
            <a:r>
              <a:rPr lang="x-es-XL" sz="1400" b="0" i="0" u="none" baseline="0" dirty="0"/>
              <a:t>a su organización no podrán superar, en conjunto, 1,0 equivalente a tiempo completo (ETC) entre las subvenciones o contratos potenciales o en vigor, incluidas las subvenciones ajenas al HVRP, como las subvenciones del Departamento de Asuntos de Veteranos (VA).</a:t>
            </a:r>
          </a:p>
        </p:txBody>
      </p:sp>
      <p:sp>
        <p:nvSpPr>
          <p:cNvPr id="3" name="Content Placeholder 2">
            <a:extLst>
              <a:ext uri="{FF2B5EF4-FFF2-40B4-BE49-F238E27FC236}">
                <a16:creationId xmlns:a16="http://schemas.microsoft.com/office/drawing/2014/main" id="{A58DAFF0-C73F-6D06-1688-31C60E87573A}"/>
              </a:ext>
              <a:ext uri="{C183D7F6-B498-43B3-948B-1728B52AA6E4}">
                <adec:decorative xmlns:adec="http://schemas.microsoft.com/office/drawing/2017/decorative" val="0"/>
              </a:ext>
            </a:extLst>
          </p:cNvPr>
          <p:cNvSpPr>
            <a:spLocks noGrp="1"/>
          </p:cNvSpPr>
          <p:nvPr>
            <p:ph sz="half" idx="2"/>
          </p:nvPr>
        </p:nvSpPr>
        <p:spPr>
          <a:xfrm>
            <a:off x="6307282" y="1825625"/>
            <a:ext cx="4800600" cy="4351338"/>
          </a:xfrm>
        </p:spPr>
        <p:txBody>
          <a:bodyPr>
            <a:noAutofit/>
          </a:bodyPr>
          <a:lstStyle/>
          <a:p>
            <a:pPr marL="0" indent="0" algn="l" rtl="0">
              <a:buNone/>
            </a:pPr>
            <a:r>
              <a:rPr lang="x-es-XL" sz="1600" b="0" i="0" u="none" baseline="0" dirty="0"/>
              <a:t>Continuación de la dotación de personal:</a:t>
            </a:r>
          </a:p>
          <a:p>
            <a:pPr algn="l" rtl="0"/>
            <a:r>
              <a:rPr lang="x-es-XL" sz="1400" b="0" i="0" u="none" baseline="0" dirty="0"/>
              <a:t>Los gestores de casos, los especialistas en empleo o los puestos equivalentes no pueden imputar horas a más de una organización beneficiaria de una subvención del HVRP.</a:t>
            </a:r>
          </a:p>
          <a:p>
            <a:pPr algn="l" rtl="0"/>
            <a:r>
              <a:rPr lang="x-es-XL" sz="1400" b="0" i="0" u="none" baseline="0" dirty="0"/>
              <a:t>Los beneficiarios de las subvenciones utilizan el VGRS para informar sobre la situación de las plazas de personal que figura en la </a:t>
            </a:r>
            <a:r>
              <a:rPr lang="es-MX" sz="1400" b="0" i="0" u="none" baseline="0" dirty="0"/>
              <a:t>narrativa </a:t>
            </a:r>
            <a:r>
              <a:rPr lang="x-es-XL" sz="1400" b="0" i="0" u="none" baseline="0" dirty="0"/>
              <a:t>presupuestaria, incluyendo el estado de las vacantes y el porcentaje de jornada imputado en cada trimestre del PoP de un HVRP.</a:t>
            </a:r>
          </a:p>
          <a:p>
            <a:pPr algn="l" rtl="0"/>
            <a:r>
              <a:rPr lang="x-es-XL" sz="1400" b="0" i="0" u="none" baseline="0" dirty="0"/>
              <a:t>El módulo de personal de VGRS no es un sistema de control de horarios y asistencia. Los beneficiarios de las subvenciones no deben deducir un porcentaje del tiempo de un trimestre correspondiente a ninguna baja remunerada (vacaciones, baja por enfermedad, días festivos) que la organización conceda a sus empleados.</a:t>
            </a:r>
          </a:p>
          <a:p>
            <a:endParaRPr lang="x-es-XL" sz="2000" dirty="0"/>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18</a:t>
            </a:fld>
            <a:endParaRPr lang="x-es-XL"/>
          </a:p>
        </p:txBody>
      </p:sp>
    </p:spTree>
    <p:extLst>
      <p:ext uri="{BB962C8B-B14F-4D97-AF65-F5344CB8AC3E}">
        <p14:creationId xmlns:p14="http://schemas.microsoft.com/office/powerpoint/2010/main" val="2977194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199" y="367886"/>
            <a:ext cx="10259292" cy="1325563"/>
          </a:xfrm>
        </p:spPr>
        <p:txBody>
          <a:bodyPr>
            <a:normAutofit/>
          </a:bodyPr>
          <a:lstStyle/>
          <a:p>
            <a:pPr algn="l" rtl="0"/>
            <a:r>
              <a:rPr lang="x-es-XL" sz="3600" b="0" i="0" u="none" baseline="0" dirty="0"/>
              <a:t>PCN específic</a:t>
            </a:r>
            <a:r>
              <a:rPr lang="es-MX" sz="3600" b="0" i="0" u="none" baseline="0" dirty="0"/>
              <a:t>a</a:t>
            </a:r>
            <a:r>
              <a:rPr lang="x-es-XL" sz="3600" b="0" i="0" u="none" baseline="0" dirty="0"/>
              <a:t>s asignad</a:t>
            </a:r>
            <a:r>
              <a:rPr lang="es-MX" sz="3600" b="0" i="0" u="none" baseline="0" dirty="0"/>
              <a:t>a</a:t>
            </a:r>
            <a:r>
              <a:rPr lang="x-es-XL" sz="3600" b="0" i="0" u="none" baseline="0" dirty="0"/>
              <a:t>s a todas las </a:t>
            </a:r>
            <a:r>
              <a:rPr lang="es-MX" sz="3600" b="0" i="0" u="none" baseline="0" dirty="0"/>
              <a:t>adjudicaciones</a:t>
            </a:r>
            <a:r>
              <a:rPr lang="x-es-XL" sz="3600" b="0" i="0" u="none" baseline="0" dirty="0"/>
              <a:t> (4 de 4)</a:t>
            </a:r>
          </a:p>
        </p:txBody>
      </p:sp>
      <p:sp>
        <p:nvSpPr>
          <p:cNvPr id="16" name="Content Placeholder 15">
            <a:extLst>
              <a:ext uri="{FF2B5EF4-FFF2-40B4-BE49-F238E27FC236}">
                <a16:creationId xmlns:a16="http://schemas.microsoft.com/office/drawing/2014/main" id="{A674D79D-ACBC-5798-8D89-C1314AE5A5AC}"/>
              </a:ext>
            </a:extLst>
          </p:cNvPr>
          <p:cNvSpPr>
            <a:spLocks noGrp="1"/>
          </p:cNvSpPr>
          <p:nvPr>
            <p:ph idx="1"/>
          </p:nvPr>
        </p:nvSpPr>
        <p:spPr>
          <a:xfrm>
            <a:off x="838200" y="1828386"/>
            <a:ext cx="10259291" cy="4351338"/>
          </a:xfrm>
        </p:spPr>
        <p:txBody>
          <a:bodyPr>
            <a:noAutofit/>
          </a:bodyPr>
          <a:lstStyle/>
          <a:p>
            <a:pPr marL="0" indent="0" algn="l" rtl="0">
              <a:buNone/>
            </a:pPr>
            <a:r>
              <a:rPr lang="x-es-XL" sz="2000" b="1" i="0" u="none" baseline="0" dirty="0">
                <a:solidFill>
                  <a:srgbClr val="C00000"/>
                </a:solidFill>
              </a:rPr>
              <a:t>Subvenciones </a:t>
            </a:r>
            <a:r>
              <a:rPr lang="es-MX" sz="2000" b="1" i="0" u="none" baseline="0" dirty="0">
                <a:solidFill>
                  <a:srgbClr val="C00000"/>
                </a:solidFill>
              </a:rPr>
              <a:t>adjudicadas </a:t>
            </a:r>
            <a:r>
              <a:rPr lang="x-es-XL" sz="2000" b="1" i="0" u="none" baseline="0" dirty="0">
                <a:solidFill>
                  <a:srgbClr val="C00000"/>
                </a:solidFill>
              </a:rPr>
              <a:t>a todas las organizaciones beneficiarias del programa HVRP</a:t>
            </a:r>
            <a:r>
              <a:rPr lang="x-es-XL" sz="2000" b="0" i="0" u="none" baseline="0" dirty="0">
                <a:solidFill>
                  <a:srgbClr val="C00000"/>
                </a:solidFill>
              </a:rPr>
              <a:t>,</a:t>
            </a:r>
            <a:r>
              <a:rPr lang="es-MX" sz="2000" b="0" i="0" u="none" baseline="0" dirty="0">
                <a:solidFill>
                  <a:srgbClr val="C00000"/>
                </a:solidFill>
              </a:rPr>
              <a:t> </a:t>
            </a:r>
            <a:r>
              <a:rPr lang="x-es-XL" sz="2000" i="0" u="none" baseline="0" dirty="0"/>
              <a:t>dotación de personal </a:t>
            </a:r>
            <a:r>
              <a:rPr lang="x-es-XL" sz="2000" b="0" i="0" u="none" baseline="0" dirty="0"/>
              <a:t>(continuación):</a:t>
            </a:r>
          </a:p>
          <a:p>
            <a:pPr algn="l" rtl="0"/>
            <a:r>
              <a:rPr lang="x-es-XL" sz="2000" b="0" i="0" u="none" baseline="0" dirty="0"/>
              <a:t>Los beneficiarios de las subvenciones deben colaborar con el responsable de GOTR que se les haya asignado para añadir o eliminar puestos de personal subvencionados o revisar el porcentaje de jornada de dichos puestos, a fin de ajustarse a este requisito. </a:t>
            </a:r>
          </a:p>
          <a:p>
            <a:pPr algn="l" rtl="0"/>
            <a:r>
              <a:rPr lang="x-es-XL" sz="2000" b="0" i="0" u="none" baseline="0" dirty="0"/>
              <a:t>VGRS registrará, a lo largo de todo el período de </a:t>
            </a:r>
            <a:r>
              <a:rPr lang="es-MX" sz="2000" b="0" i="0" u="none" baseline="0" dirty="0"/>
              <a:t>desempeño </a:t>
            </a:r>
            <a:r>
              <a:rPr lang="x-es-XL" sz="2000" b="0" i="0" u="none" baseline="0" dirty="0"/>
              <a:t>de la subvención, todos los puestos descritos en la </a:t>
            </a:r>
            <a:r>
              <a:rPr lang="es-MX" sz="2000" b="0" i="0" u="none" baseline="0" dirty="0"/>
              <a:t>narrativa </a:t>
            </a:r>
            <a:r>
              <a:rPr lang="x-es-XL" sz="2000" b="0" i="0" u="none" baseline="0" dirty="0"/>
              <a:t>presupuestaria aprobada en el módulo de personal.</a:t>
            </a:r>
          </a:p>
          <a:p>
            <a:pPr algn="l" rtl="0"/>
            <a:r>
              <a:rPr lang="x-es-XL" sz="2000" b="0" i="0" u="none" baseline="0" dirty="0"/>
              <a:t>VGRS señalará las vacantes y los puestos aprobados en los que el porcentaje total de tiempo d</a:t>
            </a:r>
            <a:r>
              <a:rPr lang="es-MX" sz="2000" b="0" i="0" u="none" baseline="0" dirty="0"/>
              <a:t>el personal </a:t>
            </a:r>
            <a:r>
              <a:rPr lang="x-es-XL" sz="2000" b="0" i="0" u="none" baseline="0" dirty="0"/>
              <a:t>se desvíe en más de ±10 por ciento.</a:t>
            </a:r>
          </a:p>
          <a:p>
            <a:pPr marL="0" indent="0" algn="l" rtl="0">
              <a:spcBef>
                <a:spcPts val="2400"/>
              </a:spcBef>
              <a:buNone/>
            </a:pPr>
            <a:r>
              <a:rPr lang="x-es-XL" sz="1800" b="0" i="1" u="none" baseline="0" dirty="0"/>
              <a:t>Consult</a:t>
            </a:r>
            <a:r>
              <a:rPr lang="es-MX" sz="1800" b="0" i="1" u="none" baseline="0" dirty="0"/>
              <a:t>e</a:t>
            </a:r>
            <a:r>
              <a:rPr lang="x-es-XL" sz="1800" b="0" i="1" u="none" baseline="0" dirty="0"/>
              <a:t> el «Glosario de términos del HVRP» en la sección</a:t>
            </a:r>
            <a:r>
              <a:rPr lang="es-MX" sz="1800" b="0" i="1" u="none" baseline="0" dirty="0"/>
              <a:t> de</a:t>
            </a:r>
            <a:r>
              <a:rPr lang="x-es-XL" sz="1800" b="0" i="1" u="none" baseline="0" dirty="0"/>
              <a:t> </a:t>
            </a:r>
            <a:r>
              <a:rPr lang="x-es-XL" sz="1800" b="0" i="1" u="none" baseline="0" dirty="0">
                <a:hlinkClick r:id="rId3"/>
              </a:rPr>
              <a:t>Recursos</a:t>
            </a:r>
            <a:r>
              <a:rPr lang="x-es-XL" sz="1800" b="0" i="1" u="none" baseline="0" dirty="0"/>
              <a:t> de la </a:t>
            </a:r>
            <a:r>
              <a:rPr lang="x-es-XL" sz="1800" b="0" i="1" u="none" baseline="0" dirty="0">
                <a:hlinkClick r:id="rId3"/>
              </a:rPr>
              <a:t>página web del HVRP</a:t>
            </a:r>
            <a:r>
              <a:rPr lang="x-es-XL" sz="1800" b="0" i="1" u="none" baseline="0" dirty="0"/>
              <a:t> para consultar las definiciones relacionadas con el personal, y la </a:t>
            </a:r>
            <a:r>
              <a:rPr lang="x-es-XL" sz="1800" b="0" i="1" u="none" baseline="0" dirty="0">
                <a:hlinkClick r:id="rId4"/>
              </a:rPr>
              <a:t>Guía del usuario para beneficiarios de subvenciones del VGRS </a:t>
            </a:r>
            <a:r>
              <a:rPr lang="x-es-XL" sz="1800" b="0" i="1" u="none" baseline="0" dirty="0"/>
              <a:t>para obtener más información.</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19</a:t>
            </a:fld>
            <a:endParaRPr lang="x-es-XL"/>
          </a:p>
        </p:txBody>
      </p:sp>
    </p:spTree>
    <p:extLst>
      <p:ext uri="{BB962C8B-B14F-4D97-AF65-F5344CB8AC3E}">
        <p14:creationId xmlns:p14="http://schemas.microsoft.com/office/powerpoint/2010/main" val="3858984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x-es-XL" b="0" i="0" u="none" baseline="0"/>
              <a:t>CoA y PCN habituales</a:t>
            </a:r>
          </a:p>
        </p:txBody>
      </p:sp>
    </p:spTree>
    <p:extLst>
      <p:ext uri="{BB962C8B-B14F-4D97-AF65-F5344CB8AC3E}">
        <p14:creationId xmlns:p14="http://schemas.microsoft.com/office/powerpoint/2010/main" val="1643420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a:t>CoA y PCN habituales </a:t>
            </a:r>
            <a:r>
              <a:rPr lang="x-es-XL" b="0" i="0" u="none" baseline="0">
                <a:solidFill>
                  <a:schemeClr val="bg1"/>
                </a:solidFill>
              </a:rPr>
              <a:t>(2)</a:t>
            </a:r>
            <a:endParaRPr lang="x-es-XL" b="1" dirty="0">
              <a:solidFill>
                <a:schemeClr val="bg1"/>
              </a:solidFill>
            </a:endParaRPr>
          </a:p>
        </p:txBody>
      </p:sp>
      <p:pic>
        <p:nvPicPr>
          <p:cNvPr id="6" name="Content Placeholder 10" descr="Documento revisado; Costes indirectos (se ha superado el límite permitido - NICRA); Costes indirectos (se ha superado el límite permitido - 15 % de minimis); Tabla de objetivos previstos del VETS-700; Presupuesto (costes clasificados erróneamente)">
            <a:extLst>
              <a:ext uri="{FF2B5EF4-FFF2-40B4-BE49-F238E27FC236}">
                <a16:creationId xmlns:a16="http://schemas.microsoft.com/office/drawing/2014/main" id="{B991F25C-0FC3-3AF0-A758-10BED602D2D1}"/>
              </a:ext>
            </a:extLst>
          </p:cNvPr>
          <p:cNvPicPr>
            <a:picLocks noGrp="1" noChangeAspect="1"/>
          </p:cNvPicPr>
          <p:nvPr>
            <p:ph idx="1"/>
          </p:nvPr>
        </p:nvPicPr>
        <p:blipFill>
          <a:blip r:embed="rId2"/>
          <a:stretch>
            <a:fillRect/>
          </a:stretch>
        </p:blipFill>
        <p:spPr>
          <a:xfrm>
            <a:off x="1249260" y="1959083"/>
            <a:ext cx="9693480" cy="4090771"/>
          </a:xfrm>
          <a:prstGeom prst="rect">
            <a:avLst/>
          </a:prstGeom>
          <a:effectLst>
            <a:glow rad="127000">
              <a:schemeClr val="tx1"/>
            </a:glow>
          </a:effectLst>
        </p:spPr>
      </p:pic>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21</a:t>
            </a:fld>
            <a:endParaRPr lang="x-es-XL" dirty="0"/>
          </a:p>
        </p:txBody>
      </p:sp>
    </p:spTree>
    <p:extLst>
      <p:ext uri="{BB962C8B-B14F-4D97-AF65-F5344CB8AC3E}">
        <p14:creationId xmlns:p14="http://schemas.microsoft.com/office/powerpoint/2010/main" val="2279472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pPr algn="l" rtl="0"/>
            <a:r>
              <a:rPr lang="x-es-XL" b="0" i="0" u="none" baseline="0" dirty="0"/>
              <a:t>CoA y PCN</a:t>
            </a:r>
            <a:r>
              <a:rPr lang="es-MX" b="0" i="0" u="none" baseline="0" dirty="0"/>
              <a:t> del presupuesto</a:t>
            </a:r>
            <a:endParaRPr lang="x-es-XL" b="0" i="0" u="none" baseline="0" dirty="0"/>
          </a:p>
        </p:txBody>
      </p:sp>
      <p:sp>
        <p:nvSpPr>
          <p:cNvPr id="47" name="TextBox 46">
            <a:extLst>
              <a:ext uri="{FF2B5EF4-FFF2-40B4-BE49-F238E27FC236}">
                <a16:creationId xmlns:a16="http://schemas.microsoft.com/office/drawing/2014/main" id="{D6079789-9580-4D4B-87C4-8365D362D11C}"/>
              </a:ext>
              <a:ext uri="{C183D7F6-B498-43B3-948B-1728B52AA6E4}">
                <adec:decorative xmlns:adec="http://schemas.microsoft.com/office/drawing/2017/decorative" val="0"/>
              </a:ext>
            </a:extLst>
          </p:cNvPr>
          <p:cNvSpPr txBox="1"/>
          <p:nvPr/>
        </p:nvSpPr>
        <p:spPr>
          <a:xfrm>
            <a:off x="829053" y="1500760"/>
            <a:ext cx="2127377" cy="276999"/>
          </a:xfrm>
          <a:prstGeom prst="rect">
            <a:avLst/>
          </a:prstGeom>
          <a:noFill/>
        </p:spPr>
        <p:txBody>
          <a:bodyPr wrap="none" rtlCol="0">
            <a:spAutoFit/>
          </a:bodyPr>
          <a:lstStyle/>
          <a:p>
            <a:pPr algn="l" rtl="0"/>
            <a:r>
              <a:rPr lang="x-es-XL" sz="1200" b="1" i="1" u="none" baseline="0" dirty="0">
                <a:solidFill>
                  <a:srgbClr val="0054A6"/>
                </a:solidFill>
              </a:rPr>
              <a:t>Ejemplo de texto para un CoA</a:t>
            </a:r>
          </a:p>
        </p:txBody>
      </p:sp>
      <p:pic>
        <p:nvPicPr>
          <p:cNvPr id="10" name="Content Placeholder 9" descr="Captura de pantalla de un ejemplo de texto de aclaración presupuestaria del CoA en el que se detalla el asunto y se deja un espacio en blanco donde se indicarían los costes específicos, y a continuación lo que debes presentar">
            <a:extLst>
              <a:ext uri="{FF2B5EF4-FFF2-40B4-BE49-F238E27FC236}">
                <a16:creationId xmlns:a16="http://schemas.microsoft.com/office/drawing/2014/main" id="{5B2E6430-0C10-1DCC-8DA4-272E1662329D}"/>
              </a:ext>
            </a:extLst>
          </p:cNvPr>
          <p:cNvPicPr>
            <a:picLocks noGrp="1" noChangeAspect="1"/>
          </p:cNvPicPr>
          <p:nvPr>
            <p:ph sz="half" idx="2"/>
          </p:nvPr>
        </p:nvPicPr>
        <p:blipFill>
          <a:blip r:embed="rId2"/>
          <a:stretch>
            <a:fillRect/>
          </a:stretch>
        </p:blipFill>
        <p:spPr>
          <a:xfrm>
            <a:off x="862014" y="1880576"/>
            <a:ext cx="5135561" cy="2456898"/>
          </a:xfrm>
          <a:prstGeom prst="rect">
            <a:avLst/>
          </a:prstGeom>
          <a:ln w="28575">
            <a:solidFill>
              <a:schemeClr val="bg2">
                <a:lumMod val="50000"/>
              </a:schemeClr>
            </a:solidFill>
          </a:ln>
          <a:effectLst>
            <a:glow rad="63500">
              <a:schemeClr val="accent1">
                <a:alpha val="40000"/>
              </a:schemeClr>
            </a:glow>
          </a:effectLst>
        </p:spPr>
      </p:pic>
      <p:sp>
        <p:nvSpPr>
          <p:cNvPr id="49" name="TextBox 48">
            <a:extLst>
              <a:ext uri="{FF2B5EF4-FFF2-40B4-BE49-F238E27FC236}">
                <a16:creationId xmlns:a16="http://schemas.microsoft.com/office/drawing/2014/main" id="{813AE8E6-C602-24BB-735B-E9B42587EA7A}"/>
              </a:ext>
              <a:ext uri="{C183D7F6-B498-43B3-948B-1728B52AA6E4}">
                <adec:decorative xmlns:adec="http://schemas.microsoft.com/office/drawing/2017/decorative" val="0"/>
              </a:ext>
            </a:extLst>
          </p:cNvPr>
          <p:cNvSpPr txBox="1"/>
          <p:nvPr/>
        </p:nvSpPr>
        <p:spPr>
          <a:xfrm>
            <a:off x="6219827" y="1500760"/>
            <a:ext cx="1622560" cy="276999"/>
          </a:xfrm>
          <a:prstGeom prst="rect">
            <a:avLst/>
          </a:prstGeom>
          <a:noFill/>
        </p:spPr>
        <p:txBody>
          <a:bodyPr wrap="none" rtlCol="0">
            <a:spAutoFit/>
          </a:bodyPr>
          <a:lstStyle/>
          <a:p>
            <a:pPr algn="l" rtl="0"/>
            <a:r>
              <a:rPr lang="x-es-XL" sz="1200" b="1" i="1" u="none" baseline="0">
                <a:solidFill>
                  <a:srgbClr val="0054A6"/>
                </a:solidFill>
              </a:rPr>
              <a:t>Ejemplo de redacción de una PCN</a:t>
            </a:r>
          </a:p>
        </p:txBody>
      </p:sp>
      <p:pic>
        <p:nvPicPr>
          <p:cNvPr id="12" name="Content Placeholder 11" descr="Captura de pantalla de un ejemplo del texto «Costes mal clasificados» del PCN, en la que se indica el problema y aparece un espacio en blanco donde se enumerarían las partidas concretas que hay que reclasificar, y a continuación se explica lo que hay que hacer.">
            <a:extLst>
              <a:ext uri="{FF2B5EF4-FFF2-40B4-BE49-F238E27FC236}">
                <a16:creationId xmlns:a16="http://schemas.microsoft.com/office/drawing/2014/main" id="{99145CB9-63D6-CC39-8355-72979EB91A3D}"/>
              </a:ext>
            </a:extLst>
          </p:cNvPr>
          <p:cNvPicPr>
            <a:picLocks noGrp="1" noChangeAspect="1"/>
          </p:cNvPicPr>
          <p:nvPr>
            <p:ph sz="quarter" idx="4"/>
          </p:nvPr>
        </p:nvPicPr>
        <p:blipFill>
          <a:blip r:embed="rId3"/>
          <a:stretch>
            <a:fillRect/>
          </a:stretch>
        </p:blipFill>
        <p:spPr>
          <a:xfrm>
            <a:off x="6219827" y="1880577"/>
            <a:ext cx="5023137" cy="2569976"/>
          </a:xfrm>
          <a:prstGeom prst="rect">
            <a:avLst/>
          </a:prstGeom>
          <a:ln w="28575">
            <a:solidFill>
              <a:schemeClr val="bg2">
                <a:lumMod val="50000"/>
              </a:schemeClr>
            </a:solidFill>
          </a:ln>
          <a:effectLst>
            <a:glow rad="63500">
              <a:schemeClr val="accent1">
                <a:alpha val="40000"/>
              </a:schemeClr>
            </a:glow>
          </a:effectLst>
        </p:spPr>
      </p:pic>
      <p:sp>
        <p:nvSpPr>
          <p:cNvPr id="13" name="Content Placeholder 38">
            <a:extLst>
              <a:ext uri="{FF2B5EF4-FFF2-40B4-BE49-F238E27FC236}">
                <a16:creationId xmlns:a16="http://schemas.microsoft.com/office/drawing/2014/main" id="{8664A1FE-08F6-D85F-08C3-8C69A8029F78}"/>
              </a:ext>
            </a:extLst>
          </p:cNvPr>
          <p:cNvSpPr txBox="1">
            <a:spLocks/>
          </p:cNvSpPr>
          <p:nvPr/>
        </p:nvSpPr>
        <p:spPr>
          <a:xfrm>
            <a:off x="2083391" y="4687139"/>
            <a:ext cx="10294035" cy="1462129"/>
          </a:xfrm>
          <a:prstGeom prst="rect">
            <a:avLst/>
          </a:prstGeom>
          <a:noFill/>
        </p:spPr>
        <p:txBody>
          <a:bodyPr vert="horz" lIns="91440" tIns="45720" rIns="91440" bIns="45720" numCol="4" rtlCol="0" anchor="ctr">
            <a:noAutofit/>
          </a:bodyPr>
          <a:lstStyle>
            <a:lvl1pPr marL="0" indent="0" algn="l" defTabSz="914400" rtl="0" eaLnBrk="1" latinLnBrk="0" hangingPunct="1">
              <a:lnSpc>
                <a:spcPct val="90000"/>
              </a:lnSpc>
              <a:spcBef>
                <a:spcPts val="1000"/>
              </a:spcBef>
              <a:buClr>
                <a:schemeClr val="tx2"/>
              </a:buClr>
              <a:buSzPct val="110000"/>
              <a:buFont typeface="Arial" panose="020B0604020202020204" pitchFamily="34" charset="0"/>
              <a:buNone/>
              <a:defRPr sz="2600" b="1" kern="1200" baseline="0">
                <a:solidFill>
                  <a:schemeClr val="bg1"/>
                </a:solidFill>
                <a:latin typeface="Franklin Gothic Book" panose="020B0503020102020204" pitchFamily="34" charset="0"/>
                <a:ea typeface="+mn-ea"/>
                <a:cs typeface="+mn-cs"/>
              </a:defRPr>
            </a:lvl1pPr>
            <a:lvl2pPr marL="457200" indent="0" algn="l" defTabSz="914400" rtl="0" eaLnBrk="1" latinLnBrk="0" hangingPunct="1">
              <a:lnSpc>
                <a:spcPct val="90000"/>
              </a:lnSpc>
              <a:spcBef>
                <a:spcPts val="500"/>
              </a:spcBef>
              <a:buClr>
                <a:schemeClr val="bg2"/>
              </a:buClr>
              <a:buSzPct val="100000"/>
              <a:buFont typeface="Arial" panose="020B0604020202020204" pitchFamily="34" charset="0"/>
              <a:buNone/>
              <a:defRPr sz="2000" b="1" kern="1200">
                <a:solidFill>
                  <a:schemeClr val="tx1"/>
                </a:solidFill>
                <a:latin typeface="Franklin Gothic Book" panose="020B0503020102020204" pitchFamily="34" charset="0"/>
                <a:ea typeface="+mn-ea"/>
                <a:cs typeface="+mn-cs"/>
              </a:defRPr>
            </a:lvl2pPr>
            <a:lvl3pPr marL="914400" indent="0" algn="l" defTabSz="914400" rtl="0" eaLnBrk="1" latinLnBrk="0" hangingPunct="1">
              <a:lnSpc>
                <a:spcPct val="90000"/>
              </a:lnSpc>
              <a:spcBef>
                <a:spcPts val="500"/>
              </a:spcBef>
              <a:buClr>
                <a:schemeClr val="accent3"/>
              </a:buClr>
              <a:buFont typeface="Arial" panose="020B0604020202020204" pitchFamily="34" charset="0"/>
              <a:buNone/>
              <a:defRPr sz="1800" b="1" kern="1200">
                <a:solidFill>
                  <a:schemeClr val="tx1"/>
                </a:solidFill>
                <a:latin typeface="Franklin Gothic Book" panose="020B0503020102020204" pitchFamily="34" charset="0"/>
                <a:ea typeface="+mn-ea"/>
                <a:cs typeface="+mn-cs"/>
              </a:defRPr>
            </a:lvl3pPr>
            <a:lvl4pPr marL="1371600" indent="0" algn="l" defTabSz="914400" rtl="0" eaLnBrk="1" latinLnBrk="0" hangingPunct="1">
              <a:lnSpc>
                <a:spcPct val="90000"/>
              </a:lnSpc>
              <a:spcBef>
                <a:spcPts val="500"/>
              </a:spcBef>
              <a:buClr>
                <a:schemeClr val="accent4"/>
              </a:buClr>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4pPr>
            <a:lvl5pPr marL="1828800" indent="0" algn="l" defTabSz="914400" rtl="0" eaLnBrk="1" latinLnBrk="0" hangingPunct="1">
              <a:lnSpc>
                <a:spcPct val="90000"/>
              </a:lnSpc>
              <a:spcBef>
                <a:spcPts val="500"/>
              </a:spcBef>
              <a:buClr>
                <a:schemeClr val="accent5"/>
              </a:buClr>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l" rtl="0">
              <a:spcBef>
                <a:spcPts val="5400"/>
              </a:spcBef>
            </a:pPr>
            <a:r>
              <a:rPr lang="x-es-XL" sz="1400" b="1" i="0" u="none" baseline="0" dirty="0">
                <a:solidFill>
                  <a:srgbClr val="0054A6"/>
                </a:solidFill>
              </a:rPr>
              <a:t>Personal</a:t>
            </a:r>
          </a:p>
          <a:p>
            <a:pPr algn="l" rtl="0">
              <a:spcBef>
                <a:spcPts val="5400"/>
              </a:spcBef>
            </a:pPr>
            <a:r>
              <a:rPr lang="es-MX" sz="1400" b="1" i="0" u="none" baseline="0" dirty="0">
                <a:solidFill>
                  <a:srgbClr val="0054A6"/>
                </a:solidFill>
              </a:rPr>
              <a:t>Beneficios</a:t>
            </a:r>
            <a:r>
              <a:rPr lang="x-es-XL" sz="1400" b="1" i="0" u="none" baseline="0" dirty="0">
                <a:solidFill>
                  <a:srgbClr val="0054A6"/>
                </a:solidFill>
              </a:rPr>
              <a:t> </a:t>
            </a:r>
            <a:endParaRPr lang="es-MX" sz="1400" b="1" i="0" u="none" baseline="0" dirty="0">
              <a:solidFill>
                <a:srgbClr val="0054A6"/>
              </a:solidFill>
            </a:endParaRPr>
          </a:p>
          <a:p>
            <a:pPr algn="l" rtl="0">
              <a:spcBef>
                <a:spcPts val="0"/>
              </a:spcBef>
            </a:pPr>
            <a:r>
              <a:rPr lang="x-es-XL" sz="1400" b="1" i="0" u="none" baseline="0" dirty="0">
                <a:solidFill>
                  <a:srgbClr val="0054A6"/>
                </a:solidFill>
              </a:rPr>
              <a:t>complementari</a:t>
            </a:r>
            <a:r>
              <a:rPr lang="es-MX" sz="1400" b="1" i="0" u="none" baseline="0" dirty="0">
                <a:solidFill>
                  <a:srgbClr val="0054A6"/>
                </a:solidFill>
              </a:rPr>
              <a:t>o</a:t>
            </a:r>
            <a:r>
              <a:rPr lang="x-es-XL" sz="1400" b="1" i="0" u="none" baseline="0" dirty="0">
                <a:solidFill>
                  <a:srgbClr val="0054A6"/>
                </a:solidFill>
              </a:rPr>
              <a:t>s</a:t>
            </a:r>
          </a:p>
          <a:p>
            <a:pPr algn="l" rtl="0">
              <a:spcBef>
                <a:spcPts val="5400"/>
              </a:spcBef>
            </a:pPr>
            <a:r>
              <a:rPr lang="x-es-XL" sz="1400" b="1" i="0" u="none" baseline="0" dirty="0">
                <a:solidFill>
                  <a:srgbClr val="0054A6"/>
                </a:solidFill>
              </a:rPr>
              <a:t>Viajes</a:t>
            </a:r>
          </a:p>
          <a:p>
            <a:pPr algn="l" rtl="0">
              <a:spcBef>
                <a:spcPts val="5400"/>
              </a:spcBef>
            </a:pPr>
            <a:r>
              <a:rPr lang="es-MX" sz="1400" b="1" i="0" u="none" baseline="0" dirty="0">
                <a:solidFill>
                  <a:srgbClr val="0054A6"/>
                </a:solidFill>
              </a:rPr>
              <a:t>Suministros</a:t>
            </a:r>
            <a:endParaRPr lang="x-es-XL" sz="1400" b="1" i="0" u="none" baseline="0" dirty="0">
              <a:solidFill>
                <a:srgbClr val="0054A6"/>
              </a:solidFill>
            </a:endParaRPr>
          </a:p>
          <a:p>
            <a:pPr algn="l" rtl="0">
              <a:spcBef>
                <a:spcPts val="5400"/>
              </a:spcBef>
            </a:pPr>
            <a:r>
              <a:rPr lang="x-es-XL" sz="1400" b="1" i="0" u="none" baseline="0" dirty="0">
                <a:solidFill>
                  <a:srgbClr val="0054A6"/>
                </a:solidFill>
              </a:rPr>
              <a:t>Equipamiento</a:t>
            </a:r>
          </a:p>
          <a:p>
            <a:pPr algn="l" rtl="0">
              <a:spcBef>
                <a:spcPts val="5400"/>
              </a:spcBef>
            </a:pPr>
            <a:r>
              <a:rPr lang="x-es-XL" sz="1400" b="1" i="0" u="none" baseline="0" dirty="0">
                <a:solidFill>
                  <a:srgbClr val="0054A6"/>
                </a:solidFill>
              </a:rPr>
              <a:t>Construcción</a:t>
            </a:r>
          </a:p>
          <a:p>
            <a:pPr algn="l" rtl="0">
              <a:spcBef>
                <a:spcPts val="5400"/>
              </a:spcBef>
            </a:pPr>
            <a:r>
              <a:rPr lang="x-es-XL" sz="1400" b="1" i="0" u="none" baseline="0" dirty="0">
                <a:solidFill>
                  <a:srgbClr val="0054A6"/>
                </a:solidFill>
              </a:rPr>
              <a:t>Cost</a:t>
            </a:r>
            <a:r>
              <a:rPr lang="es-MX" sz="1400" b="1" i="0" u="none" baseline="0" dirty="0">
                <a:solidFill>
                  <a:srgbClr val="0054A6"/>
                </a:solidFill>
              </a:rPr>
              <a:t>o</a:t>
            </a:r>
            <a:r>
              <a:rPr lang="x-es-XL" sz="1400" b="1" i="0" u="none" baseline="0" dirty="0">
                <a:solidFill>
                  <a:srgbClr val="0054A6"/>
                </a:solidFill>
              </a:rPr>
              <a:t> indirecto</a:t>
            </a:r>
          </a:p>
          <a:p>
            <a:pPr algn="l" rtl="0">
              <a:spcBef>
                <a:spcPts val="5400"/>
              </a:spcBef>
            </a:pPr>
            <a:r>
              <a:rPr lang="x-es-XL" sz="1400" b="1" i="0" u="none" baseline="0" dirty="0">
                <a:solidFill>
                  <a:srgbClr val="0054A6"/>
                </a:solidFill>
              </a:rPr>
              <a:t>Otros</a:t>
            </a:r>
          </a:p>
        </p:txBody>
      </p:sp>
      <p:grpSp>
        <p:nvGrpSpPr>
          <p:cNvPr id="14" name="Group 13">
            <a:extLst>
              <a:ext uri="{FF2B5EF4-FFF2-40B4-BE49-F238E27FC236}">
                <a16:creationId xmlns:a16="http://schemas.microsoft.com/office/drawing/2014/main" id="{747107CF-4D17-C529-F403-4FE75356416E}"/>
              </a:ext>
              <a:ext uri="{C183D7F6-B498-43B3-948B-1728B52AA6E4}">
                <adec:decorative xmlns:adec="http://schemas.microsoft.com/office/drawing/2017/decorative" val="1"/>
              </a:ext>
            </a:extLst>
          </p:cNvPr>
          <p:cNvGrpSpPr/>
          <p:nvPr/>
        </p:nvGrpSpPr>
        <p:grpSpPr>
          <a:xfrm>
            <a:off x="1582580" y="4735454"/>
            <a:ext cx="500811" cy="486438"/>
            <a:chOff x="1506966" y="4449433"/>
            <a:chExt cx="500811" cy="486438"/>
          </a:xfrm>
        </p:grpSpPr>
        <p:sp>
          <p:nvSpPr>
            <p:cNvPr id="15" name="Rectangle 14">
              <a:extLst>
                <a:ext uri="{FF2B5EF4-FFF2-40B4-BE49-F238E27FC236}">
                  <a16:creationId xmlns:a16="http://schemas.microsoft.com/office/drawing/2014/main" id="{01EF087E-9244-2C91-60AF-123F5CBF417A}"/>
                </a:ext>
              </a:extLst>
            </p:cNvPr>
            <p:cNvSpPr/>
            <p:nvPr/>
          </p:nvSpPr>
          <p:spPr>
            <a:xfrm>
              <a:off x="1506966" y="4459673"/>
              <a:ext cx="500811" cy="43212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16" name="Graphic 15" descr="Usuarios con relleno sólido">
              <a:extLst>
                <a:ext uri="{FF2B5EF4-FFF2-40B4-BE49-F238E27FC236}">
                  <a16:creationId xmlns:a16="http://schemas.microsoft.com/office/drawing/2014/main" id="{CBE2A577-010A-6157-8DA2-63941EA664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21339" y="4449433"/>
              <a:ext cx="486438" cy="486438"/>
            </a:xfrm>
            <a:prstGeom prst="rect">
              <a:avLst/>
            </a:prstGeom>
          </p:spPr>
        </p:pic>
      </p:grpSp>
      <p:grpSp>
        <p:nvGrpSpPr>
          <p:cNvPr id="17" name="Group 16">
            <a:extLst>
              <a:ext uri="{FF2B5EF4-FFF2-40B4-BE49-F238E27FC236}">
                <a16:creationId xmlns:a16="http://schemas.microsoft.com/office/drawing/2014/main" id="{6DD395B9-20D4-B34C-9531-0FEC7DB94F73}"/>
              </a:ext>
              <a:ext uri="{C183D7F6-B498-43B3-948B-1728B52AA6E4}">
                <adec:decorative xmlns:adec="http://schemas.microsoft.com/office/drawing/2017/decorative" val="1"/>
              </a:ext>
            </a:extLst>
          </p:cNvPr>
          <p:cNvGrpSpPr/>
          <p:nvPr/>
        </p:nvGrpSpPr>
        <p:grpSpPr>
          <a:xfrm>
            <a:off x="1582580" y="5657039"/>
            <a:ext cx="500811" cy="432361"/>
            <a:chOff x="1380777" y="5318040"/>
            <a:chExt cx="500811" cy="432361"/>
          </a:xfrm>
        </p:grpSpPr>
        <p:sp>
          <p:nvSpPr>
            <p:cNvPr id="18" name="Rectangle 17">
              <a:extLst>
                <a:ext uri="{FF2B5EF4-FFF2-40B4-BE49-F238E27FC236}">
                  <a16:creationId xmlns:a16="http://schemas.microsoft.com/office/drawing/2014/main" id="{A70FABB9-A37E-B531-A9DF-9B0E44BB75E3}"/>
                </a:ext>
              </a:extLst>
            </p:cNvPr>
            <p:cNvSpPr/>
            <p:nvPr/>
          </p:nvSpPr>
          <p:spPr>
            <a:xfrm>
              <a:off x="1380777" y="5318040"/>
              <a:ext cx="500811" cy="43212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19" name="Graphic 18" descr="Impuesto con relleno sólido">
              <a:extLst>
                <a:ext uri="{FF2B5EF4-FFF2-40B4-BE49-F238E27FC236}">
                  <a16:creationId xmlns:a16="http://schemas.microsoft.com/office/drawing/2014/main" id="{F8175F15-0BF7-188A-E2E5-0CF855E278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34523" y="5345705"/>
              <a:ext cx="404696" cy="404696"/>
            </a:xfrm>
            <a:prstGeom prst="rect">
              <a:avLst/>
            </a:prstGeom>
          </p:spPr>
        </p:pic>
      </p:grpSp>
      <p:grpSp>
        <p:nvGrpSpPr>
          <p:cNvPr id="20" name="Group 19">
            <a:extLst>
              <a:ext uri="{FF2B5EF4-FFF2-40B4-BE49-F238E27FC236}">
                <a16:creationId xmlns:a16="http://schemas.microsoft.com/office/drawing/2014/main" id="{F4F89015-5889-91B8-8E92-B89A300688F3}"/>
              </a:ext>
              <a:ext uri="{C183D7F6-B498-43B3-948B-1728B52AA6E4}">
                <adec:decorative xmlns:adec="http://schemas.microsoft.com/office/drawing/2017/decorative" val="1"/>
              </a:ext>
            </a:extLst>
          </p:cNvPr>
          <p:cNvGrpSpPr/>
          <p:nvPr/>
        </p:nvGrpSpPr>
        <p:grpSpPr>
          <a:xfrm>
            <a:off x="4135592" y="4762610"/>
            <a:ext cx="500811" cy="432127"/>
            <a:chOff x="3933789" y="4444694"/>
            <a:chExt cx="500811" cy="432127"/>
          </a:xfrm>
        </p:grpSpPr>
        <p:sp>
          <p:nvSpPr>
            <p:cNvPr id="21" name="Rectangle 20">
              <a:extLst>
                <a:ext uri="{FF2B5EF4-FFF2-40B4-BE49-F238E27FC236}">
                  <a16:creationId xmlns:a16="http://schemas.microsoft.com/office/drawing/2014/main" id="{378F9F28-9BC2-B5A0-A5AC-B3ED4E19E589}"/>
                </a:ext>
              </a:extLst>
            </p:cNvPr>
            <p:cNvSpPr/>
            <p:nvPr/>
          </p:nvSpPr>
          <p:spPr>
            <a:xfrm>
              <a:off x="3933789" y="4444694"/>
              <a:ext cx="500811" cy="43212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22" name="Graphic 21" descr="Viaje con relleno sólido">
              <a:extLst>
                <a:ext uri="{FF2B5EF4-FFF2-40B4-BE49-F238E27FC236}">
                  <a16:creationId xmlns:a16="http://schemas.microsoft.com/office/drawing/2014/main" id="{EFB22D16-C162-3CC7-BE83-6A776E63B1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64773" y="4477287"/>
              <a:ext cx="331308" cy="331308"/>
            </a:xfrm>
            <a:prstGeom prst="rect">
              <a:avLst/>
            </a:prstGeom>
          </p:spPr>
        </p:pic>
        <p:pic>
          <p:nvPicPr>
            <p:cNvPr id="23" name="Graphic 22" descr="Esquema del maletín">
              <a:extLst>
                <a:ext uri="{FF2B5EF4-FFF2-40B4-BE49-F238E27FC236}">
                  <a16:creationId xmlns:a16="http://schemas.microsoft.com/office/drawing/2014/main" id="{0AA23A8D-2A9B-E6AD-B0E3-711A7544053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15683" y="4601909"/>
              <a:ext cx="269537" cy="269537"/>
            </a:xfrm>
            <a:prstGeom prst="rect">
              <a:avLst/>
            </a:prstGeom>
          </p:spPr>
        </p:pic>
      </p:grpSp>
      <p:grpSp>
        <p:nvGrpSpPr>
          <p:cNvPr id="24" name="Group 23">
            <a:extLst>
              <a:ext uri="{FF2B5EF4-FFF2-40B4-BE49-F238E27FC236}">
                <a16:creationId xmlns:a16="http://schemas.microsoft.com/office/drawing/2014/main" id="{C8054A1B-B6F6-C807-E29A-AA44051C63EA}"/>
              </a:ext>
              <a:ext uri="{C183D7F6-B498-43B3-948B-1728B52AA6E4}">
                <adec:decorative xmlns:adec="http://schemas.microsoft.com/office/drawing/2017/decorative" val="1"/>
              </a:ext>
            </a:extLst>
          </p:cNvPr>
          <p:cNvGrpSpPr/>
          <p:nvPr/>
        </p:nvGrpSpPr>
        <p:grpSpPr>
          <a:xfrm>
            <a:off x="4135592" y="5627956"/>
            <a:ext cx="500811" cy="490526"/>
            <a:chOff x="4099108" y="5368240"/>
            <a:chExt cx="500811" cy="490526"/>
          </a:xfrm>
        </p:grpSpPr>
        <p:sp>
          <p:nvSpPr>
            <p:cNvPr id="25" name="Rectangle 24">
              <a:extLst>
                <a:ext uri="{FF2B5EF4-FFF2-40B4-BE49-F238E27FC236}">
                  <a16:creationId xmlns:a16="http://schemas.microsoft.com/office/drawing/2014/main" id="{00EEB2E7-5B53-A08A-18BC-69E398DC09B6}"/>
                </a:ext>
              </a:extLst>
            </p:cNvPr>
            <p:cNvSpPr/>
            <p:nvPr/>
          </p:nvSpPr>
          <p:spPr>
            <a:xfrm>
              <a:off x="4099108" y="5368240"/>
              <a:ext cx="500811" cy="490526"/>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26" name="Graphic 25" descr="Esquema del documento">
              <a:extLst>
                <a:ext uri="{FF2B5EF4-FFF2-40B4-BE49-F238E27FC236}">
                  <a16:creationId xmlns:a16="http://schemas.microsoft.com/office/drawing/2014/main" id="{E5B6FA78-78D1-4116-7FED-7423A366050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15683" y="5425604"/>
              <a:ext cx="403093" cy="403093"/>
            </a:xfrm>
            <a:prstGeom prst="rect">
              <a:avLst/>
            </a:prstGeom>
          </p:spPr>
        </p:pic>
        <p:pic>
          <p:nvPicPr>
            <p:cNvPr id="27" name="Graphic 26" descr="Firma con relleno sólido">
              <a:extLst>
                <a:ext uri="{FF2B5EF4-FFF2-40B4-BE49-F238E27FC236}">
                  <a16:creationId xmlns:a16="http://schemas.microsoft.com/office/drawing/2014/main" id="{F691BBCB-4D96-9E98-CA29-EB2923C400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flipH="1">
              <a:off x="4269635" y="5563836"/>
              <a:ext cx="262269" cy="262269"/>
            </a:xfrm>
            <a:prstGeom prst="rect">
              <a:avLst/>
            </a:prstGeom>
          </p:spPr>
        </p:pic>
      </p:grpSp>
      <p:grpSp>
        <p:nvGrpSpPr>
          <p:cNvPr id="28" name="Group 27">
            <a:extLst>
              <a:ext uri="{FF2B5EF4-FFF2-40B4-BE49-F238E27FC236}">
                <a16:creationId xmlns:a16="http://schemas.microsoft.com/office/drawing/2014/main" id="{9E5C5A77-B0AD-4C91-BD35-FE0401F669DF}"/>
              </a:ext>
              <a:ext uri="{C183D7F6-B498-43B3-948B-1728B52AA6E4}">
                <adec:decorative xmlns:adec="http://schemas.microsoft.com/office/drawing/2017/decorative" val="1"/>
              </a:ext>
            </a:extLst>
          </p:cNvPr>
          <p:cNvGrpSpPr/>
          <p:nvPr/>
        </p:nvGrpSpPr>
        <p:grpSpPr>
          <a:xfrm>
            <a:off x="6609578" y="4762610"/>
            <a:ext cx="516019" cy="432127"/>
            <a:chOff x="6376602" y="4435855"/>
            <a:chExt cx="516019" cy="432127"/>
          </a:xfrm>
        </p:grpSpPr>
        <p:sp>
          <p:nvSpPr>
            <p:cNvPr id="29" name="Rectangle 28">
              <a:extLst>
                <a:ext uri="{FF2B5EF4-FFF2-40B4-BE49-F238E27FC236}">
                  <a16:creationId xmlns:a16="http://schemas.microsoft.com/office/drawing/2014/main" id="{E917B853-B384-25CA-DBF7-123320F5085C}"/>
                </a:ext>
              </a:extLst>
            </p:cNvPr>
            <p:cNvSpPr/>
            <p:nvPr/>
          </p:nvSpPr>
          <p:spPr>
            <a:xfrm>
              <a:off x="6376602" y="4435855"/>
              <a:ext cx="516019" cy="43212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30" name="Graphic 29" descr="Resumen de las herramientas mineras">
              <a:extLst>
                <a:ext uri="{FF2B5EF4-FFF2-40B4-BE49-F238E27FC236}">
                  <a16:creationId xmlns:a16="http://schemas.microsoft.com/office/drawing/2014/main" id="{D00BA8A7-C041-D4D9-6080-E81D674E8A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5645" y="4475488"/>
              <a:ext cx="317304" cy="317304"/>
            </a:xfrm>
            <a:prstGeom prst="rect">
              <a:avLst/>
            </a:prstGeom>
          </p:spPr>
        </p:pic>
      </p:grpSp>
      <p:grpSp>
        <p:nvGrpSpPr>
          <p:cNvPr id="31" name="Group 30">
            <a:extLst>
              <a:ext uri="{FF2B5EF4-FFF2-40B4-BE49-F238E27FC236}">
                <a16:creationId xmlns:a16="http://schemas.microsoft.com/office/drawing/2014/main" id="{04C8D6B6-11D7-ECFE-0814-CFD357A19AB3}"/>
              </a:ext>
              <a:ext uri="{C183D7F6-B498-43B3-948B-1728B52AA6E4}">
                <adec:decorative xmlns:adec="http://schemas.microsoft.com/office/drawing/2017/decorative" val="1"/>
              </a:ext>
            </a:extLst>
          </p:cNvPr>
          <p:cNvGrpSpPr/>
          <p:nvPr/>
        </p:nvGrpSpPr>
        <p:grpSpPr>
          <a:xfrm>
            <a:off x="6609578" y="5626675"/>
            <a:ext cx="500811" cy="493089"/>
            <a:chOff x="6683953" y="5365677"/>
            <a:chExt cx="500811" cy="493089"/>
          </a:xfrm>
        </p:grpSpPr>
        <p:sp>
          <p:nvSpPr>
            <p:cNvPr id="32" name="Rectangle 31">
              <a:extLst>
                <a:ext uri="{FF2B5EF4-FFF2-40B4-BE49-F238E27FC236}">
                  <a16:creationId xmlns:a16="http://schemas.microsoft.com/office/drawing/2014/main" id="{A5930C1F-D18A-38AE-2178-EF967E782B93}"/>
                </a:ext>
              </a:extLst>
            </p:cNvPr>
            <p:cNvSpPr/>
            <p:nvPr/>
          </p:nvSpPr>
          <p:spPr>
            <a:xfrm>
              <a:off x="6683953" y="5365677"/>
              <a:ext cx="500811" cy="493089"/>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33" name="Graphic 32" descr="Construcción de un muro de ladrillo con relleno macizo">
              <a:extLst>
                <a:ext uri="{FF2B5EF4-FFF2-40B4-BE49-F238E27FC236}">
                  <a16:creationId xmlns:a16="http://schemas.microsoft.com/office/drawing/2014/main" id="{5D143E57-6197-6CEA-5287-662B3B8BFBC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18294" y="5397373"/>
              <a:ext cx="432128" cy="432128"/>
            </a:xfrm>
            <a:prstGeom prst="rect">
              <a:avLst/>
            </a:prstGeom>
          </p:spPr>
        </p:pic>
      </p:grpSp>
      <p:grpSp>
        <p:nvGrpSpPr>
          <p:cNvPr id="34" name="Group 33">
            <a:extLst>
              <a:ext uri="{FF2B5EF4-FFF2-40B4-BE49-F238E27FC236}">
                <a16:creationId xmlns:a16="http://schemas.microsoft.com/office/drawing/2014/main" id="{DD7E9D29-7AF9-84B0-E626-7BBB8976ADA7}"/>
              </a:ext>
              <a:ext uri="{C183D7F6-B498-43B3-948B-1728B52AA6E4}">
                <adec:decorative xmlns:adec="http://schemas.microsoft.com/office/drawing/2017/decorative" val="1"/>
              </a:ext>
            </a:extLst>
          </p:cNvPr>
          <p:cNvGrpSpPr/>
          <p:nvPr/>
        </p:nvGrpSpPr>
        <p:grpSpPr>
          <a:xfrm>
            <a:off x="9152159" y="5657156"/>
            <a:ext cx="490857" cy="432127"/>
            <a:chOff x="9392686" y="5292357"/>
            <a:chExt cx="490857" cy="432127"/>
          </a:xfrm>
        </p:grpSpPr>
        <p:sp>
          <p:nvSpPr>
            <p:cNvPr id="35" name="Rectangle 34">
              <a:extLst>
                <a:ext uri="{FF2B5EF4-FFF2-40B4-BE49-F238E27FC236}">
                  <a16:creationId xmlns:a16="http://schemas.microsoft.com/office/drawing/2014/main" id="{CF971520-CEE3-0B86-1385-ED33ACE81FA0}"/>
                </a:ext>
              </a:extLst>
            </p:cNvPr>
            <p:cNvSpPr/>
            <p:nvPr/>
          </p:nvSpPr>
          <p:spPr>
            <a:xfrm>
              <a:off x="9392686" y="5292357"/>
              <a:ext cx="490857" cy="43212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36" name="Graphic 35" descr="Esquema del apretón de manos">
              <a:extLst>
                <a:ext uri="{FF2B5EF4-FFF2-40B4-BE49-F238E27FC236}">
                  <a16:creationId xmlns:a16="http://schemas.microsoft.com/office/drawing/2014/main" id="{188001F4-1151-6CB5-52C0-C066AE0D2E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454660" y="5342226"/>
              <a:ext cx="363052" cy="363052"/>
            </a:xfrm>
            <a:prstGeom prst="rect">
              <a:avLst/>
            </a:prstGeom>
          </p:spPr>
        </p:pic>
      </p:grpSp>
      <p:grpSp>
        <p:nvGrpSpPr>
          <p:cNvPr id="37" name="Group 36">
            <a:extLst>
              <a:ext uri="{FF2B5EF4-FFF2-40B4-BE49-F238E27FC236}">
                <a16:creationId xmlns:a16="http://schemas.microsoft.com/office/drawing/2014/main" id="{D805A23E-E831-6676-7553-148859CF05A5}"/>
              </a:ext>
              <a:ext uri="{C183D7F6-B498-43B3-948B-1728B52AA6E4}">
                <adec:decorative xmlns:adec="http://schemas.microsoft.com/office/drawing/2017/decorative" val="1"/>
              </a:ext>
            </a:extLst>
          </p:cNvPr>
          <p:cNvGrpSpPr/>
          <p:nvPr/>
        </p:nvGrpSpPr>
        <p:grpSpPr>
          <a:xfrm>
            <a:off x="9152159" y="4762610"/>
            <a:ext cx="490856" cy="432127"/>
            <a:chOff x="8919183" y="4426877"/>
            <a:chExt cx="490856" cy="432127"/>
          </a:xfrm>
        </p:grpSpPr>
        <p:sp>
          <p:nvSpPr>
            <p:cNvPr id="38" name="Rectangle 37">
              <a:extLst>
                <a:ext uri="{FF2B5EF4-FFF2-40B4-BE49-F238E27FC236}">
                  <a16:creationId xmlns:a16="http://schemas.microsoft.com/office/drawing/2014/main" id="{EC8C99A1-758E-4991-1C9B-C08CA8B9AC4F}"/>
                </a:ext>
              </a:extLst>
            </p:cNvPr>
            <p:cNvSpPr/>
            <p:nvPr/>
          </p:nvSpPr>
          <p:spPr>
            <a:xfrm>
              <a:off x="8919183" y="4426877"/>
              <a:ext cx="490856" cy="43212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39" name="Graphic 38" descr="Círculo con una flecha hacia la izquierda y relleno liso">
              <a:extLst>
                <a:ext uri="{FF2B5EF4-FFF2-40B4-BE49-F238E27FC236}">
                  <a16:creationId xmlns:a16="http://schemas.microsoft.com/office/drawing/2014/main" id="{F11BE82F-4148-43A1-33AC-A2630B0F21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10800000">
              <a:off x="8985251" y="4455282"/>
              <a:ext cx="388214" cy="388214"/>
            </a:xfrm>
            <a:prstGeom prst="rect">
              <a:avLst/>
            </a:prstGeom>
          </p:spPr>
        </p:pic>
      </p:grpSp>
      <p:sp>
        <p:nvSpPr>
          <p:cNvPr id="40" name="Arrow: Right 39">
            <a:extLst>
              <a:ext uri="{FF2B5EF4-FFF2-40B4-BE49-F238E27FC236}">
                <a16:creationId xmlns:a16="http://schemas.microsoft.com/office/drawing/2014/main" id="{31544714-4412-F06C-F8D2-D925472707A3}"/>
              </a:ext>
              <a:ext uri="{C183D7F6-B498-43B3-948B-1728B52AA6E4}">
                <adec:decorative xmlns:adec="http://schemas.microsoft.com/office/drawing/2017/decorative" val="1"/>
              </a:ext>
            </a:extLst>
          </p:cNvPr>
          <p:cNvSpPr/>
          <p:nvPr/>
        </p:nvSpPr>
        <p:spPr>
          <a:xfrm rot="5400000">
            <a:off x="3267986" y="4937941"/>
            <a:ext cx="319256" cy="81465"/>
          </a:xfrm>
          <a:prstGeom prst="rightArrow">
            <a:avLst/>
          </a:prstGeom>
          <a:solidFill>
            <a:srgbClr val="0054A6"/>
          </a:solidFill>
          <a:ln>
            <a:solidFill>
              <a:srgbClr val="0054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1" name="Arrow: Right 40">
            <a:extLst>
              <a:ext uri="{FF2B5EF4-FFF2-40B4-BE49-F238E27FC236}">
                <a16:creationId xmlns:a16="http://schemas.microsoft.com/office/drawing/2014/main" id="{7C72FB91-9DA4-16CA-7336-AED9869882F4}"/>
              </a:ext>
              <a:ext uri="{C183D7F6-B498-43B3-948B-1728B52AA6E4}">
                <adec:decorative xmlns:adec="http://schemas.microsoft.com/office/drawing/2017/decorative" val="1"/>
              </a:ext>
            </a:extLst>
          </p:cNvPr>
          <p:cNvSpPr/>
          <p:nvPr/>
        </p:nvSpPr>
        <p:spPr>
          <a:xfrm rot="5400000">
            <a:off x="5701378" y="4937941"/>
            <a:ext cx="319256" cy="81465"/>
          </a:xfrm>
          <a:prstGeom prst="rightArrow">
            <a:avLst/>
          </a:prstGeom>
          <a:solidFill>
            <a:srgbClr val="0054A6"/>
          </a:solidFill>
          <a:ln>
            <a:solidFill>
              <a:srgbClr val="0054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2" name="Arrow: Right 41">
            <a:extLst>
              <a:ext uri="{FF2B5EF4-FFF2-40B4-BE49-F238E27FC236}">
                <a16:creationId xmlns:a16="http://schemas.microsoft.com/office/drawing/2014/main" id="{8083DE6E-A7DC-B816-DBE2-86CECE13F073}"/>
              </a:ext>
              <a:ext uri="{C183D7F6-B498-43B3-948B-1728B52AA6E4}">
                <adec:decorative xmlns:adec="http://schemas.microsoft.com/office/drawing/2017/decorative" val="1"/>
              </a:ext>
            </a:extLst>
          </p:cNvPr>
          <p:cNvSpPr/>
          <p:nvPr/>
        </p:nvSpPr>
        <p:spPr>
          <a:xfrm rot="5400000">
            <a:off x="8321243" y="4937941"/>
            <a:ext cx="319256" cy="81465"/>
          </a:xfrm>
          <a:prstGeom prst="rightArrow">
            <a:avLst/>
          </a:prstGeom>
          <a:solidFill>
            <a:srgbClr val="0054A6"/>
          </a:solidFill>
          <a:ln>
            <a:solidFill>
              <a:srgbClr val="0054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3" name="Arrow: Right 42">
            <a:extLst>
              <a:ext uri="{FF2B5EF4-FFF2-40B4-BE49-F238E27FC236}">
                <a16:creationId xmlns:a16="http://schemas.microsoft.com/office/drawing/2014/main" id="{842A06A2-641E-4C16-F2E8-AD7A82D0AA15}"/>
              </a:ext>
              <a:ext uri="{C183D7F6-B498-43B3-948B-1728B52AA6E4}">
                <adec:decorative xmlns:adec="http://schemas.microsoft.com/office/drawing/2017/decorative" val="1"/>
              </a:ext>
            </a:extLst>
          </p:cNvPr>
          <p:cNvSpPr/>
          <p:nvPr/>
        </p:nvSpPr>
        <p:spPr>
          <a:xfrm rot="-2640000">
            <a:off x="3533801" y="5832487"/>
            <a:ext cx="319256" cy="81465"/>
          </a:xfrm>
          <a:prstGeom prst="rightArrow">
            <a:avLst/>
          </a:prstGeom>
          <a:solidFill>
            <a:srgbClr val="0054A6"/>
          </a:solidFill>
          <a:ln>
            <a:solidFill>
              <a:srgbClr val="0054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4" name="Arrow: Right 43">
            <a:extLst>
              <a:ext uri="{FF2B5EF4-FFF2-40B4-BE49-F238E27FC236}">
                <a16:creationId xmlns:a16="http://schemas.microsoft.com/office/drawing/2014/main" id="{05CFDC68-9C67-1379-31F8-1D545B98FB61}"/>
              </a:ext>
              <a:ext uri="{C183D7F6-B498-43B3-948B-1728B52AA6E4}">
                <adec:decorative xmlns:adec="http://schemas.microsoft.com/office/drawing/2017/decorative" val="1"/>
              </a:ext>
            </a:extLst>
          </p:cNvPr>
          <p:cNvSpPr/>
          <p:nvPr/>
        </p:nvSpPr>
        <p:spPr>
          <a:xfrm rot="-2460000">
            <a:off x="5701378" y="5832487"/>
            <a:ext cx="319256" cy="81465"/>
          </a:xfrm>
          <a:prstGeom prst="rightArrow">
            <a:avLst/>
          </a:prstGeom>
          <a:solidFill>
            <a:srgbClr val="0054A6"/>
          </a:solidFill>
          <a:ln>
            <a:solidFill>
              <a:srgbClr val="0054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5" name="Arrow: Right 44">
            <a:extLst>
              <a:ext uri="{FF2B5EF4-FFF2-40B4-BE49-F238E27FC236}">
                <a16:creationId xmlns:a16="http://schemas.microsoft.com/office/drawing/2014/main" id="{23112BED-5CCF-291E-3B65-6F5801A92197}"/>
              </a:ext>
              <a:ext uri="{C183D7F6-B498-43B3-948B-1728B52AA6E4}">
                <adec:decorative xmlns:adec="http://schemas.microsoft.com/office/drawing/2017/decorative" val="1"/>
              </a:ext>
            </a:extLst>
          </p:cNvPr>
          <p:cNvSpPr/>
          <p:nvPr/>
        </p:nvSpPr>
        <p:spPr>
          <a:xfrm rot="-2940000">
            <a:off x="8321243" y="5832487"/>
            <a:ext cx="319256" cy="81465"/>
          </a:xfrm>
          <a:prstGeom prst="rightArrow">
            <a:avLst/>
          </a:prstGeom>
          <a:solidFill>
            <a:srgbClr val="0054A6"/>
          </a:solidFill>
          <a:ln>
            <a:solidFill>
              <a:srgbClr val="0054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22</a:t>
            </a:fld>
            <a:endParaRPr lang="x-es-XL"/>
          </a:p>
        </p:txBody>
      </p:sp>
    </p:spTree>
    <p:extLst>
      <p:ext uri="{BB962C8B-B14F-4D97-AF65-F5344CB8AC3E}">
        <p14:creationId xmlns:p14="http://schemas.microsoft.com/office/powerpoint/2010/main" val="1202913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pPr algn="l" rtl="0"/>
            <a:r>
              <a:rPr lang="x-es-XL" b="0" i="0" u="none" baseline="0" dirty="0"/>
              <a:t>CoA o PCN</a:t>
            </a:r>
            <a:r>
              <a:rPr lang="es-MX" b="0" i="0" u="none" baseline="0" dirty="0"/>
              <a:t> de presupuesto</a:t>
            </a:r>
            <a:r>
              <a:rPr lang="x-es-XL" b="0" i="0" u="none" baseline="0" dirty="0"/>
              <a:t> (1 de 9)</a:t>
            </a:r>
          </a:p>
        </p:txBody>
      </p:sp>
      <p:sp>
        <p:nvSpPr>
          <p:cNvPr id="47" name="Content Placeholder 46">
            <a:extLst>
              <a:ext uri="{FF2B5EF4-FFF2-40B4-BE49-F238E27FC236}">
                <a16:creationId xmlns:a16="http://schemas.microsoft.com/office/drawing/2014/main" id="{82FDE8D6-A5BB-BB2A-D389-56F72FC200A5}"/>
              </a:ext>
            </a:extLst>
          </p:cNvPr>
          <p:cNvSpPr>
            <a:spLocks noGrp="1"/>
          </p:cNvSpPr>
          <p:nvPr>
            <p:ph sz="half" idx="2"/>
          </p:nvPr>
        </p:nvSpPr>
        <p:spPr>
          <a:xfrm>
            <a:off x="839788" y="1298865"/>
            <a:ext cx="6516976" cy="1213058"/>
          </a:xfrm>
        </p:spPr>
        <p:txBody>
          <a:bodyPr>
            <a:noAutofit/>
          </a:bodyPr>
          <a:lstStyle/>
          <a:p>
            <a:pPr marL="0" indent="0" algn="l" rtl="0">
              <a:spcBef>
                <a:spcPts val="600"/>
              </a:spcBef>
              <a:buNone/>
            </a:pPr>
            <a:r>
              <a:rPr lang="x-es-XL" sz="1600" b="1" i="0" u="none" baseline="0" dirty="0"/>
              <a:t>Documentación revisada </a:t>
            </a:r>
          </a:p>
          <a:p>
            <a:pPr marL="457200" algn="l" rtl="0">
              <a:spcBef>
                <a:spcPts val="600"/>
              </a:spcBef>
            </a:pPr>
            <a:r>
              <a:rPr lang="x-es-XL" sz="1200" b="0" i="0" u="none" baseline="0" dirty="0"/>
              <a:t>La línea 18a de los formularios SF-424, SF-424A y la </a:t>
            </a:r>
            <a:r>
              <a:rPr lang="es-MX" sz="1200" b="0" i="0" u="none" baseline="0" dirty="0"/>
              <a:t>narrativa </a:t>
            </a:r>
            <a:r>
              <a:rPr lang="x-es-XL" sz="1200" b="0" i="0" u="none" baseline="0" dirty="0"/>
              <a:t>presupuestaria debe reflejar </a:t>
            </a:r>
            <a:r>
              <a:rPr lang="es-MX" sz="1200" b="0" i="0" u="none" baseline="0" dirty="0"/>
              <a:t>el</a:t>
            </a:r>
            <a:r>
              <a:rPr lang="x-es-XL" sz="1200" b="0" i="0" u="none" baseline="0" dirty="0"/>
              <a:t> presupuesto </a:t>
            </a:r>
            <a:r>
              <a:rPr lang="es-MX" sz="1200" b="0" i="0" u="none" baseline="0" dirty="0"/>
              <a:t>de un año</a:t>
            </a:r>
            <a:r>
              <a:rPr lang="x-es-XL" sz="1200" b="0" i="0" u="none" baseline="0" dirty="0"/>
              <a:t>.</a:t>
            </a:r>
          </a:p>
          <a:p>
            <a:pPr marL="457200" algn="l" rtl="0">
              <a:spcBef>
                <a:spcPts val="600"/>
              </a:spcBef>
            </a:pPr>
            <a:r>
              <a:rPr lang="x-es-XL" sz="1200" b="0" i="0" u="none" baseline="0" dirty="0"/>
              <a:t>Los totales del formulario SF-424A deben coincidir con los totales de la </a:t>
            </a:r>
            <a:r>
              <a:rPr lang="es-MX" sz="1200" b="0" i="0" u="none" baseline="0" dirty="0"/>
              <a:t>narrativa </a:t>
            </a:r>
            <a:r>
              <a:rPr lang="x-es-XL" sz="1200" b="0" i="0" u="none" baseline="0" dirty="0"/>
              <a:t>presupuestaria.</a:t>
            </a:r>
          </a:p>
          <a:p>
            <a:pPr algn="l" rtl="0">
              <a:spcBef>
                <a:spcPts val="600"/>
              </a:spcBef>
            </a:pPr>
            <a:endParaRPr lang="x-es-XL" sz="2000" dirty="0"/>
          </a:p>
        </p:txBody>
      </p:sp>
      <p:sp>
        <p:nvSpPr>
          <p:cNvPr id="51" name="TextBox 50">
            <a:extLst>
              <a:ext uri="{FF2B5EF4-FFF2-40B4-BE49-F238E27FC236}">
                <a16:creationId xmlns:a16="http://schemas.microsoft.com/office/drawing/2014/main" id="{110CAEF8-F80D-9999-A700-C9A973522365}"/>
              </a:ext>
            </a:extLst>
          </p:cNvPr>
          <p:cNvSpPr txBox="1"/>
          <p:nvPr/>
        </p:nvSpPr>
        <p:spPr>
          <a:xfrm>
            <a:off x="1502915" y="2823289"/>
            <a:ext cx="907480" cy="261610"/>
          </a:xfrm>
          <a:prstGeom prst="rect">
            <a:avLst/>
          </a:prstGeom>
          <a:noFill/>
        </p:spPr>
        <p:txBody>
          <a:bodyPr wrap="square">
            <a:spAutoFit/>
          </a:bodyPr>
          <a:lstStyle/>
          <a:p>
            <a:pPr algn="l" rtl="0"/>
            <a:r>
              <a:rPr lang="x-es-XL" sz="1100" b="1" i="1" u="none" baseline="0">
                <a:solidFill>
                  <a:srgbClr val="0054A6"/>
                </a:solidFill>
              </a:rPr>
              <a:t>SF-424</a:t>
            </a:r>
          </a:p>
        </p:txBody>
      </p:sp>
      <p:pic>
        <p:nvPicPr>
          <p:cNvPr id="55" name="Picture 54" descr="Captura de pantalla del formulario SF-424 «Financiación estimada para el gobierno federal», con el número resaltado">
            <a:extLst>
              <a:ext uri="{FF2B5EF4-FFF2-40B4-BE49-F238E27FC236}">
                <a16:creationId xmlns:a16="http://schemas.microsoft.com/office/drawing/2014/main" id="{543951CD-C8F3-6146-F78F-380003BF5590}"/>
              </a:ext>
            </a:extLst>
          </p:cNvPr>
          <p:cNvPicPr>
            <a:picLocks noChangeAspect="1"/>
          </p:cNvPicPr>
          <p:nvPr/>
        </p:nvPicPr>
        <p:blipFill>
          <a:blip r:embed="rId2"/>
          <a:stretch>
            <a:fillRect/>
          </a:stretch>
        </p:blipFill>
        <p:spPr>
          <a:xfrm>
            <a:off x="611144" y="3085916"/>
            <a:ext cx="2372708" cy="1447754"/>
          </a:xfrm>
          <a:prstGeom prst="rect">
            <a:avLst/>
          </a:prstGeom>
          <a:ln w="28575">
            <a:solidFill>
              <a:schemeClr val="bg2">
                <a:lumMod val="50000"/>
              </a:schemeClr>
            </a:solidFill>
          </a:ln>
          <a:effectLst>
            <a:outerShdw blurRad="292100" dist="139700" dir="2700000" algn="tl" rotWithShape="0">
              <a:srgbClr val="333333">
                <a:alpha val="65000"/>
              </a:srgbClr>
            </a:outerShdw>
          </a:effectLst>
        </p:spPr>
      </p:pic>
      <p:sp>
        <p:nvSpPr>
          <p:cNvPr id="57" name="Rectangle 56">
            <a:extLst>
              <a:ext uri="{FF2B5EF4-FFF2-40B4-BE49-F238E27FC236}">
                <a16:creationId xmlns:a16="http://schemas.microsoft.com/office/drawing/2014/main" id="{96D30823-4ACC-112E-5CBB-48BB6CDAE792}"/>
              </a:ext>
              <a:ext uri="{C183D7F6-B498-43B3-948B-1728B52AA6E4}">
                <adec:decorative xmlns:adec="http://schemas.microsoft.com/office/drawing/2017/decorative" val="1"/>
              </a:ext>
            </a:extLst>
          </p:cNvPr>
          <p:cNvSpPr/>
          <p:nvPr/>
        </p:nvSpPr>
        <p:spPr>
          <a:xfrm>
            <a:off x="2138241" y="3272915"/>
            <a:ext cx="825909" cy="26161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53" name="TextBox 52">
            <a:extLst>
              <a:ext uri="{FF2B5EF4-FFF2-40B4-BE49-F238E27FC236}">
                <a16:creationId xmlns:a16="http://schemas.microsoft.com/office/drawing/2014/main" id="{5FDF06A2-EC29-06C5-2B2F-D3E3595509C0}"/>
              </a:ext>
            </a:extLst>
          </p:cNvPr>
          <p:cNvSpPr txBox="1"/>
          <p:nvPr/>
        </p:nvSpPr>
        <p:spPr>
          <a:xfrm>
            <a:off x="4455634" y="2413035"/>
            <a:ext cx="770930" cy="261610"/>
          </a:xfrm>
          <a:prstGeom prst="rect">
            <a:avLst/>
          </a:prstGeom>
          <a:noFill/>
        </p:spPr>
        <p:txBody>
          <a:bodyPr wrap="square">
            <a:spAutoFit/>
          </a:bodyPr>
          <a:lstStyle/>
          <a:p>
            <a:pPr algn="l" rtl="0"/>
            <a:r>
              <a:rPr lang="x-es-XL" sz="1100" b="1" i="1" u="none" baseline="0">
                <a:solidFill>
                  <a:srgbClr val="0054A6"/>
                </a:solidFill>
              </a:rPr>
              <a:t>SF-424A</a:t>
            </a:r>
          </a:p>
        </p:txBody>
      </p:sp>
      <p:pic>
        <p:nvPicPr>
          <p:cNvPr id="65" name="Picture 64" descr="Captura de pantalla del formulario SF-424A con el total de la línea «Personal» resaltado y, a continuación, la cifra de «TOTALES» resaltada">
            <a:extLst>
              <a:ext uri="{FF2B5EF4-FFF2-40B4-BE49-F238E27FC236}">
                <a16:creationId xmlns:a16="http://schemas.microsoft.com/office/drawing/2014/main" id="{33F54312-C982-FD3B-AC71-D2ABAAFCB954}"/>
              </a:ext>
            </a:extLst>
          </p:cNvPr>
          <p:cNvPicPr>
            <a:picLocks noChangeAspect="1"/>
          </p:cNvPicPr>
          <p:nvPr/>
        </p:nvPicPr>
        <p:blipFill>
          <a:blip r:embed="rId3"/>
          <a:stretch>
            <a:fillRect/>
          </a:stretch>
        </p:blipFill>
        <p:spPr>
          <a:xfrm>
            <a:off x="3429819" y="2661833"/>
            <a:ext cx="2697031" cy="2300573"/>
          </a:xfrm>
          <a:prstGeom prst="rect">
            <a:avLst/>
          </a:prstGeom>
        </p:spPr>
      </p:pic>
      <p:sp>
        <p:nvSpPr>
          <p:cNvPr id="69" name="Rectangle 68">
            <a:extLst>
              <a:ext uri="{FF2B5EF4-FFF2-40B4-BE49-F238E27FC236}">
                <a16:creationId xmlns:a16="http://schemas.microsoft.com/office/drawing/2014/main" id="{146FD89F-3D09-1F23-5A5A-AA79BB06C38A}"/>
              </a:ext>
              <a:ext uri="{C183D7F6-B498-43B3-948B-1728B52AA6E4}">
                <adec:decorative xmlns:adec="http://schemas.microsoft.com/office/drawing/2017/decorative" val="1"/>
              </a:ext>
            </a:extLst>
          </p:cNvPr>
          <p:cNvSpPr/>
          <p:nvPr/>
        </p:nvSpPr>
        <p:spPr>
          <a:xfrm>
            <a:off x="5205555" y="2687456"/>
            <a:ext cx="916913" cy="203078"/>
          </a:xfrm>
          <a:prstGeom prst="rect">
            <a:avLst/>
          </a:prstGeom>
          <a:noFill/>
          <a:ln w="28575">
            <a:solidFill>
              <a:srgbClr val="0609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67" name="Rectangle 66">
            <a:extLst>
              <a:ext uri="{FF2B5EF4-FFF2-40B4-BE49-F238E27FC236}">
                <a16:creationId xmlns:a16="http://schemas.microsoft.com/office/drawing/2014/main" id="{4D1BD428-9FF7-DD90-0703-815A5488EBBD}"/>
              </a:ext>
              <a:ext uri="{C183D7F6-B498-43B3-948B-1728B52AA6E4}">
                <adec:decorative xmlns:adec="http://schemas.microsoft.com/office/drawing/2017/decorative" val="1"/>
              </a:ext>
            </a:extLst>
          </p:cNvPr>
          <p:cNvSpPr/>
          <p:nvPr/>
        </p:nvSpPr>
        <p:spPr>
          <a:xfrm>
            <a:off x="5163799" y="4713581"/>
            <a:ext cx="1009155" cy="203078"/>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61" name="TextBox 60">
            <a:extLst>
              <a:ext uri="{FF2B5EF4-FFF2-40B4-BE49-F238E27FC236}">
                <a16:creationId xmlns:a16="http://schemas.microsoft.com/office/drawing/2014/main" id="{740D8BC6-36DF-73C0-1EE6-97D62D6C3D42}"/>
              </a:ext>
            </a:extLst>
          </p:cNvPr>
          <p:cNvSpPr txBox="1"/>
          <p:nvPr/>
        </p:nvSpPr>
        <p:spPr>
          <a:xfrm>
            <a:off x="652647" y="4793510"/>
            <a:ext cx="2731068" cy="261610"/>
          </a:xfrm>
          <a:prstGeom prst="rect">
            <a:avLst/>
          </a:prstGeom>
          <a:noFill/>
        </p:spPr>
        <p:txBody>
          <a:bodyPr wrap="square">
            <a:spAutoFit/>
          </a:bodyPr>
          <a:lstStyle/>
          <a:p>
            <a:pPr algn="l" rtl="0"/>
            <a:r>
              <a:rPr lang="es-MX" sz="1100" b="1" i="1" u="none" baseline="0" dirty="0">
                <a:solidFill>
                  <a:srgbClr val="0054A6"/>
                </a:solidFill>
              </a:rPr>
              <a:t>Narrativ</a:t>
            </a:r>
            <a:r>
              <a:rPr lang="es-MX" sz="1100" b="1" i="1" dirty="0">
                <a:solidFill>
                  <a:srgbClr val="0054A6"/>
                </a:solidFill>
              </a:rPr>
              <a:t>a presupuestaria</a:t>
            </a:r>
            <a:endParaRPr lang="x-es-XL" sz="1100" b="1" i="1" u="none" baseline="0" dirty="0">
              <a:solidFill>
                <a:srgbClr val="0054A6"/>
              </a:solidFill>
            </a:endParaRPr>
          </a:p>
        </p:txBody>
      </p:sp>
      <p:pic>
        <p:nvPicPr>
          <p:cNvPr id="59" name="Picture 58" descr="Captura de pantalla de la memoria presupuestaria con los totales resaltados para compararlos con las cifras resaltadas en los otros dos formularios">
            <a:extLst>
              <a:ext uri="{FF2B5EF4-FFF2-40B4-BE49-F238E27FC236}">
                <a16:creationId xmlns:a16="http://schemas.microsoft.com/office/drawing/2014/main" id="{5E4E4B14-4994-AEEE-6B76-098AB9403D72}"/>
              </a:ext>
            </a:extLst>
          </p:cNvPr>
          <p:cNvPicPr>
            <a:picLocks noChangeAspect="1"/>
          </p:cNvPicPr>
          <p:nvPr/>
        </p:nvPicPr>
        <p:blipFill>
          <a:blip r:embed="rId4"/>
          <a:stretch>
            <a:fillRect/>
          </a:stretch>
        </p:blipFill>
        <p:spPr>
          <a:xfrm>
            <a:off x="611144" y="5055120"/>
            <a:ext cx="5561810" cy="1256946"/>
          </a:xfrm>
          <a:prstGeom prst="rect">
            <a:avLst/>
          </a:prstGeom>
          <a:ln w="28575">
            <a:solidFill>
              <a:schemeClr val="bg2">
                <a:lumMod val="50000"/>
              </a:schemeClr>
            </a:solidFill>
          </a:ln>
        </p:spPr>
      </p:pic>
      <p:sp>
        <p:nvSpPr>
          <p:cNvPr id="63" name="Rectangle 62">
            <a:extLst>
              <a:ext uri="{FF2B5EF4-FFF2-40B4-BE49-F238E27FC236}">
                <a16:creationId xmlns:a16="http://schemas.microsoft.com/office/drawing/2014/main" id="{E08485E9-C8F6-851E-C2AE-4C15DF9FDDB2}"/>
              </a:ext>
              <a:ext uri="{C183D7F6-B498-43B3-948B-1728B52AA6E4}">
                <adec:decorative xmlns:adec="http://schemas.microsoft.com/office/drawing/2017/decorative" val="1"/>
              </a:ext>
            </a:extLst>
          </p:cNvPr>
          <p:cNvSpPr/>
          <p:nvPr/>
        </p:nvSpPr>
        <p:spPr>
          <a:xfrm>
            <a:off x="5033834" y="6052671"/>
            <a:ext cx="1139120" cy="293167"/>
          </a:xfrm>
          <a:prstGeom prst="rect">
            <a:avLst/>
          </a:pr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solidFill>
                <a:srgbClr val="0054A6"/>
              </a:solidFill>
            </a:endParaRPr>
          </a:p>
        </p:txBody>
      </p:sp>
      <p:sp>
        <p:nvSpPr>
          <p:cNvPr id="71" name="TextBox 70">
            <a:extLst>
              <a:ext uri="{FF2B5EF4-FFF2-40B4-BE49-F238E27FC236}">
                <a16:creationId xmlns:a16="http://schemas.microsoft.com/office/drawing/2014/main" id="{7D3A649F-83C6-ACD0-78B0-53A4E524DDE6}"/>
              </a:ext>
              <a:ext uri="{C183D7F6-B498-43B3-948B-1728B52AA6E4}">
                <adec:decorative xmlns:adec="http://schemas.microsoft.com/office/drawing/2017/decorative" val="0"/>
              </a:ext>
            </a:extLst>
          </p:cNvPr>
          <p:cNvSpPr txBox="1"/>
          <p:nvPr/>
        </p:nvSpPr>
        <p:spPr>
          <a:xfrm>
            <a:off x="6960900" y="2299192"/>
            <a:ext cx="2231573" cy="276999"/>
          </a:xfrm>
          <a:prstGeom prst="rect">
            <a:avLst/>
          </a:prstGeom>
          <a:noFill/>
        </p:spPr>
        <p:txBody>
          <a:bodyPr wrap="none" rtlCol="0">
            <a:spAutoFit/>
          </a:bodyPr>
          <a:lstStyle/>
          <a:p>
            <a:pPr algn="l" rtl="0"/>
            <a:r>
              <a:rPr lang="x-es-XL" sz="1200" b="1" i="1" u="none" baseline="0" dirty="0">
                <a:solidFill>
                  <a:srgbClr val="0054A6"/>
                </a:solidFill>
              </a:rPr>
              <a:t>Ejemplo de </a:t>
            </a:r>
            <a:r>
              <a:rPr lang="es-MX" sz="1200" b="1" i="1" u="none" baseline="0" dirty="0">
                <a:solidFill>
                  <a:srgbClr val="0054A6"/>
                </a:solidFill>
              </a:rPr>
              <a:t>redacción </a:t>
            </a:r>
            <a:r>
              <a:rPr lang="x-es-XL" sz="1200" b="1" i="1" u="none" baseline="0" dirty="0">
                <a:solidFill>
                  <a:srgbClr val="0054A6"/>
                </a:solidFill>
              </a:rPr>
              <a:t>de </a:t>
            </a:r>
            <a:r>
              <a:rPr lang="es-MX" sz="1200" b="1" i="1" u="none" baseline="0" dirty="0">
                <a:solidFill>
                  <a:srgbClr val="0054A6"/>
                </a:solidFill>
              </a:rPr>
              <a:t>un </a:t>
            </a:r>
            <a:r>
              <a:rPr lang="x-es-XL" sz="1200" b="1" i="1" u="none" baseline="0" dirty="0">
                <a:solidFill>
                  <a:srgbClr val="0054A6"/>
                </a:solidFill>
              </a:rPr>
              <a:t>CoA</a:t>
            </a:r>
          </a:p>
        </p:txBody>
      </p:sp>
      <p:pic>
        <p:nvPicPr>
          <p:cNvPr id="73" name="Picture 72" descr="Captura de pantalla de un ejemplo del formulario CoA SF-424A revisado y del texto explicativo del presupuesto, en la que se indica lo que debes presentar">
            <a:extLst>
              <a:ext uri="{FF2B5EF4-FFF2-40B4-BE49-F238E27FC236}">
                <a16:creationId xmlns:a16="http://schemas.microsoft.com/office/drawing/2014/main" id="{B4050C31-F619-6122-702F-6F8C89DFAFF6}"/>
              </a:ext>
            </a:extLst>
          </p:cNvPr>
          <p:cNvPicPr>
            <a:picLocks noChangeAspect="1"/>
          </p:cNvPicPr>
          <p:nvPr/>
        </p:nvPicPr>
        <p:blipFill>
          <a:blip r:embed="rId5"/>
          <a:stretch>
            <a:fillRect/>
          </a:stretch>
        </p:blipFill>
        <p:spPr>
          <a:xfrm>
            <a:off x="7002300" y="2657300"/>
            <a:ext cx="4629647" cy="1177208"/>
          </a:xfrm>
          <a:prstGeom prst="rect">
            <a:avLst/>
          </a:prstGeom>
          <a:ln w="28575">
            <a:solidFill>
              <a:schemeClr val="bg2">
                <a:lumMod val="50000"/>
              </a:schemeClr>
            </a:solidFill>
          </a:ln>
          <a:effectLst>
            <a:glow rad="63500">
              <a:schemeClr val="accent1">
                <a:alpha val="40000"/>
              </a:schemeClr>
            </a:glow>
            <a:outerShdw blurRad="190500" algn="tl" rotWithShape="0">
              <a:srgbClr val="000000">
                <a:alpha val="70000"/>
              </a:srgbClr>
            </a:outerShdw>
          </a:effectLst>
        </p:spPr>
      </p:pic>
      <p:sp>
        <p:nvSpPr>
          <p:cNvPr id="75" name="TextBox 74">
            <a:extLst>
              <a:ext uri="{FF2B5EF4-FFF2-40B4-BE49-F238E27FC236}">
                <a16:creationId xmlns:a16="http://schemas.microsoft.com/office/drawing/2014/main" id="{03C10AE8-2E67-9F48-289C-39A8DEA0B4B7}"/>
              </a:ext>
              <a:ext uri="{C183D7F6-B498-43B3-948B-1728B52AA6E4}">
                <adec:decorative xmlns:adec="http://schemas.microsoft.com/office/drawing/2017/decorative" val="0"/>
              </a:ext>
            </a:extLst>
          </p:cNvPr>
          <p:cNvSpPr txBox="1"/>
          <p:nvPr/>
        </p:nvSpPr>
        <p:spPr>
          <a:xfrm>
            <a:off x="7024530" y="4068845"/>
            <a:ext cx="1622560" cy="276999"/>
          </a:xfrm>
          <a:prstGeom prst="rect">
            <a:avLst/>
          </a:prstGeom>
          <a:noFill/>
        </p:spPr>
        <p:txBody>
          <a:bodyPr wrap="none" rtlCol="0">
            <a:spAutoFit/>
          </a:bodyPr>
          <a:lstStyle/>
          <a:p>
            <a:pPr algn="l" rtl="0"/>
            <a:r>
              <a:rPr lang="x-es-XL" sz="1200" b="1" i="1" u="none" baseline="0">
                <a:solidFill>
                  <a:srgbClr val="0054A6"/>
                </a:solidFill>
              </a:rPr>
              <a:t>Ejemplo de redacción de una PCN</a:t>
            </a:r>
          </a:p>
        </p:txBody>
      </p:sp>
      <p:pic>
        <p:nvPicPr>
          <p:cNvPr id="77" name="Picture 76" descr="Captura de pantalla con un ejemplo del texto «Discrepancias presupuestarias en los formularios PCN», en la que se indica el problema y aparece un espacio en blanco donde se detallarían las discrepancias concretas, y a continuación se explica lo que hay que hacer.">
            <a:extLst>
              <a:ext uri="{FF2B5EF4-FFF2-40B4-BE49-F238E27FC236}">
                <a16:creationId xmlns:a16="http://schemas.microsoft.com/office/drawing/2014/main" id="{4B63356A-2E91-6F6C-027C-6F606C41D4CC}"/>
              </a:ext>
            </a:extLst>
          </p:cNvPr>
          <p:cNvPicPr>
            <a:picLocks noChangeAspect="1"/>
          </p:cNvPicPr>
          <p:nvPr/>
        </p:nvPicPr>
        <p:blipFill>
          <a:blip r:embed="rId6"/>
          <a:stretch>
            <a:fillRect/>
          </a:stretch>
        </p:blipFill>
        <p:spPr>
          <a:xfrm>
            <a:off x="7023693" y="4408102"/>
            <a:ext cx="4282226" cy="1648488"/>
          </a:xfrm>
          <a:prstGeom prst="rect">
            <a:avLst/>
          </a:prstGeom>
          <a:ln w="28575">
            <a:solidFill>
              <a:schemeClr val="bg2">
                <a:lumMod val="50000"/>
              </a:schemeClr>
            </a:solidFill>
          </a:ln>
          <a:effectLst>
            <a:glow rad="63500">
              <a:schemeClr val="accent1">
                <a:alpha val="40000"/>
              </a:schemeClr>
            </a:glow>
            <a:outerShdw blurRad="292100" dist="139700" dir="2700000" algn="tl" rotWithShape="0">
              <a:srgbClr val="333333">
                <a:alpha val="65000"/>
              </a:srgbClr>
            </a:outerShdw>
          </a:effectLst>
        </p:spPr>
      </p:pic>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23</a:t>
            </a:fld>
            <a:endParaRPr lang="x-es-XL" dirty="0"/>
          </a:p>
        </p:txBody>
      </p:sp>
    </p:spTree>
    <p:extLst>
      <p:ext uri="{BB962C8B-B14F-4D97-AF65-F5344CB8AC3E}">
        <p14:creationId xmlns:p14="http://schemas.microsoft.com/office/powerpoint/2010/main" val="2433512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r>
              <a:rPr lang="x-es-XL" b="0" i="0" u="none" baseline="0" dirty="0"/>
              <a:t>CoA o PCN </a:t>
            </a:r>
            <a:r>
              <a:rPr lang="es-MX" b="0" i="0" u="none" baseline="0" dirty="0"/>
              <a:t>de p</a:t>
            </a:r>
            <a:r>
              <a:rPr lang="x-es-XL" dirty="0"/>
              <a:t>resupuesto </a:t>
            </a:r>
            <a:r>
              <a:rPr lang="x-es-XL" b="0" i="0" u="none" baseline="0" dirty="0"/>
              <a:t>(2 de 9)</a:t>
            </a:r>
          </a:p>
        </p:txBody>
      </p:sp>
      <p:sp>
        <p:nvSpPr>
          <p:cNvPr id="47" name="Content Placeholder 46">
            <a:extLst>
              <a:ext uri="{FF2B5EF4-FFF2-40B4-BE49-F238E27FC236}">
                <a16:creationId xmlns:a16="http://schemas.microsoft.com/office/drawing/2014/main" id="{82FDE8D6-A5BB-BB2A-D389-56F72FC200A5}"/>
              </a:ext>
            </a:extLst>
          </p:cNvPr>
          <p:cNvSpPr>
            <a:spLocks noGrp="1"/>
          </p:cNvSpPr>
          <p:nvPr>
            <p:ph sz="half" idx="2"/>
          </p:nvPr>
        </p:nvSpPr>
        <p:spPr>
          <a:xfrm>
            <a:off x="839788" y="1298864"/>
            <a:ext cx="5529839" cy="4932971"/>
          </a:xfrm>
        </p:spPr>
        <p:txBody>
          <a:bodyPr>
            <a:normAutofit/>
          </a:bodyPr>
          <a:lstStyle/>
          <a:p>
            <a:pPr marL="0" indent="0" algn="l" rtl="0">
              <a:spcBef>
                <a:spcPts val="600"/>
              </a:spcBef>
              <a:buNone/>
            </a:pPr>
            <a:r>
              <a:rPr lang="x-es-XL" sz="1800" b="1" i="0" u="none" baseline="0" dirty="0"/>
              <a:t>Personal</a:t>
            </a:r>
          </a:p>
          <a:p>
            <a:pPr marL="0" indent="0" algn="l" rtl="0">
              <a:spcBef>
                <a:spcPts val="600"/>
              </a:spcBef>
              <a:buNone/>
            </a:pPr>
            <a:r>
              <a:rPr lang="x-es-XL" sz="1600" b="0" i="0" u="none" baseline="0" dirty="0"/>
              <a:t>Se deben indicar todos los puestos del personal por su denominación (tanto los actuales como los propuestos), incluyendo sus funciones y responsabilidades. Para cada puesto a tiempo completo (FTE), se debe indicar lo siguiente:</a:t>
            </a:r>
          </a:p>
          <a:p>
            <a:pPr marL="457200" algn="l" rtl="0">
              <a:spcBef>
                <a:spcPts val="600"/>
              </a:spcBef>
            </a:pPr>
            <a:r>
              <a:rPr lang="x-es-XL" sz="1400" b="0" i="0" u="none" baseline="0" dirty="0"/>
              <a:t>Salario anual;</a:t>
            </a:r>
          </a:p>
          <a:p>
            <a:pPr marL="457200" algn="l" rtl="0">
              <a:spcBef>
                <a:spcPts val="600"/>
              </a:spcBef>
            </a:pPr>
            <a:r>
              <a:rPr lang="x-es-XL" sz="1400" b="0" i="0" u="none" baseline="0" dirty="0"/>
              <a:t>Porcentaje de tiempo dedicado al proyecto; y</a:t>
            </a:r>
          </a:p>
          <a:p>
            <a:pPr marL="457200" algn="l" rtl="0">
              <a:spcBef>
                <a:spcPts val="600"/>
              </a:spcBef>
            </a:pPr>
            <a:r>
              <a:rPr lang="x-es-XL" sz="1400" b="0" i="0" u="none" baseline="0" dirty="0"/>
              <a:t>Importe del salario de cada puesto financiado por la subvención</a:t>
            </a:r>
          </a:p>
        </p:txBody>
      </p:sp>
      <p:sp>
        <p:nvSpPr>
          <p:cNvPr id="4" name="TextBox 3">
            <a:extLst>
              <a:ext uri="{FF2B5EF4-FFF2-40B4-BE49-F238E27FC236}">
                <a16:creationId xmlns:a16="http://schemas.microsoft.com/office/drawing/2014/main" id="{D7C331E8-9B9B-5E89-CE47-734F84940C55}"/>
              </a:ext>
              <a:ext uri="{C183D7F6-B498-43B3-948B-1728B52AA6E4}">
                <adec:decorative xmlns:adec="http://schemas.microsoft.com/office/drawing/2017/decorative" val="0"/>
              </a:ext>
            </a:extLst>
          </p:cNvPr>
          <p:cNvSpPr txBox="1"/>
          <p:nvPr/>
        </p:nvSpPr>
        <p:spPr>
          <a:xfrm>
            <a:off x="6369627" y="1637710"/>
            <a:ext cx="2231573" cy="276999"/>
          </a:xfrm>
          <a:prstGeom prst="rect">
            <a:avLst/>
          </a:prstGeom>
          <a:noFill/>
        </p:spPr>
        <p:txBody>
          <a:bodyPr wrap="none" rtlCol="0">
            <a:spAutoFit/>
          </a:bodyPr>
          <a:lstStyle/>
          <a:p>
            <a:pPr algn="l" rtl="0"/>
            <a:r>
              <a:rPr lang="x-es-XL" sz="1200" b="1" i="1" u="none" baseline="0" dirty="0">
                <a:solidFill>
                  <a:srgbClr val="0054A6"/>
                </a:solidFill>
              </a:rPr>
              <a:t>Ejemplo de </a:t>
            </a:r>
            <a:r>
              <a:rPr lang="es-MX" sz="1200" b="1" i="1" u="none" baseline="0" dirty="0">
                <a:solidFill>
                  <a:srgbClr val="0054A6"/>
                </a:solidFill>
              </a:rPr>
              <a:t>redacción de un </a:t>
            </a:r>
            <a:r>
              <a:rPr lang="x-es-XL" sz="1200" b="1" i="1" u="none" baseline="0" dirty="0">
                <a:solidFill>
                  <a:srgbClr val="0054A6"/>
                </a:solidFill>
              </a:rPr>
              <a:t>CoA</a:t>
            </a:r>
          </a:p>
        </p:txBody>
      </p:sp>
      <p:pic>
        <p:nvPicPr>
          <p:cNvPr id="6" name="Picture 5" descr="Captura de pantalla con un ejemplo del texto del certificado de análisis (CoA) para costes específicos que requieren aclaración o más detalles">
            <a:extLst>
              <a:ext uri="{FF2B5EF4-FFF2-40B4-BE49-F238E27FC236}">
                <a16:creationId xmlns:a16="http://schemas.microsoft.com/office/drawing/2014/main" id="{4CB1F94C-F015-F716-DD90-3415D7C49A5D}"/>
              </a:ext>
            </a:extLst>
          </p:cNvPr>
          <p:cNvPicPr>
            <a:picLocks noChangeAspect="1"/>
          </p:cNvPicPr>
          <p:nvPr/>
        </p:nvPicPr>
        <p:blipFill>
          <a:blip r:embed="rId2"/>
          <a:stretch>
            <a:fillRect/>
          </a:stretch>
        </p:blipFill>
        <p:spPr>
          <a:xfrm>
            <a:off x="6442815" y="2026556"/>
            <a:ext cx="5226176" cy="855299"/>
          </a:xfrm>
          <a:prstGeom prst="rect">
            <a:avLst/>
          </a:prstGeom>
          <a:ln w="38100">
            <a:solidFill>
              <a:schemeClr val="bg2">
                <a:lumMod val="50000"/>
              </a:schemeClr>
            </a:solidFill>
          </a:ln>
          <a:effectLst>
            <a:glow rad="63500">
              <a:schemeClr val="accent1">
                <a:alpha val="40000"/>
              </a:schemeClr>
            </a:glow>
            <a:outerShdw blurRad="292100" dist="139700" dir="2700000" algn="tl" rotWithShape="0">
              <a:srgbClr val="333333">
                <a:alpha val="65000"/>
              </a:srgbClr>
            </a:outerShdw>
          </a:effectLst>
        </p:spPr>
      </p:pic>
      <p:pic>
        <p:nvPicPr>
          <p:cNvPr id="10" name="Picture 9" descr="Captura de pantalla de la descripción presupuestaria con una flecha que señala el campo «Justificación de los costes», situado debajo de la sección «Personal»">
            <a:extLst>
              <a:ext uri="{FF2B5EF4-FFF2-40B4-BE49-F238E27FC236}">
                <a16:creationId xmlns:a16="http://schemas.microsoft.com/office/drawing/2014/main" id="{05D9623A-B847-0EA6-95C3-E3A9AC1E5265}"/>
              </a:ext>
            </a:extLst>
          </p:cNvPr>
          <p:cNvPicPr>
            <a:picLocks noChangeAspect="1"/>
          </p:cNvPicPr>
          <p:nvPr/>
        </p:nvPicPr>
        <p:blipFill>
          <a:blip r:embed="rId3"/>
          <a:stretch>
            <a:fillRect/>
          </a:stretch>
        </p:blipFill>
        <p:spPr>
          <a:xfrm>
            <a:off x="2857379" y="3483822"/>
            <a:ext cx="6677478" cy="2848391"/>
          </a:xfrm>
          <a:prstGeom prst="rect">
            <a:avLst/>
          </a:prstGeom>
          <a:ln w="28575">
            <a:solidFill>
              <a:schemeClr val="bg2">
                <a:lumMod val="50000"/>
              </a:schemeClr>
            </a:solidFill>
          </a:ln>
        </p:spPr>
      </p:pic>
      <p:sp>
        <p:nvSpPr>
          <p:cNvPr id="12" name="Arrow: Right 11">
            <a:extLst>
              <a:ext uri="{FF2B5EF4-FFF2-40B4-BE49-F238E27FC236}">
                <a16:creationId xmlns:a16="http://schemas.microsoft.com/office/drawing/2014/main" id="{294CD2E9-0149-4F07-33EB-A35D44AAF866}"/>
              </a:ext>
              <a:ext uri="{C183D7F6-B498-43B3-948B-1728B52AA6E4}">
                <adec:decorative xmlns:adec="http://schemas.microsoft.com/office/drawing/2017/decorative" val="1"/>
              </a:ext>
            </a:extLst>
          </p:cNvPr>
          <p:cNvSpPr/>
          <p:nvPr/>
        </p:nvSpPr>
        <p:spPr>
          <a:xfrm>
            <a:off x="2078183" y="5292490"/>
            <a:ext cx="912242" cy="940008"/>
          </a:xfrm>
          <a:prstGeom prst="rightArrow">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rtl="0"/>
            <a:endParaRPr lang="x-es-XL" dirty="0"/>
          </a:p>
        </p:txBody>
      </p:sp>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24</a:t>
            </a:fld>
            <a:endParaRPr lang="x-es-XL"/>
          </a:p>
        </p:txBody>
      </p:sp>
    </p:spTree>
    <p:extLst>
      <p:ext uri="{BB962C8B-B14F-4D97-AF65-F5344CB8AC3E}">
        <p14:creationId xmlns:p14="http://schemas.microsoft.com/office/powerpoint/2010/main" val="3367967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r>
              <a:rPr lang="x-es-XL" b="0" i="0" u="none" baseline="0" dirty="0"/>
              <a:t>CoA o PCN</a:t>
            </a:r>
            <a:r>
              <a:rPr lang="es-MX" b="0" i="0" u="none" baseline="0" dirty="0"/>
              <a:t> de p</a:t>
            </a:r>
            <a:r>
              <a:rPr lang="x-es-XL" dirty="0"/>
              <a:t>resupuesto</a:t>
            </a:r>
            <a:r>
              <a:rPr lang="x-es-XL" b="0" i="0" u="none" baseline="0" dirty="0"/>
              <a:t> (3 de 9)</a:t>
            </a:r>
          </a:p>
        </p:txBody>
      </p:sp>
      <p:sp>
        <p:nvSpPr>
          <p:cNvPr id="47" name="Content Placeholder 46">
            <a:extLst>
              <a:ext uri="{FF2B5EF4-FFF2-40B4-BE49-F238E27FC236}">
                <a16:creationId xmlns:a16="http://schemas.microsoft.com/office/drawing/2014/main" id="{82FDE8D6-A5BB-BB2A-D389-56F72FC200A5}"/>
              </a:ext>
            </a:extLst>
          </p:cNvPr>
          <p:cNvSpPr>
            <a:spLocks noGrp="1"/>
          </p:cNvSpPr>
          <p:nvPr>
            <p:ph sz="half" idx="2"/>
          </p:nvPr>
        </p:nvSpPr>
        <p:spPr>
          <a:xfrm>
            <a:off x="839788" y="1298864"/>
            <a:ext cx="4958339" cy="4932971"/>
          </a:xfrm>
        </p:spPr>
        <p:txBody>
          <a:bodyPr>
            <a:normAutofit/>
          </a:bodyPr>
          <a:lstStyle/>
          <a:p>
            <a:pPr marL="0" indent="0" algn="l" rtl="0">
              <a:spcBef>
                <a:spcPts val="600"/>
              </a:spcBef>
              <a:buNone/>
            </a:pPr>
            <a:r>
              <a:rPr lang="es-MX" sz="1800" b="1" i="0" u="none" baseline="0" dirty="0"/>
              <a:t>Beneficios </a:t>
            </a:r>
            <a:r>
              <a:rPr lang="x-es-XL" sz="1800" b="1" i="0" u="none" baseline="0" dirty="0"/>
              <a:t>complementari</a:t>
            </a:r>
            <a:r>
              <a:rPr lang="es-MX" sz="1800" b="1" i="0" u="none" baseline="0" dirty="0"/>
              <a:t>o</a:t>
            </a:r>
            <a:r>
              <a:rPr lang="x-es-XL" sz="1800" b="1" i="0" u="none" baseline="0" dirty="0"/>
              <a:t>s </a:t>
            </a:r>
          </a:p>
          <a:p>
            <a:pPr marL="0" indent="0" algn="l" rtl="0">
              <a:spcBef>
                <a:spcPts val="600"/>
              </a:spcBef>
              <a:buNone/>
            </a:pPr>
            <a:r>
              <a:rPr lang="x-es-XL" sz="1600" b="0" i="0" u="none" baseline="0" dirty="0"/>
              <a:t>Para los puestos de </a:t>
            </a:r>
            <a:r>
              <a:rPr lang="es-MX" sz="1600" b="0" i="0" u="none" baseline="0" dirty="0"/>
              <a:t>empleados </a:t>
            </a:r>
            <a:r>
              <a:rPr lang="x-es-XL" sz="1600" b="0" i="0" u="none" baseline="0" dirty="0"/>
              <a:t>que figuran en la sección «Personal». Indique una tarifa o detalle cómo se calcula el importe de l</a:t>
            </a:r>
            <a:r>
              <a:rPr lang="es-MX" sz="1600" b="0" i="0" u="none" baseline="0" dirty="0"/>
              <a:t>os beneficios </a:t>
            </a:r>
            <a:r>
              <a:rPr lang="x-es-XL" sz="1600" b="0" i="0" u="none" baseline="0" dirty="0"/>
              <a:t>complementari</a:t>
            </a:r>
            <a:r>
              <a:rPr lang="es-MX" sz="1600" b="0" i="0" u="none" baseline="0" dirty="0"/>
              <a:t>o</a:t>
            </a:r>
            <a:r>
              <a:rPr lang="x-es-XL" sz="1600" b="0" i="0" u="none" baseline="0" dirty="0"/>
              <a:t>s. Pueden consistir en aportaciones del empleador o en gastos tales como el seguro médico, las cotizaciones en virtud de la Ley Federal de Cotizaciones a la Seguridad Social (FICA), la jubilación, las </a:t>
            </a:r>
            <a:r>
              <a:rPr lang="es-MX" sz="1600" b="0" i="0" u="none" baseline="0" dirty="0"/>
              <a:t>ausencias </a:t>
            </a:r>
            <a:r>
              <a:rPr lang="x-es-XL" sz="1600" b="0" i="0" u="none" baseline="0" dirty="0"/>
              <a:t>remuneradas, etc. </a:t>
            </a:r>
          </a:p>
        </p:txBody>
      </p:sp>
      <p:sp>
        <p:nvSpPr>
          <p:cNvPr id="5" name="TextBox 4">
            <a:extLst>
              <a:ext uri="{FF2B5EF4-FFF2-40B4-BE49-F238E27FC236}">
                <a16:creationId xmlns:a16="http://schemas.microsoft.com/office/drawing/2014/main" id="{679F23F2-7D61-11CB-3699-2937767B6949}"/>
              </a:ext>
              <a:ext uri="{C183D7F6-B498-43B3-948B-1728B52AA6E4}">
                <adec:decorative xmlns:adec="http://schemas.microsoft.com/office/drawing/2017/decorative" val="0"/>
              </a:ext>
            </a:extLst>
          </p:cNvPr>
          <p:cNvSpPr txBox="1"/>
          <p:nvPr/>
        </p:nvSpPr>
        <p:spPr>
          <a:xfrm>
            <a:off x="6350975" y="1539472"/>
            <a:ext cx="2374240" cy="276999"/>
          </a:xfrm>
          <a:prstGeom prst="rect">
            <a:avLst/>
          </a:prstGeom>
          <a:noFill/>
        </p:spPr>
        <p:txBody>
          <a:bodyPr wrap="none" rtlCol="0">
            <a:spAutoFit/>
          </a:bodyPr>
          <a:lstStyle/>
          <a:p>
            <a:pPr algn="l" rtl="0"/>
            <a:r>
              <a:rPr lang="x-es-XL" sz="1200" b="1" i="1" u="none" baseline="0" dirty="0">
                <a:solidFill>
                  <a:schemeClr val="accent1"/>
                </a:solidFill>
              </a:rPr>
              <a:t>Ejemplo de </a:t>
            </a:r>
            <a:r>
              <a:rPr lang="es-MX" sz="1200" b="1" i="1" u="none" baseline="0" dirty="0">
                <a:solidFill>
                  <a:schemeClr val="accent1"/>
                </a:solidFill>
              </a:rPr>
              <a:t>redacción </a:t>
            </a:r>
            <a:r>
              <a:rPr lang="x-es-XL" sz="1200" b="1" i="1" u="none" baseline="0" dirty="0">
                <a:solidFill>
                  <a:schemeClr val="accent1"/>
                </a:solidFill>
              </a:rPr>
              <a:t>para un CoA</a:t>
            </a:r>
          </a:p>
        </p:txBody>
      </p:sp>
      <p:pic>
        <p:nvPicPr>
          <p:cNvPr id="11" name="Picture 10" descr="Captura de pantalla con un ejemplo del texto del certificado de análisis (CoA) para costes específicos que requieren aclaración o más detalles">
            <a:extLst>
              <a:ext uri="{FF2B5EF4-FFF2-40B4-BE49-F238E27FC236}">
                <a16:creationId xmlns:a16="http://schemas.microsoft.com/office/drawing/2014/main" id="{851F91BB-3568-4AD5-690A-9A123DBD0EE3}"/>
              </a:ext>
            </a:extLst>
          </p:cNvPr>
          <p:cNvPicPr>
            <a:picLocks noChangeAspect="1"/>
          </p:cNvPicPr>
          <p:nvPr/>
        </p:nvPicPr>
        <p:blipFill>
          <a:blip r:embed="rId2"/>
          <a:stretch>
            <a:fillRect/>
          </a:stretch>
        </p:blipFill>
        <p:spPr>
          <a:xfrm>
            <a:off x="6350975" y="1905031"/>
            <a:ext cx="5258750" cy="834065"/>
          </a:xfrm>
          <a:prstGeom prst="rect">
            <a:avLst/>
          </a:prstGeom>
          <a:ln w="28575">
            <a:solidFill>
              <a:schemeClr val="bg2">
                <a:lumMod val="50000"/>
              </a:schemeClr>
            </a:solidFill>
          </a:ln>
          <a:effectLst>
            <a:glow rad="63500">
              <a:schemeClr val="accent1">
                <a:alpha val="40000"/>
              </a:schemeClr>
            </a:glow>
            <a:outerShdw blurRad="292100" dist="139700" dir="2700000" algn="tl" rotWithShape="0">
              <a:srgbClr val="333333">
                <a:alpha val="65000"/>
              </a:srgbClr>
            </a:outerShdw>
          </a:effectLst>
        </p:spPr>
      </p:pic>
      <p:pic>
        <p:nvPicPr>
          <p:cNvPr id="14" name="Picture 13" descr="Captura de pantalla de la descripción presupuestaria en la sección «Prestaciones complementarias», en la que las prestaciones complementarias aparecen en la «Descripción» y el mismo número figura en la sección «Justificación de los costes», más abajo.">
            <a:extLst>
              <a:ext uri="{FF2B5EF4-FFF2-40B4-BE49-F238E27FC236}">
                <a16:creationId xmlns:a16="http://schemas.microsoft.com/office/drawing/2014/main" id="{64D72DE3-0EF6-C09C-E046-FDAECE03B6A2}"/>
              </a:ext>
            </a:extLst>
          </p:cNvPr>
          <p:cNvPicPr>
            <a:picLocks noChangeAspect="1"/>
          </p:cNvPicPr>
          <p:nvPr/>
        </p:nvPicPr>
        <p:blipFill>
          <a:blip r:embed="rId3"/>
          <a:stretch>
            <a:fillRect/>
          </a:stretch>
        </p:blipFill>
        <p:spPr>
          <a:xfrm>
            <a:off x="2049030" y="3596987"/>
            <a:ext cx="8209040" cy="2380544"/>
          </a:xfrm>
          <a:prstGeom prst="rect">
            <a:avLst/>
          </a:prstGeom>
          <a:ln w="28575">
            <a:solidFill>
              <a:schemeClr val="bg2">
                <a:lumMod val="50000"/>
              </a:schemeClr>
            </a:solidFill>
          </a:ln>
        </p:spPr>
      </p:pic>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25</a:t>
            </a:fld>
            <a:endParaRPr lang="x-es-XL"/>
          </a:p>
        </p:txBody>
      </p:sp>
    </p:spTree>
    <p:extLst>
      <p:ext uri="{BB962C8B-B14F-4D97-AF65-F5344CB8AC3E}">
        <p14:creationId xmlns:p14="http://schemas.microsoft.com/office/powerpoint/2010/main" val="968951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r>
              <a:rPr lang="x-es-XL" b="0" i="0" u="none" baseline="0" dirty="0"/>
              <a:t>CoA o PCN </a:t>
            </a:r>
            <a:r>
              <a:rPr lang="es-MX" b="0" i="0" u="none" baseline="0" dirty="0"/>
              <a:t>de p</a:t>
            </a:r>
            <a:r>
              <a:rPr lang="x-es-XL" dirty="0"/>
              <a:t>resupuesto </a:t>
            </a:r>
            <a:r>
              <a:rPr lang="x-es-XL" b="0" i="0" u="none" baseline="0" dirty="0"/>
              <a:t>(4 de 9)</a:t>
            </a:r>
          </a:p>
        </p:txBody>
      </p:sp>
      <p:sp>
        <p:nvSpPr>
          <p:cNvPr id="47" name="Content Placeholder 46">
            <a:extLst>
              <a:ext uri="{FF2B5EF4-FFF2-40B4-BE49-F238E27FC236}">
                <a16:creationId xmlns:a16="http://schemas.microsoft.com/office/drawing/2014/main" id="{82FDE8D6-A5BB-BB2A-D389-56F72FC200A5}"/>
              </a:ext>
            </a:extLst>
          </p:cNvPr>
          <p:cNvSpPr>
            <a:spLocks noGrp="1"/>
          </p:cNvSpPr>
          <p:nvPr>
            <p:ph sz="half" idx="2"/>
          </p:nvPr>
        </p:nvSpPr>
        <p:spPr>
          <a:xfrm>
            <a:off x="839787" y="1298864"/>
            <a:ext cx="6194858" cy="2130136"/>
          </a:xfrm>
        </p:spPr>
        <p:txBody>
          <a:bodyPr numCol="2">
            <a:noAutofit/>
          </a:bodyPr>
          <a:lstStyle/>
          <a:p>
            <a:pPr marL="0" indent="0" algn="l" rtl="0">
              <a:spcBef>
                <a:spcPts val="600"/>
              </a:spcBef>
              <a:buNone/>
            </a:pPr>
            <a:r>
              <a:rPr lang="x-es-XL" sz="1800" b="1" i="0" u="none" baseline="0" dirty="0"/>
              <a:t>Viajes</a:t>
            </a:r>
          </a:p>
          <a:p>
            <a:pPr marL="342900" indent="-176213" algn="l" rtl="0">
              <a:spcBef>
                <a:spcPts val="600"/>
              </a:spcBef>
            </a:pPr>
            <a:r>
              <a:rPr lang="x-es-XL" sz="1400" b="0" i="0" u="none" baseline="0" dirty="0"/>
              <a:t>Solo para el personal beneficiario de la subvención que figure en la sección «Personal»</a:t>
            </a:r>
          </a:p>
          <a:p>
            <a:pPr marL="342900" indent="-176213" algn="l" rtl="0">
              <a:spcBef>
                <a:spcPts val="600"/>
              </a:spcBef>
            </a:pPr>
            <a:r>
              <a:rPr lang="x-es-XL" sz="1400" b="0" i="0" u="none" baseline="0" dirty="0"/>
              <a:t>Se deben justificar los gastos de viaje que superen el 10 % del presupuesto </a:t>
            </a:r>
            <a:r>
              <a:rPr lang="es-MX" sz="1400" b="0" i="0" u="none" baseline="0" dirty="0"/>
              <a:t>de un año</a:t>
            </a:r>
            <a:r>
              <a:rPr lang="x-es-XL" sz="1400" b="0" i="0" u="none" baseline="0" dirty="0"/>
              <a:t>.</a:t>
            </a:r>
          </a:p>
          <a:p>
            <a:pPr marL="0" indent="0" algn="l" rtl="0">
              <a:spcBef>
                <a:spcPts val="600"/>
              </a:spcBef>
              <a:buNone/>
            </a:pPr>
            <a:r>
              <a:rPr lang="x-es-XL" sz="1400" b="0" i="0" u="none" baseline="0" dirty="0"/>
              <a:t>       </a:t>
            </a:r>
          </a:p>
          <a:p>
            <a:pPr marL="0" indent="0" algn="l" rtl="0">
              <a:spcBef>
                <a:spcPts val="600"/>
              </a:spcBef>
              <a:buNone/>
            </a:pPr>
            <a:endParaRPr lang="x-es-XL" sz="1400" dirty="0"/>
          </a:p>
          <a:p>
            <a:pPr marL="290513" indent="-176213" algn="l" rtl="0">
              <a:spcBef>
                <a:spcPts val="600"/>
              </a:spcBef>
            </a:pPr>
            <a:r>
              <a:rPr lang="x-es-XL" sz="1400" b="0" i="0" u="none" baseline="0" dirty="0"/>
              <a:t>Se debe presentar lo siguiente:</a:t>
            </a:r>
          </a:p>
          <a:p>
            <a:pPr lvl="1" algn="l" rtl="0">
              <a:spcBef>
                <a:spcPts val="200"/>
              </a:spcBef>
            </a:pPr>
            <a:r>
              <a:rPr lang="x-es-XL" sz="1200" b="0" i="0" u="none" baseline="0" dirty="0"/>
              <a:t>Objetivo</a:t>
            </a:r>
          </a:p>
          <a:p>
            <a:pPr lvl="1" algn="l" rtl="0">
              <a:spcBef>
                <a:spcPts val="200"/>
              </a:spcBef>
            </a:pPr>
            <a:r>
              <a:rPr lang="x-es-XL" sz="1200" b="0" i="0" u="none" baseline="0" dirty="0"/>
              <a:t>Número de empleados que viajan</a:t>
            </a:r>
          </a:p>
          <a:p>
            <a:pPr lvl="1" algn="l" rtl="0">
              <a:spcBef>
                <a:spcPts val="200"/>
              </a:spcBef>
            </a:pPr>
            <a:r>
              <a:rPr lang="x-es-XL" sz="1200" b="0" i="0" u="none" baseline="0" dirty="0"/>
              <a:t>Ubicación</a:t>
            </a:r>
          </a:p>
          <a:p>
            <a:pPr lvl="1" algn="l" rtl="0">
              <a:spcBef>
                <a:spcPts val="200"/>
              </a:spcBef>
            </a:pPr>
            <a:r>
              <a:rPr lang="x-es-XL" sz="1200" b="0" i="0" u="none" baseline="0" dirty="0"/>
              <a:t>Kilometraje</a:t>
            </a:r>
          </a:p>
          <a:p>
            <a:pPr lvl="1" algn="l" rtl="0">
              <a:spcBef>
                <a:spcPts val="200"/>
              </a:spcBef>
            </a:pPr>
            <a:r>
              <a:rPr lang="x-es-XL" sz="1200" b="0" i="0" u="none" baseline="0" dirty="0"/>
              <a:t>Número estimado de viajes dentro y fuera del estado</a:t>
            </a:r>
          </a:p>
          <a:p>
            <a:pPr lvl="1" algn="l" rtl="0">
              <a:spcBef>
                <a:spcPts val="200"/>
              </a:spcBef>
            </a:pPr>
            <a:r>
              <a:rPr lang="x-es-XL" sz="1200" b="0" i="0" u="none" baseline="0" dirty="0"/>
              <a:t>Dietas</a:t>
            </a:r>
            <a:endParaRPr lang="x-es-XL" sz="1400" dirty="0"/>
          </a:p>
        </p:txBody>
      </p:sp>
      <p:sp>
        <p:nvSpPr>
          <p:cNvPr id="9" name="TextBox 8">
            <a:extLst>
              <a:ext uri="{FF2B5EF4-FFF2-40B4-BE49-F238E27FC236}">
                <a16:creationId xmlns:a16="http://schemas.microsoft.com/office/drawing/2014/main" id="{AD921CEB-837E-1B8E-B8B0-7C4908D22E3B}"/>
              </a:ext>
              <a:ext uri="{C183D7F6-B498-43B3-948B-1728B52AA6E4}">
                <adec:decorative xmlns:adec="http://schemas.microsoft.com/office/drawing/2017/decorative" val="0"/>
              </a:ext>
            </a:extLst>
          </p:cNvPr>
          <p:cNvSpPr txBox="1"/>
          <p:nvPr/>
        </p:nvSpPr>
        <p:spPr>
          <a:xfrm>
            <a:off x="7263915" y="1731581"/>
            <a:ext cx="2374240" cy="276999"/>
          </a:xfrm>
          <a:prstGeom prst="rect">
            <a:avLst/>
          </a:prstGeom>
          <a:noFill/>
        </p:spPr>
        <p:txBody>
          <a:bodyPr wrap="none" rtlCol="0">
            <a:spAutoFit/>
          </a:bodyPr>
          <a:lstStyle/>
          <a:p>
            <a:pPr algn="l" rtl="0"/>
            <a:r>
              <a:rPr lang="x-es-XL" sz="1200" b="1" i="1" u="none" baseline="0" dirty="0">
                <a:solidFill>
                  <a:schemeClr val="accent1"/>
                </a:solidFill>
              </a:rPr>
              <a:t>Ejemplo de </a:t>
            </a:r>
            <a:r>
              <a:rPr lang="es-MX" sz="1200" b="1" i="1" u="none" baseline="0" dirty="0">
                <a:solidFill>
                  <a:schemeClr val="accent1"/>
                </a:solidFill>
              </a:rPr>
              <a:t>redacción </a:t>
            </a:r>
            <a:r>
              <a:rPr lang="x-es-XL" sz="1200" b="1" i="1" u="none" baseline="0" dirty="0">
                <a:solidFill>
                  <a:schemeClr val="accent1"/>
                </a:solidFill>
              </a:rPr>
              <a:t>para un CoA</a:t>
            </a:r>
          </a:p>
        </p:txBody>
      </p:sp>
      <p:pic>
        <p:nvPicPr>
          <p:cNvPr id="12" name="Picture 11" descr="Captura de pantalla con un ejemplo del texto del certificado de análisis (CoA) relativo a costes específicos que requieren aclaración o más detalles">
            <a:extLst>
              <a:ext uri="{FF2B5EF4-FFF2-40B4-BE49-F238E27FC236}">
                <a16:creationId xmlns:a16="http://schemas.microsoft.com/office/drawing/2014/main" id="{C1036AF5-B811-C537-E764-5BF73A0870AC}"/>
              </a:ext>
            </a:extLst>
          </p:cNvPr>
          <p:cNvPicPr>
            <a:picLocks noChangeAspect="1"/>
          </p:cNvPicPr>
          <p:nvPr/>
        </p:nvPicPr>
        <p:blipFill>
          <a:blip r:embed="rId2"/>
          <a:stretch>
            <a:fillRect/>
          </a:stretch>
        </p:blipFill>
        <p:spPr>
          <a:xfrm>
            <a:off x="7263915" y="2092574"/>
            <a:ext cx="4457030" cy="778533"/>
          </a:xfrm>
          <a:prstGeom prst="rect">
            <a:avLst/>
          </a:prstGeom>
          <a:ln w="28575">
            <a:solidFill>
              <a:schemeClr val="bg2">
                <a:lumMod val="50000"/>
              </a:schemeClr>
            </a:solidFill>
          </a:ln>
          <a:effectLst>
            <a:glow rad="63500">
              <a:schemeClr val="accent1">
                <a:alpha val="40000"/>
              </a:schemeClr>
            </a:glow>
            <a:outerShdw blurRad="292100" dist="139700" dir="2700000" algn="tl" rotWithShape="0">
              <a:srgbClr val="333333">
                <a:alpha val="65000"/>
              </a:srgbClr>
            </a:outerShdw>
          </a:effectLst>
        </p:spPr>
      </p:pic>
      <p:pic>
        <p:nvPicPr>
          <p:cNvPr id="15" name="Picture 14" descr="Captura de pantalla de la sección «Descripción del presupuesto: Viajes», que incluye el kilometraje, los peajes y cuatro entradas correspondientes a viajes fuera del estado; a continuación, en el cuadro «Justificación de los costes», aparece una descripción del motivo de los viajes y del número de desplazamientos.">
            <a:extLst>
              <a:ext uri="{FF2B5EF4-FFF2-40B4-BE49-F238E27FC236}">
                <a16:creationId xmlns:a16="http://schemas.microsoft.com/office/drawing/2014/main" id="{8F531DC5-D8D2-ACFB-1E66-30C424FE212E}"/>
              </a:ext>
            </a:extLst>
          </p:cNvPr>
          <p:cNvPicPr>
            <a:picLocks noChangeAspect="1"/>
          </p:cNvPicPr>
          <p:nvPr/>
        </p:nvPicPr>
        <p:blipFill>
          <a:blip r:embed="rId3"/>
          <a:stretch>
            <a:fillRect/>
          </a:stretch>
        </p:blipFill>
        <p:spPr>
          <a:xfrm>
            <a:off x="972233" y="3516144"/>
            <a:ext cx="10410324" cy="2664645"/>
          </a:xfrm>
          <a:prstGeom prst="rect">
            <a:avLst/>
          </a:prstGeom>
          <a:ln w="28575">
            <a:solidFill>
              <a:schemeClr val="bg2">
                <a:lumMod val="50000"/>
              </a:schemeClr>
            </a:solidFill>
          </a:ln>
        </p:spPr>
      </p:pic>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26</a:t>
            </a:fld>
            <a:endParaRPr lang="x-es-XL"/>
          </a:p>
        </p:txBody>
      </p:sp>
    </p:spTree>
    <p:extLst>
      <p:ext uri="{BB962C8B-B14F-4D97-AF65-F5344CB8AC3E}">
        <p14:creationId xmlns:p14="http://schemas.microsoft.com/office/powerpoint/2010/main" val="1773345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r>
              <a:rPr lang="x-es-XL" b="0" i="0" u="none" baseline="0" dirty="0"/>
              <a:t>CoA o PCN </a:t>
            </a:r>
            <a:r>
              <a:rPr lang="es-MX" b="0" i="0" u="none" baseline="0" dirty="0"/>
              <a:t>de p</a:t>
            </a:r>
            <a:r>
              <a:rPr lang="x-es-XL" dirty="0"/>
              <a:t>resupuesto </a:t>
            </a:r>
            <a:r>
              <a:rPr lang="x-es-XL" b="0" i="0" u="none" baseline="0" dirty="0"/>
              <a:t>(5 de 9)</a:t>
            </a:r>
          </a:p>
        </p:txBody>
      </p:sp>
      <p:sp>
        <p:nvSpPr>
          <p:cNvPr id="47" name="Content Placeholder 46">
            <a:extLst>
              <a:ext uri="{FF2B5EF4-FFF2-40B4-BE49-F238E27FC236}">
                <a16:creationId xmlns:a16="http://schemas.microsoft.com/office/drawing/2014/main" id="{82FDE8D6-A5BB-BB2A-D389-56F72FC200A5}"/>
              </a:ext>
            </a:extLst>
          </p:cNvPr>
          <p:cNvSpPr>
            <a:spLocks noGrp="1"/>
          </p:cNvSpPr>
          <p:nvPr>
            <p:ph sz="half" idx="2"/>
          </p:nvPr>
        </p:nvSpPr>
        <p:spPr>
          <a:xfrm>
            <a:off x="839787" y="1298864"/>
            <a:ext cx="5498668" cy="2130136"/>
          </a:xfrm>
        </p:spPr>
        <p:txBody>
          <a:bodyPr numCol="1">
            <a:noAutofit/>
          </a:bodyPr>
          <a:lstStyle/>
          <a:p>
            <a:pPr marL="0" indent="0" algn="l" rtl="0">
              <a:spcBef>
                <a:spcPts val="300"/>
              </a:spcBef>
              <a:spcAft>
                <a:spcPts val="600"/>
              </a:spcAft>
              <a:buNone/>
            </a:pPr>
            <a:r>
              <a:rPr lang="x-es-XL" sz="1800" b="1" i="0" u="none" baseline="0" dirty="0"/>
              <a:t>Equipamiento</a:t>
            </a:r>
          </a:p>
          <a:p>
            <a:pPr marL="176213" indent="-176213" algn="l" rtl="0">
              <a:spcBef>
                <a:spcPts val="300"/>
              </a:spcBef>
            </a:pPr>
            <a:r>
              <a:rPr lang="x-es-XL" sz="1600" b="0" i="0" u="none" baseline="0" dirty="0"/>
              <a:t>Cost</a:t>
            </a:r>
            <a:r>
              <a:rPr lang="es-MX" sz="1600" b="0" i="0" u="none" baseline="0" dirty="0"/>
              <a:t>o</a:t>
            </a:r>
            <a:r>
              <a:rPr lang="x-es-XL" sz="1600" b="0" i="0" u="none" baseline="0" dirty="0"/>
              <a:t> unitario igual o superior a 10</a:t>
            </a:r>
            <a:r>
              <a:rPr lang="es-MX" sz="1600" b="0" i="0" u="none" baseline="0" dirty="0"/>
              <a:t>.</a:t>
            </a:r>
            <a:r>
              <a:rPr lang="x-es-XL" sz="1600" b="0" i="0" u="none" baseline="0" dirty="0"/>
              <a:t>000 dólares (1 unidad = 10</a:t>
            </a:r>
            <a:r>
              <a:rPr lang="es-MX" sz="1600" b="0" i="0" u="none" baseline="0" dirty="0"/>
              <a:t>.</a:t>
            </a:r>
            <a:r>
              <a:rPr lang="x-es-XL" sz="1600" b="0" i="0" u="none" baseline="0" dirty="0"/>
              <a:t>000 dólares)</a:t>
            </a:r>
          </a:p>
          <a:p>
            <a:pPr marL="176213" indent="-176213" algn="l" rtl="0">
              <a:spcBef>
                <a:spcPts val="300"/>
              </a:spcBef>
            </a:pPr>
            <a:r>
              <a:rPr lang="x-es-XL" sz="1600" b="0" i="0" u="none" baseline="0" dirty="0"/>
              <a:t>Se debe presentar lo siguiente:</a:t>
            </a:r>
          </a:p>
          <a:p>
            <a:pPr marL="633413" lvl="1" indent="-176213" algn="l" rtl="0">
              <a:spcBef>
                <a:spcPts val="300"/>
              </a:spcBef>
            </a:pPr>
            <a:r>
              <a:rPr lang="x-es-XL" sz="1400" b="0" i="0" u="none" baseline="0" dirty="0"/>
              <a:t>Artículo</a:t>
            </a:r>
          </a:p>
          <a:p>
            <a:pPr marL="633413" lvl="1" indent="-176213" algn="l" rtl="0">
              <a:spcBef>
                <a:spcPts val="300"/>
              </a:spcBef>
            </a:pPr>
            <a:r>
              <a:rPr lang="x-es-XL" sz="1400" b="0" i="0" u="none" baseline="0" dirty="0"/>
              <a:t>Cantidad</a:t>
            </a:r>
          </a:p>
          <a:p>
            <a:pPr marL="633413" lvl="1" indent="-176213" algn="l" rtl="0">
              <a:spcBef>
                <a:spcPts val="300"/>
              </a:spcBef>
            </a:pPr>
            <a:r>
              <a:rPr lang="x-es-XL" sz="1400" b="0" i="0" u="none" baseline="0" dirty="0"/>
              <a:t>Cost</a:t>
            </a:r>
            <a:r>
              <a:rPr lang="es-MX" sz="1400" b="0" i="0" u="none" baseline="0" dirty="0"/>
              <a:t>o</a:t>
            </a:r>
            <a:r>
              <a:rPr lang="x-es-XL" sz="1400" b="0" i="0" u="none" baseline="0" dirty="0"/>
              <a:t> unitario por artículo</a:t>
            </a:r>
          </a:p>
          <a:p>
            <a:pPr marL="633413" lvl="1" indent="-176213" algn="l" rtl="0">
              <a:spcBef>
                <a:spcPts val="300"/>
              </a:spcBef>
            </a:pPr>
            <a:r>
              <a:rPr lang="x-es-XL" sz="1400" b="0" i="0" u="none" baseline="0" dirty="0"/>
              <a:t>Necesidad de equipamiento</a:t>
            </a:r>
          </a:p>
        </p:txBody>
      </p:sp>
      <p:sp>
        <p:nvSpPr>
          <p:cNvPr id="4" name="TextBox 3">
            <a:extLst>
              <a:ext uri="{FF2B5EF4-FFF2-40B4-BE49-F238E27FC236}">
                <a16:creationId xmlns:a16="http://schemas.microsoft.com/office/drawing/2014/main" id="{4A3BF97E-C2C9-C0BE-E8DC-CF337800EEEE}"/>
              </a:ext>
              <a:ext uri="{C183D7F6-B498-43B3-948B-1728B52AA6E4}">
                <adec:decorative xmlns:adec="http://schemas.microsoft.com/office/drawing/2017/decorative" val="0"/>
              </a:ext>
            </a:extLst>
          </p:cNvPr>
          <p:cNvSpPr txBox="1"/>
          <p:nvPr/>
        </p:nvSpPr>
        <p:spPr>
          <a:xfrm>
            <a:off x="6303819" y="1973478"/>
            <a:ext cx="1622560" cy="276999"/>
          </a:xfrm>
          <a:prstGeom prst="rect">
            <a:avLst/>
          </a:prstGeom>
          <a:noFill/>
        </p:spPr>
        <p:txBody>
          <a:bodyPr wrap="none" rtlCol="0">
            <a:spAutoFit/>
          </a:bodyPr>
          <a:lstStyle/>
          <a:p>
            <a:pPr algn="l" rtl="0"/>
            <a:r>
              <a:rPr lang="x-es-XL" sz="1200" b="1" i="1" u="none" baseline="0" dirty="0">
                <a:solidFill>
                  <a:schemeClr val="accent1"/>
                </a:solidFill>
              </a:rPr>
              <a:t>Ejemplo de redacción de una PCN</a:t>
            </a:r>
          </a:p>
        </p:txBody>
      </p:sp>
      <p:pic>
        <p:nvPicPr>
          <p:cNvPr id="6" name="Picture 5" descr="Captura de pantalla con ejemplos del texto del PCN para elementos específicos que deben reclasificarse">
            <a:extLst>
              <a:ext uri="{FF2B5EF4-FFF2-40B4-BE49-F238E27FC236}">
                <a16:creationId xmlns:a16="http://schemas.microsoft.com/office/drawing/2014/main" id="{5DFF43AC-1D9B-BBAD-3636-2D05CBCEC908}"/>
              </a:ext>
            </a:extLst>
          </p:cNvPr>
          <p:cNvPicPr>
            <a:picLocks noChangeAspect="1"/>
          </p:cNvPicPr>
          <p:nvPr/>
        </p:nvPicPr>
        <p:blipFill>
          <a:blip r:embed="rId2"/>
          <a:stretch>
            <a:fillRect/>
          </a:stretch>
        </p:blipFill>
        <p:spPr>
          <a:xfrm>
            <a:off x="6303819" y="2338258"/>
            <a:ext cx="5581937" cy="901746"/>
          </a:xfrm>
          <a:prstGeom prst="rect">
            <a:avLst/>
          </a:prstGeom>
          <a:ln w="28575">
            <a:solidFill>
              <a:schemeClr val="bg2">
                <a:lumMod val="50000"/>
              </a:schemeClr>
            </a:solidFill>
          </a:ln>
          <a:effectLst>
            <a:glow rad="63500">
              <a:schemeClr val="accent1">
                <a:alpha val="40000"/>
              </a:schemeClr>
            </a:glow>
          </a:effectLst>
        </p:spPr>
      </p:pic>
      <p:pic>
        <p:nvPicPr>
          <p:cNvPr id="11" name="Picture 10" descr="Captura de pantalla de la sección «Descripción del presupuesto: Equipamiento», en la que figuran la impresora y la fotocopiadora; a continuación, en la sección «Justificación de los costes», se describe para qué se utilizaron la impresora y la fotocopiadora.">
            <a:extLst>
              <a:ext uri="{FF2B5EF4-FFF2-40B4-BE49-F238E27FC236}">
                <a16:creationId xmlns:a16="http://schemas.microsoft.com/office/drawing/2014/main" id="{37ECA063-0DB6-AC79-D5D9-D0775917EAF5}"/>
              </a:ext>
            </a:extLst>
          </p:cNvPr>
          <p:cNvPicPr>
            <a:picLocks noChangeAspect="1"/>
          </p:cNvPicPr>
          <p:nvPr/>
        </p:nvPicPr>
        <p:blipFill>
          <a:blip r:embed="rId3"/>
          <a:stretch>
            <a:fillRect/>
          </a:stretch>
        </p:blipFill>
        <p:spPr>
          <a:xfrm>
            <a:off x="1572833" y="3623660"/>
            <a:ext cx="8229600" cy="2538029"/>
          </a:xfrm>
          <a:prstGeom prst="rect">
            <a:avLst/>
          </a:prstGeom>
          <a:ln w="28575">
            <a:solidFill>
              <a:schemeClr val="bg2">
                <a:lumMod val="50000"/>
              </a:schemeClr>
            </a:solidFill>
          </a:ln>
        </p:spPr>
      </p:pic>
      <p:pic>
        <p:nvPicPr>
          <p:cNvPr id="10" name="Picture 9">
            <a:extLst>
              <a:ext uri="{FF2B5EF4-FFF2-40B4-BE49-F238E27FC236}">
                <a16:creationId xmlns:a16="http://schemas.microsoft.com/office/drawing/2014/main" id="{452F5AE3-F5E5-751C-AACE-F48E40DA7F5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982362" y="4296919"/>
            <a:ext cx="2050897" cy="1642352"/>
          </a:xfrm>
          <a:prstGeom prst="rect">
            <a:avLst/>
          </a:prstGeom>
        </p:spPr>
      </p:pic>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27</a:t>
            </a:fld>
            <a:endParaRPr lang="x-es-XL"/>
          </a:p>
        </p:txBody>
      </p:sp>
    </p:spTree>
    <p:extLst>
      <p:ext uri="{BB962C8B-B14F-4D97-AF65-F5344CB8AC3E}">
        <p14:creationId xmlns:p14="http://schemas.microsoft.com/office/powerpoint/2010/main" val="162708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r>
              <a:rPr lang="x-es-XL" b="0" i="0" u="none" baseline="0" dirty="0"/>
              <a:t>CoA o PCN </a:t>
            </a:r>
            <a:r>
              <a:rPr lang="es-MX" b="0" i="0" u="none" baseline="0" dirty="0"/>
              <a:t>de p</a:t>
            </a:r>
            <a:r>
              <a:rPr lang="x-es-XL" dirty="0"/>
              <a:t>resupuesto </a:t>
            </a:r>
            <a:r>
              <a:rPr lang="x-es-XL" b="0" i="0" u="none" baseline="0" dirty="0"/>
              <a:t>(6 de 9)</a:t>
            </a:r>
          </a:p>
        </p:txBody>
      </p:sp>
      <p:sp>
        <p:nvSpPr>
          <p:cNvPr id="47" name="Content Placeholder 46">
            <a:extLst>
              <a:ext uri="{FF2B5EF4-FFF2-40B4-BE49-F238E27FC236}">
                <a16:creationId xmlns:a16="http://schemas.microsoft.com/office/drawing/2014/main" id="{82FDE8D6-A5BB-BB2A-D389-56F72FC200A5}"/>
              </a:ext>
            </a:extLst>
          </p:cNvPr>
          <p:cNvSpPr>
            <a:spLocks noGrp="1"/>
          </p:cNvSpPr>
          <p:nvPr>
            <p:ph sz="half" idx="2"/>
          </p:nvPr>
        </p:nvSpPr>
        <p:spPr>
          <a:xfrm>
            <a:off x="839786" y="1381991"/>
            <a:ext cx="6072709" cy="4218709"/>
          </a:xfrm>
        </p:spPr>
        <p:txBody>
          <a:bodyPr numCol="1">
            <a:normAutofit/>
          </a:bodyPr>
          <a:lstStyle/>
          <a:p>
            <a:pPr marL="0" indent="0" algn="l" rtl="0">
              <a:spcBef>
                <a:spcPts val="300"/>
              </a:spcBef>
              <a:spcAft>
                <a:spcPts val="600"/>
              </a:spcAft>
              <a:buNone/>
            </a:pPr>
            <a:r>
              <a:rPr lang="es-MX" sz="2000" b="1" i="0" u="none" baseline="0" dirty="0"/>
              <a:t>Suministros</a:t>
            </a:r>
            <a:endParaRPr lang="x-es-XL" sz="2000" b="1" i="0" u="none" baseline="0" dirty="0"/>
          </a:p>
          <a:p>
            <a:pPr marL="457200" algn="l" rtl="0">
              <a:spcBef>
                <a:spcPts val="300"/>
              </a:spcBef>
              <a:spcAft>
                <a:spcPts val="600"/>
              </a:spcAft>
            </a:pPr>
            <a:r>
              <a:rPr lang="x-es-XL" sz="1800" b="0" i="0" u="none" baseline="0" dirty="0"/>
              <a:t>Bienes muebles tangibles distintos del «equipamiento»</a:t>
            </a:r>
          </a:p>
          <a:p>
            <a:pPr marL="457200" algn="l" rtl="0">
              <a:spcBef>
                <a:spcPts val="300"/>
              </a:spcBef>
              <a:spcAft>
                <a:spcPts val="600"/>
              </a:spcAft>
            </a:pPr>
            <a:r>
              <a:rPr lang="x-es-XL" sz="1800" b="0" i="0" u="none" baseline="0" dirty="0"/>
              <a:t>Se debe presentar lo siguiente:</a:t>
            </a:r>
          </a:p>
          <a:p>
            <a:pPr marL="914400" lvl="1" algn="l" rtl="0">
              <a:spcBef>
                <a:spcPts val="300"/>
              </a:spcBef>
              <a:spcAft>
                <a:spcPts val="600"/>
              </a:spcAft>
            </a:pPr>
            <a:r>
              <a:rPr lang="x-es-XL" sz="1600" b="0" i="0" u="none" baseline="0" dirty="0"/>
              <a:t>Tipo de </a:t>
            </a:r>
            <a:r>
              <a:rPr lang="es-MX" sz="1600" b="0" i="0" u="none" baseline="0" dirty="0"/>
              <a:t>suministro</a:t>
            </a:r>
            <a:r>
              <a:rPr lang="x-es-XL" sz="1600" b="0" i="0" u="none" baseline="0" dirty="0"/>
              <a:t> (</a:t>
            </a:r>
            <a:r>
              <a:rPr lang="es-MX" sz="1600" b="0" i="0" u="none" baseline="0" dirty="0"/>
              <a:t>suministros </a:t>
            </a:r>
            <a:r>
              <a:rPr lang="x-es-XL" sz="1600" b="0" i="0" u="none" baseline="0" dirty="0"/>
              <a:t>de oficina, </a:t>
            </a:r>
            <a:r>
              <a:rPr lang="es-MX" sz="1600" dirty="0"/>
              <a:t>computadora </a:t>
            </a:r>
            <a:r>
              <a:rPr lang="x-es-XL" sz="1600" b="0" i="0" u="none" baseline="0" dirty="0"/>
              <a:t>portátil, etc.)</a:t>
            </a:r>
          </a:p>
          <a:p>
            <a:pPr marL="914400" lvl="1">
              <a:spcBef>
                <a:spcPts val="300"/>
              </a:spcBef>
              <a:spcAft>
                <a:spcPts val="600"/>
              </a:spcAft>
            </a:pPr>
            <a:r>
              <a:rPr lang="x-es-XL" sz="1600" b="0" i="0" u="none" baseline="0" dirty="0"/>
              <a:t>Cost</a:t>
            </a:r>
            <a:r>
              <a:rPr lang="es-MX" sz="1600" b="0" i="0" u="none" baseline="0" dirty="0"/>
              <a:t>o</a:t>
            </a:r>
            <a:r>
              <a:rPr lang="x-es-XL" sz="1600" b="0" i="0" u="none" baseline="0" dirty="0"/>
              <a:t> mensual (</a:t>
            </a:r>
            <a:r>
              <a:rPr lang="es-MX" sz="1600" dirty="0"/>
              <a:t>suministros</a:t>
            </a:r>
            <a:r>
              <a:rPr lang="x-es-XL" sz="1600" b="0" i="0" u="none" baseline="0" dirty="0"/>
              <a:t> de oficina)</a:t>
            </a:r>
          </a:p>
          <a:p>
            <a:pPr marL="914400" lvl="1">
              <a:spcBef>
                <a:spcPts val="300"/>
              </a:spcBef>
              <a:spcAft>
                <a:spcPts val="600"/>
              </a:spcAft>
            </a:pPr>
            <a:r>
              <a:rPr lang="x-es-XL" sz="1600" b="0" i="0" u="none" baseline="0" dirty="0"/>
              <a:t>Artículos distintos </a:t>
            </a:r>
            <a:r>
              <a:rPr lang="es-MX" sz="1600" b="0" i="0" u="none" baseline="0" dirty="0"/>
              <a:t>a</a:t>
            </a:r>
            <a:r>
              <a:rPr lang="x-es-XL" sz="1600" b="0" i="0" u="none" baseline="0" dirty="0"/>
              <a:t> los </a:t>
            </a:r>
            <a:r>
              <a:rPr lang="es-MX" sz="1600" dirty="0"/>
              <a:t>suministros </a:t>
            </a:r>
            <a:r>
              <a:rPr lang="x-es-XL" sz="1600" b="0" i="0" u="none" baseline="0" dirty="0"/>
              <a:t>de oficina:</a:t>
            </a:r>
          </a:p>
          <a:p>
            <a:pPr marL="1371600" lvl="2" algn="l" rtl="0">
              <a:spcBef>
                <a:spcPts val="300"/>
              </a:spcBef>
              <a:spcAft>
                <a:spcPts val="600"/>
              </a:spcAft>
            </a:pPr>
            <a:r>
              <a:rPr lang="x-es-XL" sz="1400" b="0" i="0" u="none" baseline="0" dirty="0"/>
              <a:t>Artículo</a:t>
            </a:r>
          </a:p>
          <a:p>
            <a:pPr marL="1371600" lvl="2" algn="l" rtl="0">
              <a:spcBef>
                <a:spcPts val="300"/>
              </a:spcBef>
              <a:spcAft>
                <a:spcPts val="600"/>
              </a:spcAft>
            </a:pPr>
            <a:r>
              <a:rPr lang="x-es-XL" sz="1400" b="0" i="0" u="none" baseline="0" dirty="0"/>
              <a:t>Cantidad</a:t>
            </a:r>
          </a:p>
          <a:p>
            <a:pPr marL="1371600" lvl="2" algn="l" rtl="0">
              <a:spcBef>
                <a:spcPts val="300"/>
              </a:spcBef>
              <a:spcAft>
                <a:spcPts val="600"/>
              </a:spcAft>
            </a:pPr>
            <a:r>
              <a:rPr lang="x-es-XL" sz="1400" b="0" i="0" u="none" baseline="0" dirty="0"/>
              <a:t>Cost</a:t>
            </a:r>
            <a:r>
              <a:rPr lang="es-MX" sz="1400" b="0" i="0" u="none" baseline="0" dirty="0"/>
              <a:t>o</a:t>
            </a:r>
            <a:r>
              <a:rPr lang="x-es-XL" sz="1400" b="0" i="0" u="none" baseline="0" dirty="0"/>
              <a:t> por unidad</a:t>
            </a:r>
          </a:p>
          <a:p>
            <a:pPr marL="0" indent="0" algn="l" rtl="0">
              <a:spcBef>
                <a:spcPts val="300"/>
              </a:spcBef>
              <a:spcAft>
                <a:spcPts val="600"/>
              </a:spcAft>
              <a:buNone/>
            </a:pPr>
            <a:endParaRPr lang="x-es-XL" sz="1050" dirty="0"/>
          </a:p>
          <a:p>
            <a:pPr marL="0" indent="0" algn="l" rtl="0">
              <a:spcBef>
                <a:spcPts val="300"/>
              </a:spcBef>
              <a:spcAft>
                <a:spcPts val="600"/>
              </a:spcAft>
              <a:buNone/>
            </a:pPr>
            <a:endParaRPr lang="x-es-XL" sz="1050" dirty="0"/>
          </a:p>
        </p:txBody>
      </p:sp>
      <p:sp>
        <p:nvSpPr>
          <p:cNvPr id="5" name="TextBox 4">
            <a:extLst>
              <a:ext uri="{FF2B5EF4-FFF2-40B4-BE49-F238E27FC236}">
                <a16:creationId xmlns:a16="http://schemas.microsoft.com/office/drawing/2014/main" id="{5C60F88B-6136-A4F4-ED3C-835CC1C702EB}"/>
              </a:ext>
              <a:ext uri="{C183D7F6-B498-43B3-948B-1728B52AA6E4}">
                <adec:decorative xmlns:adec="http://schemas.microsoft.com/office/drawing/2017/decorative" val="0"/>
              </a:ext>
            </a:extLst>
          </p:cNvPr>
          <p:cNvSpPr txBox="1"/>
          <p:nvPr/>
        </p:nvSpPr>
        <p:spPr>
          <a:xfrm>
            <a:off x="5027785" y="3795665"/>
            <a:ext cx="2374240" cy="276999"/>
          </a:xfrm>
          <a:prstGeom prst="rect">
            <a:avLst/>
          </a:prstGeom>
          <a:noFill/>
        </p:spPr>
        <p:txBody>
          <a:bodyPr wrap="none" rtlCol="0">
            <a:spAutoFit/>
          </a:bodyPr>
          <a:lstStyle/>
          <a:p>
            <a:pPr algn="l" rtl="0"/>
            <a:r>
              <a:rPr lang="x-es-XL" sz="1200" b="1" i="1" u="none" baseline="0" dirty="0">
                <a:solidFill>
                  <a:schemeClr val="accent1"/>
                </a:solidFill>
              </a:rPr>
              <a:t>Ejemplo de </a:t>
            </a:r>
            <a:r>
              <a:rPr lang="es-MX" sz="1200" b="1" i="1" u="none" baseline="0" dirty="0">
                <a:solidFill>
                  <a:schemeClr val="accent1"/>
                </a:solidFill>
              </a:rPr>
              <a:t>redacción </a:t>
            </a:r>
            <a:r>
              <a:rPr lang="x-es-XL" sz="1200" b="1" i="1" u="none" baseline="0" dirty="0">
                <a:solidFill>
                  <a:schemeClr val="accent1"/>
                </a:solidFill>
              </a:rPr>
              <a:t>para un CoA</a:t>
            </a:r>
          </a:p>
        </p:txBody>
      </p:sp>
      <p:pic>
        <p:nvPicPr>
          <p:cNvPr id="12" name="Picture 11" descr="Captura de pantalla con un ejemplo de redacción del Certificado de análisis (CoA) para costes específicos que requieren aclaración o más detalles">
            <a:extLst>
              <a:ext uri="{FF2B5EF4-FFF2-40B4-BE49-F238E27FC236}">
                <a16:creationId xmlns:a16="http://schemas.microsoft.com/office/drawing/2014/main" id="{DE9D76CC-FEEA-2427-2620-9C0098965A49}"/>
              </a:ext>
            </a:extLst>
          </p:cNvPr>
          <p:cNvPicPr>
            <a:picLocks noChangeAspect="1"/>
          </p:cNvPicPr>
          <p:nvPr/>
        </p:nvPicPr>
        <p:blipFill>
          <a:blip r:embed="rId2"/>
          <a:stretch>
            <a:fillRect/>
          </a:stretch>
        </p:blipFill>
        <p:spPr>
          <a:xfrm>
            <a:off x="5027785" y="4175848"/>
            <a:ext cx="6621287" cy="1157619"/>
          </a:xfrm>
          <a:prstGeom prst="rect">
            <a:avLst/>
          </a:prstGeom>
          <a:ln w="28575">
            <a:solidFill>
              <a:schemeClr val="bg2">
                <a:lumMod val="50000"/>
              </a:schemeClr>
            </a:solidFill>
          </a:ln>
          <a:effectLst>
            <a:glow rad="63500">
              <a:schemeClr val="accent1">
                <a:alpha val="40000"/>
              </a:schemeClr>
            </a:glow>
          </a:effectLst>
        </p:spPr>
      </p:pic>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28</a:t>
            </a:fld>
            <a:endParaRPr lang="x-es-XL"/>
          </a:p>
        </p:txBody>
      </p:sp>
    </p:spTree>
    <p:extLst>
      <p:ext uri="{BB962C8B-B14F-4D97-AF65-F5344CB8AC3E}">
        <p14:creationId xmlns:p14="http://schemas.microsoft.com/office/powerpoint/2010/main" val="3225430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r>
              <a:rPr lang="x-es-XL" b="0" i="0" u="none" baseline="0" dirty="0"/>
              <a:t>CoA o PCN </a:t>
            </a:r>
            <a:r>
              <a:rPr lang="es-MX" b="0" i="0" u="none" baseline="0" dirty="0"/>
              <a:t>de p</a:t>
            </a:r>
            <a:r>
              <a:rPr lang="x-es-XL" dirty="0"/>
              <a:t>resupuesto </a:t>
            </a:r>
            <a:r>
              <a:rPr lang="x-es-XL" b="0" i="0" u="none" baseline="0" dirty="0"/>
              <a:t>(7 de 9)</a:t>
            </a:r>
          </a:p>
        </p:txBody>
      </p:sp>
      <p:sp>
        <p:nvSpPr>
          <p:cNvPr id="47" name="Content Placeholder 46">
            <a:extLst>
              <a:ext uri="{FF2B5EF4-FFF2-40B4-BE49-F238E27FC236}">
                <a16:creationId xmlns:a16="http://schemas.microsoft.com/office/drawing/2014/main" id="{82FDE8D6-A5BB-BB2A-D389-56F72FC200A5}"/>
              </a:ext>
            </a:extLst>
          </p:cNvPr>
          <p:cNvSpPr>
            <a:spLocks noGrp="1"/>
          </p:cNvSpPr>
          <p:nvPr>
            <p:ph sz="half" idx="2"/>
          </p:nvPr>
        </p:nvSpPr>
        <p:spPr>
          <a:xfrm>
            <a:off x="839787" y="1381991"/>
            <a:ext cx="5498668" cy="4218709"/>
          </a:xfrm>
        </p:spPr>
        <p:txBody>
          <a:bodyPr numCol="1">
            <a:normAutofit/>
          </a:bodyPr>
          <a:lstStyle/>
          <a:p>
            <a:pPr marL="0" indent="0" algn="l" rtl="0">
              <a:spcBef>
                <a:spcPts val="300"/>
              </a:spcBef>
              <a:spcAft>
                <a:spcPts val="600"/>
              </a:spcAft>
              <a:buNone/>
            </a:pPr>
            <a:r>
              <a:rPr lang="x-es-XL" sz="2000" b="1" i="0" u="none" baseline="0" dirty="0"/>
              <a:t>Contractual</a:t>
            </a:r>
          </a:p>
          <a:p>
            <a:pPr marL="457200" algn="l" rtl="0">
              <a:spcBef>
                <a:spcPts val="300"/>
              </a:spcBef>
              <a:spcAft>
                <a:spcPts val="600"/>
              </a:spcAft>
            </a:pPr>
            <a:r>
              <a:rPr lang="x-es-XL" sz="1800" b="0" i="0" u="none" baseline="0" dirty="0"/>
              <a:t>Los contratos y las subadjudicaciones deben describirse por separado</a:t>
            </a:r>
          </a:p>
          <a:p>
            <a:pPr marL="457200" algn="l" rtl="0">
              <a:spcBef>
                <a:spcPts val="300"/>
              </a:spcBef>
              <a:spcAft>
                <a:spcPts val="600"/>
              </a:spcAft>
            </a:pPr>
            <a:r>
              <a:rPr lang="x-es-XL" sz="1800" b="0" i="0" u="none" baseline="0" dirty="0"/>
              <a:t>Se debe presentar lo siguiente:</a:t>
            </a:r>
            <a:endParaRPr lang="x-es-XL" sz="2000" dirty="0"/>
          </a:p>
          <a:p>
            <a:pPr marL="914400" lvl="1" algn="l" rtl="0">
              <a:spcBef>
                <a:spcPts val="300"/>
              </a:spcBef>
              <a:spcAft>
                <a:spcPts val="600"/>
              </a:spcAft>
            </a:pPr>
            <a:r>
              <a:rPr lang="x-es-XL" sz="1600" b="0" i="0" u="none" baseline="0" dirty="0"/>
              <a:t>Objetivo</a:t>
            </a:r>
          </a:p>
          <a:p>
            <a:pPr marL="914400" lvl="1" algn="l" rtl="0">
              <a:spcBef>
                <a:spcPts val="300"/>
              </a:spcBef>
              <a:spcAft>
                <a:spcPts val="600"/>
              </a:spcAft>
            </a:pPr>
            <a:r>
              <a:rPr lang="x-es-XL" sz="1600" b="0" i="0" u="none" baseline="0" dirty="0"/>
              <a:t>Bienes o servicios y cómo se relacionan </a:t>
            </a:r>
            <a:br>
              <a:rPr lang="x-es-XL" sz="1600" dirty="0"/>
            </a:br>
            <a:r>
              <a:rPr lang="x-es-XL" sz="1600" b="0" i="0" u="none" baseline="0" dirty="0"/>
              <a:t>con los objetivos específicos del proyecto</a:t>
            </a:r>
          </a:p>
        </p:txBody>
      </p:sp>
      <p:sp>
        <p:nvSpPr>
          <p:cNvPr id="4" name="TextBox 3">
            <a:extLst>
              <a:ext uri="{FF2B5EF4-FFF2-40B4-BE49-F238E27FC236}">
                <a16:creationId xmlns:a16="http://schemas.microsoft.com/office/drawing/2014/main" id="{C62E607F-7742-DC73-FC48-CE732AAE277F}"/>
              </a:ext>
              <a:ext uri="{C183D7F6-B498-43B3-948B-1728B52AA6E4}">
                <adec:decorative xmlns:adec="http://schemas.microsoft.com/office/drawing/2017/decorative" val="0"/>
              </a:ext>
            </a:extLst>
          </p:cNvPr>
          <p:cNvSpPr txBox="1"/>
          <p:nvPr/>
        </p:nvSpPr>
        <p:spPr>
          <a:xfrm>
            <a:off x="5959635" y="2447770"/>
            <a:ext cx="1622560" cy="276999"/>
          </a:xfrm>
          <a:prstGeom prst="rect">
            <a:avLst/>
          </a:prstGeom>
          <a:noFill/>
        </p:spPr>
        <p:txBody>
          <a:bodyPr wrap="none" rtlCol="0">
            <a:spAutoFit/>
          </a:bodyPr>
          <a:lstStyle/>
          <a:p>
            <a:pPr algn="l" rtl="0"/>
            <a:r>
              <a:rPr lang="x-es-XL" sz="1200" b="1" i="1" u="none" baseline="0">
                <a:solidFill>
                  <a:schemeClr val="accent1"/>
                </a:solidFill>
              </a:rPr>
              <a:t>Ejemplo de redacción de una PCN</a:t>
            </a:r>
          </a:p>
        </p:txBody>
      </p:sp>
      <p:pic>
        <p:nvPicPr>
          <p:cNvPr id="9" name="Picture 8" descr="Captura de pantalla con un ejemplo del texto del PCN «Costes clasificados erróneamente», en la que se indica el problema y los conceptos concretos que hay que reclasificar, así como los pasos que debes seguir.">
            <a:extLst>
              <a:ext uri="{FF2B5EF4-FFF2-40B4-BE49-F238E27FC236}">
                <a16:creationId xmlns:a16="http://schemas.microsoft.com/office/drawing/2014/main" id="{6D02E191-E1CD-8966-29BD-D47DA81F05BB}"/>
              </a:ext>
            </a:extLst>
          </p:cNvPr>
          <p:cNvPicPr>
            <a:picLocks noChangeAspect="1"/>
          </p:cNvPicPr>
          <p:nvPr/>
        </p:nvPicPr>
        <p:blipFill>
          <a:blip r:embed="rId2"/>
          <a:stretch>
            <a:fillRect/>
          </a:stretch>
        </p:blipFill>
        <p:spPr>
          <a:xfrm>
            <a:off x="5959635" y="2806557"/>
            <a:ext cx="5778797" cy="3016405"/>
          </a:xfrm>
          <a:prstGeom prst="rect">
            <a:avLst/>
          </a:prstGeom>
          <a:ln w="28575">
            <a:solidFill>
              <a:schemeClr val="bg2">
                <a:lumMod val="50000"/>
              </a:schemeClr>
            </a:solidFill>
          </a:ln>
          <a:effectLst>
            <a:glow rad="63500">
              <a:schemeClr val="accent1">
                <a:alpha val="40000"/>
              </a:schemeClr>
            </a:glow>
            <a:outerShdw blurRad="292100" dist="139700" dir="2700000" algn="tl" rotWithShape="0">
              <a:srgbClr val="333333">
                <a:alpha val="65000"/>
              </a:srgbClr>
            </a:outerShdw>
          </a:effectLst>
        </p:spPr>
      </p:pic>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29</a:t>
            </a:fld>
            <a:endParaRPr lang="x-es-XL"/>
          </a:p>
        </p:txBody>
      </p:sp>
    </p:spTree>
    <p:extLst>
      <p:ext uri="{BB962C8B-B14F-4D97-AF65-F5344CB8AC3E}">
        <p14:creationId xmlns:p14="http://schemas.microsoft.com/office/powerpoint/2010/main" val="4029117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r>
              <a:rPr lang="x-es-XL" b="0" i="0" u="none" baseline="0" dirty="0"/>
              <a:t>CoA o PCN </a:t>
            </a:r>
            <a:r>
              <a:rPr lang="es-MX" b="0" i="0" u="none" baseline="0" dirty="0"/>
              <a:t>de p</a:t>
            </a:r>
            <a:r>
              <a:rPr lang="x-es-XL" dirty="0"/>
              <a:t>resupuesto </a:t>
            </a:r>
            <a:r>
              <a:rPr lang="x-es-XL" b="0" i="0" u="none" baseline="0" dirty="0"/>
              <a:t>(8 de 9)</a:t>
            </a:r>
          </a:p>
        </p:txBody>
      </p:sp>
      <p:sp>
        <p:nvSpPr>
          <p:cNvPr id="47" name="Content Placeholder 46">
            <a:extLst>
              <a:ext uri="{FF2B5EF4-FFF2-40B4-BE49-F238E27FC236}">
                <a16:creationId xmlns:a16="http://schemas.microsoft.com/office/drawing/2014/main" id="{82FDE8D6-A5BB-BB2A-D389-56F72FC200A5}"/>
              </a:ext>
            </a:extLst>
          </p:cNvPr>
          <p:cNvSpPr>
            <a:spLocks noGrp="1"/>
          </p:cNvSpPr>
          <p:nvPr>
            <p:ph sz="half" idx="2"/>
          </p:nvPr>
        </p:nvSpPr>
        <p:spPr>
          <a:xfrm>
            <a:off x="839787" y="1381991"/>
            <a:ext cx="4844040" cy="4218709"/>
          </a:xfrm>
        </p:spPr>
        <p:txBody>
          <a:bodyPr numCol="1">
            <a:normAutofit/>
          </a:bodyPr>
          <a:lstStyle/>
          <a:p>
            <a:pPr marL="0" indent="0" algn="l" rtl="0">
              <a:spcBef>
                <a:spcPts val="300"/>
              </a:spcBef>
              <a:spcAft>
                <a:spcPts val="600"/>
              </a:spcAft>
              <a:buNone/>
            </a:pPr>
            <a:r>
              <a:rPr lang="x-es-XL" sz="2200" b="1" i="0" u="none" baseline="0" dirty="0"/>
              <a:t>Otros</a:t>
            </a:r>
          </a:p>
          <a:p>
            <a:pPr marL="457200" algn="l" rtl="0">
              <a:spcBef>
                <a:spcPts val="300"/>
              </a:spcBef>
              <a:spcAft>
                <a:spcPts val="600"/>
              </a:spcAft>
            </a:pPr>
            <a:r>
              <a:rPr lang="es-MX" sz="2000" b="0" i="0" u="none" baseline="0" dirty="0"/>
              <a:t>Costos </a:t>
            </a:r>
            <a:r>
              <a:rPr lang="x-es-XL" sz="2000" b="0" i="0" u="none" baseline="0" dirty="0"/>
              <a:t>no incluidos en otras categorías de partidas del formulario SF-424A</a:t>
            </a:r>
          </a:p>
          <a:p>
            <a:pPr marL="457200" algn="l" rtl="0">
              <a:spcBef>
                <a:spcPts val="300"/>
              </a:spcBef>
              <a:spcAft>
                <a:spcPts val="600"/>
              </a:spcAft>
            </a:pPr>
            <a:r>
              <a:rPr lang="x-es-XL" sz="2000" b="0" i="0" u="none" baseline="0" dirty="0"/>
              <a:t>Los </a:t>
            </a:r>
            <a:r>
              <a:rPr lang="es-MX" sz="2000" b="0" i="0" u="none" baseline="0" dirty="0"/>
              <a:t>costos </a:t>
            </a:r>
            <a:r>
              <a:rPr lang="x-es-XL" sz="2000" b="0" i="0" u="none" baseline="0" dirty="0"/>
              <a:t>de a</a:t>
            </a:r>
            <a:r>
              <a:rPr lang="es-MX" sz="2000" b="0" i="0" u="none" baseline="0" dirty="0"/>
              <a:t>poyo </a:t>
            </a:r>
            <a:r>
              <a:rPr lang="x-es-XL" sz="2000" b="0" i="0" u="none" baseline="0" dirty="0"/>
              <a:t>a los participantes </a:t>
            </a:r>
            <a:r>
              <a:rPr lang="x-es-XL" sz="2000" b="1" i="0" u="none" baseline="0" dirty="0"/>
              <a:t>deben</a:t>
            </a:r>
            <a:r>
              <a:rPr lang="x-es-XL" sz="2000" b="0" i="0" u="none" baseline="0" dirty="0"/>
              <a:t> figurar en la partida «Otros».</a:t>
            </a:r>
          </a:p>
          <a:p>
            <a:pPr marL="457200" algn="l" rtl="0">
              <a:spcBef>
                <a:spcPts val="300"/>
              </a:spcBef>
              <a:spcAft>
                <a:spcPts val="600"/>
              </a:spcAft>
            </a:pPr>
            <a:r>
              <a:rPr lang="x-es-XL" sz="2000" b="0" i="0" u="none" baseline="0" dirty="0"/>
              <a:t>Se deberá facilitar lo siguiente:</a:t>
            </a:r>
          </a:p>
          <a:p>
            <a:pPr marL="914400" lvl="1" algn="l" rtl="0">
              <a:spcBef>
                <a:spcPts val="300"/>
              </a:spcBef>
              <a:spcAft>
                <a:spcPts val="600"/>
              </a:spcAft>
            </a:pPr>
            <a:r>
              <a:rPr lang="x-es-XL" sz="1800" b="0" i="0" u="none" baseline="0" dirty="0"/>
              <a:t>Información clara y concreta, que incluya la metodología, los </a:t>
            </a:r>
            <a:r>
              <a:rPr lang="pt-BR" sz="1800" b="0" i="0" u="none" baseline="0" dirty="0" err="1"/>
              <a:t>costos</a:t>
            </a:r>
            <a:r>
              <a:rPr lang="x-es-XL" sz="1800" b="0" i="0" u="none" baseline="0" dirty="0"/>
              <a:t> y las cantidades. </a:t>
            </a:r>
          </a:p>
          <a:p>
            <a:pPr marL="914400" lvl="1" algn="l" rtl="0">
              <a:spcBef>
                <a:spcPts val="300"/>
              </a:spcBef>
              <a:spcAft>
                <a:spcPts val="600"/>
              </a:spcAft>
            </a:pPr>
            <a:r>
              <a:rPr lang="x-es-XL" sz="1800" b="0" i="0" u="none" baseline="0" dirty="0"/>
              <a:t>Puede indicar los </a:t>
            </a:r>
            <a:r>
              <a:rPr lang="es-MX" sz="1800" b="0" i="0" u="none" baseline="0" dirty="0"/>
              <a:t>costos de apoyo por mes</a:t>
            </a:r>
            <a:endParaRPr lang="x-es-XL" sz="1800" b="0" i="0" u="none" baseline="0" dirty="0"/>
          </a:p>
        </p:txBody>
      </p:sp>
      <p:sp>
        <p:nvSpPr>
          <p:cNvPr id="5" name="TextBox 4">
            <a:extLst>
              <a:ext uri="{FF2B5EF4-FFF2-40B4-BE49-F238E27FC236}">
                <a16:creationId xmlns:a16="http://schemas.microsoft.com/office/drawing/2014/main" id="{5E366EAF-6DB8-B2D0-D8AB-485220EB2FA7}"/>
              </a:ext>
              <a:ext uri="{C183D7F6-B498-43B3-948B-1728B52AA6E4}">
                <adec:decorative xmlns:adec="http://schemas.microsoft.com/office/drawing/2017/decorative" val="0"/>
              </a:ext>
            </a:extLst>
          </p:cNvPr>
          <p:cNvSpPr txBox="1"/>
          <p:nvPr/>
        </p:nvSpPr>
        <p:spPr>
          <a:xfrm>
            <a:off x="6096000" y="1683554"/>
            <a:ext cx="1614545" cy="276999"/>
          </a:xfrm>
          <a:prstGeom prst="rect">
            <a:avLst/>
          </a:prstGeom>
          <a:noFill/>
        </p:spPr>
        <p:txBody>
          <a:bodyPr wrap="none" rtlCol="0">
            <a:spAutoFit/>
          </a:bodyPr>
          <a:lstStyle/>
          <a:p>
            <a:pPr algn="l" rtl="0"/>
            <a:r>
              <a:rPr lang="x-es-XL" sz="1200" b="1" i="1" u="none" baseline="0">
                <a:solidFill>
                  <a:schemeClr val="accent1"/>
                </a:solidFill>
              </a:rPr>
              <a:t>Ejemplo de texto para un certificado de análisis (CoA)</a:t>
            </a:r>
          </a:p>
        </p:txBody>
      </p:sp>
      <p:pic>
        <p:nvPicPr>
          <p:cNvPr id="14" name="Picture 13" descr="Captura de pantalla con un ejemplo del texto del certificado de análisis (CoA) para costes específicos que requieren aclaración o más detalles">
            <a:extLst>
              <a:ext uri="{FF2B5EF4-FFF2-40B4-BE49-F238E27FC236}">
                <a16:creationId xmlns:a16="http://schemas.microsoft.com/office/drawing/2014/main" id="{BC62D277-27A0-42EC-205E-1F60ED40D87F}"/>
              </a:ext>
            </a:extLst>
          </p:cNvPr>
          <p:cNvPicPr>
            <a:picLocks noChangeAspect="1"/>
          </p:cNvPicPr>
          <p:nvPr/>
        </p:nvPicPr>
        <p:blipFill>
          <a:blip r:embed="rId2"/>
          <a:stretch>
            <a:fillRect/>
          </a:stretch>
        </p:blipFill>
        <p:spPr>
          <a:xfrm>
            <a:off x="6096000" y="2050850"/>
            <a:ext cx="5645440" cy="882695"/>
          </a:xfrm>
          <a:prstGeom prst="rect">
            <a:avLst/>
          </a:prstGeom>
          <a:ln w="28575">
            <a:solidFill>
              <a:schemeClr val="bg2">
                <a:lumMod val="50000"/>
              </a:schemeClr>
            </a:solidFill>
          </a:ln>
          <a:effectLst>
            <a:glow rad="63500">
              <a:schemeClr val="accent1">
                <a:alpha val="40000"/>
              </a:schemeClr>
            </a:glow>
          </a:effectLst>
        </p:spPr>
      </p:pic>
      <p:sp>
        <p:nvSpPr>
          <p:cNvPr id="10" name="TextBox 9">
            <a:extLst>
              <a:ext uri="{FF2B5EF4-FFF2-40B4-BE49-F238E27FC236}">
                <a16:creationId xmlns:a16="http://schemas.microsoft.com/office/drawing/2014/main" id="{ED7340CA-E4FC-365D-A922-9FB104153D85}"/>
              </a:ext>
              <a:ext uri="{C183D7F6-B498-43B3-948B-1728B52AA6E4}">
                <adec:decorative xmlns:adec="http://schemas.microsoft.com/office/drawing/2017/decorative" val="0"/>
              </a:ext>
            </a:extLst>
          </p:cNvPr>
          <p:cNvSpPr txBox="1"/>
          <p:nvPr/>
        </p:nvSpPr>
        <p:spPr>
          <a:xfrm>
            <a:off x="6087985" y="3219184"/>
            <a:ext cx="1622560" cy="276999"/>
          </a:xfrm>
          <a:prstGeom prst="rect">
            <a:avLst/>
          </a:prstGeom>
          <a:noFill/>
        </p:spPr>
        <p:txBody>
          <a:bodyPr wrap="none" rtlCol="0">
            <a:spAutoFit/>
          </a:bodyPr>
          <a:lstStyle/>
          <a:p>
            <a:pPr algn="l" rtl="0"/>
            <a:r>
              <a:rPr lang="x-es-XL" sz="1200" b="1" i="1" u="none" baseline="0">
                <a:solidFill>
                  <a:schemeClr val="accent1"/>
                </a:solidFill>
              </a:rPr>
              <a:t>Ejemplo de redacción de una PCN</a:t>
            </a:r>
          </a:p>
        </p:txBody>
      </p:sp>
      <p:pic>
        <p:nvPicPr>
          <p:cNvPr id="12" name="Picture 11" descr="Captura de pantalla de un ejemplo de texto sobre «Costes no admisibles» de la PCN, en la que se enumera el problema y los costes específicos que hay que revisar, y a continuación se indica lo que debe hacer.">
            <a:extLst>
              <a:ext uri="{FF2B5EF4-FFF2-40B4-BE49-F238E27FC236}">
                <a16:creationId xmlns:a16="http://schemas.microsoft.com/office/drawing/2014/main" id="{2EA1AEAA-12B4-6B35-6801-6A86A143C114}"/>
              </a:ext>
            </a:extLst>
          </p:cNvPr>
          <p:cNvPicPr>
            <a:picLocks noChangeAspect="1"/>
          </p:cNvPicPr>
          <p:nvPr/>
        </p:nvPicPr>
        <p:blipFill>
          <a:blip r:embed="rId3"/>
          <a:stretch>
            <a:fillRect/>
          </a:stretch>
        </p:blipFill>
        <p:spPr>
          <a:xfrm>
            <a:off x="6094301" y="3586478"/>
            <a:ext cx="4557530" cy="2207234"/>
          </a:xfrm>
          <a:prstGeom prst="rect">
            <a:avLst/>
          </a:prstGeom>
          <a:ln w="28575">
            <a:solidFill>
              <a:schemeClr val="bg2">
                <a:lumMod val="50000"/>
              </a:schemeClr>
            </a:solidFill>
          </a:ln>
          <a:effectLst>
            <a:glow rad="63500">
              <a:schemeClr val="accent1">
                <a:alpha val="40000"/>
              </a:schemeClr>
            </a:glow>
          </a:effectLst>
        </p:spPr>
      </p:pic>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30</a:t>
            </a:fld>
            <a:endParaRPr lang="x-es-XL"/>
          </a:p>
        </p:txBody>
      </p:sp>
    </p:spTree>
    <p:extLst>
      <p:ext uri="{BB962C8B-B14F-4D97-AF65-F5344CB8AC3E}">
        <p14:creationId xmlns:p14="http://schemas.microsoft.com/office/powerpoint/2010/main" val="1685528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A602-5AEA-D648-E80E-B4E08EF16CB4}"/>
              </a:ext>
            </a:extLst>
          </p:cNvPr>
          <p:cNvSpPr>
            <a:spLocks noGrp="1"/>
          </p:cNvSpPr>
          <p:nvPr>
            <p:ph type="title"/>
          </p:nvPr>
        </p:nvSpPr>
        <p:spPr>
          <a:xfrm>
            <a:off x="839788" y="312807"/>
            <a:ext cx="9695690" cy="1213057"/>
          </a:xfrm>
        </p:spPr>
        <p:txBody>
          <a:bodyPr/>
          <a:lstStyle/>
          <a:p>
            <a:r>
              <a:rPr lang="x-es-XL" b="0" i="0" u="none" baseline="0" dirty="0"/>
              <a:t>CoA o PCN </a:t>
            </a:r>
            <a:r>
              <a:rPr lang="es-MX" b="0" i="0" u="none" baseline="0" dirty="0"/>
              <a:t>de p</a:t>
            </a:r>
            <a:r>
              <a:rPr lang="x-es-XL" dirty="0"/>
              <a:t>resupuesto </a:t>
            </a:r>
            <a:r>
              <a:rPr lang="x-es-XL" b="0" i="0" u="none" baseline="0" dirty="0"/>
              <a:t>(9 de 9)</a:t>
            </a:r>
          </a:p>
        </p:txBody>
      </p:sp>
      <p:sp>
        <p:nvSpPr>
          <p:cNvPr id="47" name="Content Placeholder 46">
            <a:extLst>
              <a:ext uri="{FF2B5EF4-FFF2-40B4-BE49-F238E27FC236}">
                <a16:creationId xmlns:a16="http://schemas.microsoft.com/office/drawing/2014/main" id="{82FDE8D6-A5BB-BB2A-D389-56F72FC200A5}"/>
              </a:ext>
            </a:extLst>
          </p:cNvPr>
          <p:cNvSpPr>
            <a:spLocks noGrp="1"/>
          </p:cNvSpPr>
          <p:nvPr>
            <p:ph sz="half" idx="2"/>
          </p:nvPr>
        </p:nvSpPr>
        <p:spPr>
          <a:xfrm>
            <a:off x="839786" y="1381991"/>
            <a:ext cx="4812869" cy="4218709"/>
          </a:xfrm>
        </p:spPr>
        <p:txBody>
          <a:bodyPr numCol="1">
            <a:normAutofit/>
          </a:bodyPr>
          <a:lstStyle/>
          <a:p>
            <a:pPr marL="0" indent="0" algn="l" rtl="0">
              <a:spcBef>
                <a:spcPts val="300"/>
              </a:spcBef>
              <a:spcAft>
                <a:spcPts val="600"/>
              </a:spcAft>
              <a:buNone/>
            </a:pPr>
            <a:r>
              <a:rPr lang="x-es-XL" sz="2200" b="1" i="0" u="none" baseline="0" dirty="0"/>
              <a:t>Cost</a:t>
            </a:r>
            <a:r>
              <a:rPr lang="es-MX" sz="2200" b="1" i="0" u="none" baseline="0" dirty="0"/>
              <a:t>o</a:t>
            </a:r>
            <a:r>
              <a:rPr lang="x-es-XL" sz="2200" b="1" i="0" u="none" baseline="0" dirty="0"/>
              <a:t>s indirectos: (si procede)</a:t>
            </a:r>
          </a:p>
          <a:p>
            <a:pPr marL="457200" algn="l" rtl="0">
              <a:spcBef>
                <a:spcPts val="300"/>
              </a:spcBef>
              <a:spcAft>
                <a:spcPts val="600"/>
              </a:spcAft>
            </a:pPr>
            <a:r>
              <a:rPr lang="x-es-XL" sz="2000" b="0" i="0" u="none" baseline="0" dirty="0"/>
              <a:t>Se debe presentar lo siguiente:</a:t>
            </a:r>
          </a:p>
          <a:p>
            <a:pPr marL="914400" lvl="1" algn="l" rtl="0">
              <a:spcBef>
                <a:spcPts val="300"/>
              </a:spcBef>
              <a:spcAft>
                <a:spcPts val="600"/>
              </a:spcAft>
            </a:pPr>
            <a:r>
              <a:rPr lang="x-es-XL" sz="1800" b="0" i="0" u="none" baseline="0" dirty="0"/>
              <a:t>Porcentaje de cada partida de </a:t>
            </a:r>
            <a:r>
              <a:rPr lang="es-MX" sz="1800" b="0" i="0" u="none" baseline="0" dirty="0"/>
              <a:t>s</a:t>
            </a:r>
            <a:r>
              <a:rPr lang="x-es-XL" sz="1800" b="0" i="0" u="none" baseline="0" dirty="0"/>
              <a:t>u base de asignación de </a:t>
            </a:r>
            <a:r>
              <a:rPr lang="pt-BR" sz="1800" b="0" i="0" u="none" baseline="0" dirty="0" err="1"/>
              <a:t>costos</a:t>
            </a:r>
            <a:r>
              <a:rPr lang="x-es-XL" sz="1800" b="0" i="0" u="none" baseline="0" dirty="0"/>
              <a:t>.</a:t>
            </a:r>
          </a:p>
          <a:p>
            <a:pPr marL="914400" lvl="1">
              <a:spcBef>
                <a:spcPts val="300"/>
              </a:spcBef>
              <a:spcAft>
                <a:spcPts val="600"/>
              </a:spcAft>
            </a:pPr>
            <a:r>
              <a:rPr lang="x-es-XL" sz="1800" b="0" i="0" u="none" baseline="0" dirty="0"/>
              <a:t>Tipo de acuerdo tarifario (NICRA, CAP, ta</a:t>
            </a:r>
            <a:r>
              <a:rPr lang="es-MX" sz="1800" b="0" i="0" u="none" baseline="0" dirty="0" err="1"/>
              <a:t>sa</a:t>
            </a:r>
            <a:r>
              <a:rPr lang="x-es-XL" sz="1800" b="0" i="0" u="none" baseline="0" dirty="0"/>
              <a:t> de</a:t>
            </a:r>
            <a:r>
              <a:rPr lang="es-MX" sz="1800" b="0" i="0" u="none" baseline="0" dirty="0"/>
              <a:t> </a:t>
            </a:r>
            <a:r>
              <a:rPr lang="x-es-XL" sz="1800" dirty="0"/>
              <a:t>minimis</a:t>
            </a:r>
            <a:r>
              <a:rPr lang="x-es-XL" sz="1800" b="0" i="0" u="none" baseline="0" dirty="0"/>
              <a:t> del 15 % del MTDC)</a:t>
            </a:r>
          </a:p>
          <a:p>
            <a:pPr marL="1371600" lvl="2" algn="l" rtl="0">
              <a:spcBef>
                <a:spcPts val="300"/>
              </a:spcBef>
              <a:spcAft>
                <a:spcPts val="600"/>
              </a:spcAft>
            </a:pPr>
            <a:r>
              <a:rPr lang="x-es-XL" sz="1700" b="0" i="0" u="none" baseline="0" dirty="0"/>
              <a:t>Asegúr</a:t>
            </a:r>
            <a:r>
              <a:rPr lang="es-MX" sz="1700" b="0" i="0" u="none" baseline="0" dirty="0"/>
              <a:t>es</a:t>
            </a:r>
            <a:r>
              <a:rPr lang="x-es-XL" sz="1700" b="0" i="0" u="none" baseline="0" dirty="0"/>
              <a:t>e de que se deduzcan las exclusiones correspondientes</a:t>
            </a:r>
          </a:p>
        </p:txBody>
      </p:sp>
      <p:sp>
        <p:nvSpPr>
          <p:cNvPr id="4" name="TextBox 3">
            <a:extLst>
              <a:ext uri="{FF2B5EF4-FFF2-40B4-BE49-F238E27FC236}">
                <a16:creationId xmlns:a16="http://schemas.microsoft.com/office/drawing/2014/main" id="{D083B1DC-54EC-B618-A9CD-35E317EA2926}"/>
              </a:ext>
              <a:ext uri="{C183D7F6-B498-43B3-948B-1728B52AA6E4}">
                <adec:decorative xmlns:adec="http://schemas.microsoft.com/office/drawing/2017/decorative" val="0"/>
              </a:ext>
            </a:extLst>
          </p:cNvPr>
          <p:cNvSpPr txBox="1"/>
          <p:nvPr/>
        </p:nvSpPr>
        <p:spPr>
          <a:xfrm>
            <a:off x="6338457" y="1751260"/>
            <a:ext cx="2320411" cy="276999"/>
          </a:xfrm>
          <a:prstGeom prst="rect">
            <a:avLst/>
          </a:prstGeom>
          <a:noFill/>
        </p:spPr>
        <p:txBody>
          <a:bodyPr wrap="square">
            <a:spAutoFit/>
          </a:bodyPr>
          <a:lstStyle/>
          <a:p>
            <a:pPr algn="l" rtl="0"/>
            <a:r>
              <a:rPr lang="x-es-XL" sz="1200" b="1" i="1" u="none" baseline="0">
                <a:solidFill>
                  <a:schemeClr val="accent1"/>
                </a:solidFill>
              </a:rPr>
              <a:t>Ejemplo de redacción de una PCN</a:t>
            </a:r>
          </a:p>
        </p:txBody>
      </p:sp>
      <p:pic>
        <p:nvPicPr>
          <p:cNvPr id="9" name="Picture 8" descr="Captura de pantalla con un ejemplo del texto relativo a los costes indirectos del PCN (aplicación errónea del tipo de minimis del 15 %), en la que se indica el problema concreto y se explica lo que debes hacer">
            <a:extLst>
              <a:ext uri="{FF2B5EF4-FFF2-40B4-BE49-F238E27FC236}">
                <a16:creationId xmlns:a16="http://schemas.microsoft.com/office/drawing/2014/main" id="{5A045553-EA18-1257-9314-D093340E39B1}"/>
              </a:ext>
            </a:extLst>
          </p:cNvPr>
          <p:cNvPicPr>
            <a:picLocks noChangeAspect="1"/>
          </p:cNvPicPr>
          <p:nvPr/>
        </p:nvPicPr>
        <p:blipFill>
          <a:blip r:embed="rId2"/>
          <a:stretch>
            <a:fillRect/>
          </a:stretch>
        </p:blipFill>
        <p:spPr>
          <a:xfrm>
            <a:off x="6338457" y="2109760"/>
            <a:ext cx="5121809" cy="3179452"/>
          </a:xfrm>
          <a:prstGeom prst="rect">
            <a:avLst/>
          </a:prstGeom>
          <a:ln w="28575">
            <a:solidFill>
              <a:schemeClr val="bg2">
                <a:lumMod val="50000"/>
              </a:schemeClr>
            </a:solidFill>
          </a:ln>
          <a:effectLst>
            <a:glow rad="63500">
              <a:schemeClr val="accent1">
                <a:alpha val="40000"/>
              </a:schemeClr>
            </a:glow>
          </a:effectLst>
        </p:spPr>
      </p:pic>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31</a:t>
            </a:fld>
            <a:endParaRPr lang="x-es-XL"/>
          </a:p>
        </p:txBody>
      </p:sp>
    </p:spTree>
    <p:extLst>
      <p:ext uri="{BB962C8B-B14F-4D97-AF65-F5344CB8AC3E}">
        <p14:creationId xmlns:p14="http://schemas.microsoft.com/office/powerpoint/2010/main" val="767455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es-MX" b="0" i="0" u="none" baseline="0" dirty="0"/>
              <a:t>Enmiendas</a:t>
            </a:r>
            <a:r>
              <a:rPr lang="x-es-XL" b="0" i="0" u="none" baseline="0" dirty="0"/>
              <a:t> </a:t>
            </a:r>
            <a:r>
              <a:rPr lang="es-MX" b="0" i="0" u="none" baseline="0" dirty="0"/>
              <a:t>y </a:t>
            </a:r>
            <a:r>
              <a:rPr lang="x-es-XL" b="0" i="0" u="none" baseline="0" dirty="0"/>
              <a:t>revisiones presupuestarias</a:t>
            </a:r>
          </a:p>
        </p:txBody>
      </p:sp>
    </p:spTree>
    <p:extLst>
      <p:ext uri="{BB962C8B-B14F-4D97-AF65-F5344CB8AC3E}">
        <p14:creationId xmlns:p14="http://schemas.microsoft.com/office/powerpoint/2010/main" val="3443346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EA020F-6D67-8830-F300-F8198B22E541}"/>
              </a:ext>
            </a:extLst>
          </p:cNvPr>
          <p:cNvSpPr>
            <a:spLocks noGrp="1"/>
          </p:cNvSpPr>
          <p:nvPr>
            <p:ph type="title"/>
          </p:nvPr>
        </p:nvSpPr>
        <p:spPr/>
        <p:txBody>
          <a:bodyPr/>
          <a:lstStyle/>
          <a:p>
            <a:pPr algn="l" rtl="0"/>
            <a:r>
              <a:rPr lang="es-MX" b="0" i="0" u="none" baseline="0" dirty="0"/>
              <a:t>Enmiendas</a:t>
            </a:r>
            <a:r>
              <a:rPr lang="x-es-XL" b="0" i="0" u="none" baseline="0" dirty="0"/>
              <a:t>: ¿Qué son?</a:t>
            </a:r>
          </a:p>
        </p:txBody>
      </p:sp>
      <p:sp>
        <p:nvSpPr>
          <p:cNvPr id="6" name="Content Placeholder 5">
            <a:extLst>
              <a:ext uri="{FF2B5EF4-FFF2-40B4-BE49-F238E27FC236}">
                <a16:creationId xmlns:a16="http://schemas.microsoft.com/office/drawing/2014/main" id="{854A5E06-E6D1-FD03-0FBD-CAAF5BF23401}"/>
              </a:ext>
            </a:extLst>
          </p:cNvPr>
          <p:cNvSpPr>
            <a:spLocks noGrp="1"/>
          </p:cNvSpPr>
          <p:nvPr>
            <p:ph idx="1"/>
          </p:nvPr>
        </p:nvSpPr>
        <p:spPr/>
        <p:txBody>
          <a:bodyPr>
            <a:noAutofit/>
          </a:bodyPr>
          <a:lstStyle/>
          <a:p>
            <a:pPr algn="l" rtl="0">
              <a:spcBef>
                <a:spcPts val="1200"/>
              </a:spcBef>
            </a:pPr>
            <a:r>
              <a:rPr lang="x-es-XL" sz="1800" b="0" i="0" u="none" baseline="0" dirty="0"/>
              <a:t>Autorizaciones por escrito en forma de un NoA emitid</a:t>
            </a:r>
            <a:r>
              <a:rPr lang="es-MX" sz="1800" b="0" i="0" u="none" baseline="0" dirty="0"/>
              <a:t>o</a:t>
            </a:r>
            <a:r>
              <a:rPr lang="x-es-XL" sz="1800" b="0" i="0" u="none" baseline="0" dirty="0"/>
              <a:t> por el responsable de subvenciones (GO) para cualquier </a:t>
            </a:r>
            <a:r>
              <a:rPr lang="es-MX" sz="1800" b="0" i="0" u="none" baseline="0" dirty="0"/>
              <a:t>enmienda </a:t>
            </a:r>
            <a:r>
              <a:rPr lang="x-es-XL" sz="1800" b="0" i="0" u="none" baseline="0" dirty="0"/>
              <a:t>de la </a:t>
            </a:r>
            <a:r>
              <a:rPr lang="es-MX" sz="1800" b="0" i="0" u="none" baseline="0" dirty="0"/>
              <a:t>adjudicación</a:t>
            </a:r>
            <a:r>
              <a:rPr lang="x-es-XL" sz="1800" b="0" i="0" u="none" baseline="0" dirty="0"/>
              <a:t> de la subvención para la que VETS exija una autorización previa a fin de que surta efecto.</a:t>
            </a:r>
          </a:p>
          <a:p>
            <a:pPr algn="l" rtl="0">
              <a:spcBef>
                <a:spcPts val="1200"/>
              </a:spcBef>
            </a:pPr>
            <a:r>
              <a:rPr lang="x-es-XL" sz="1800" b="0" i="0" u="none" baseline="0" dirty="0"/>
              <a:t>Se presenten en GrantSolutions al menos 30 días antes de la fecha de entrada en vigor propuesta </a:t>
            </a:r>
          </a:p>
          <a:p>
            <a:pPr algn="l" rtl="0">
              <a:spcBef>
                <a:spcPts val="1200"/>
              </a:spcBef>
            </a:pPr>
            <a:r>
              <a:rPr lang="x-es-XL" sz="1800" b="0" i="0" u="none" baseline="0" dirty="0"/>
              <a:t>Política y directrices vigentes de VETS aplicables a los requisitos para la introducción de </a:t>
            </a:r>
            <a:r>
              <a:rPr lang="es-MX" sz="1800" b="0" i="0" u="none" baseline="0" dirty="0"/>
              <a:t>enmiendas</a:t>
            </a:r>
            <a:r>
              <a:rPr lang="x-es-XL" sz="1800" b="0" i="0" u="none" baseline="0" dirty="0"/>
              <a:t>:</a:t>
            </a:r>
          </a:p>
          <a:p>
            <a:pPr lvl="1" algn="l" rtl="0">
              <a:spcBef>
                <a:spcPts val="1200"/>
              </a:spcBef>
            </a:pPr>
            <a:r>
              <a:rPr lang="x-es-XL" sz="1800" b="0" i="0" u="none" baseline="0" dirty="0">
                <a:hlinkClick r:id="rId2"/>
              </a:rPr>
              <a:t>VPL 04-24: Modificaciones a la </a:t>
            </a:r>
            <a:r>
              <a:rPr lang="es-MX" sz="1800" b="0" i="0" u="none" baseline="0" dirty="0" err="1">
                <a:hlinkClick r:id="rId2"/>
              </a:rPr>
              <a:t>adjudicaci</a:t>
            </a:r>
            <a:r>
              <a:rPr lang="x-es-XL" sz="1800" b="0" i="0" u="none" baseline="0" dirty="0">
                <a:hlinkClick r:id="rId2"/>
              </a:rPr>
              <a:t>ón del HVRP</a:t>
            </a:r>
            <a:endParaRPr lang="x-es-XL" sz="1800" dirty="0"/>
          </a:p>
          <a:p>
            <a:pPr lvl="2" algn="l" rtl="0">
              <a:spcBef>
                <a:spcPts val="1200"/>
              </a:spcBef>
            </a:pPr>
            <a:r>
              <a:rPr lang="x-es-XL" sz="1600" b="0" i="0" u="none" baseline="0" dirty="0">
                <a:hlinkClick r:id="rId3"/>
              </a:rPr>
              <a:t>Guía de asistencia técnica sobre </a:t>
            </a:r>
            <a:r>
              <a:rPr lang="es-MX" sz="1600" b="0" i="0" u="none" baseline="0" dirty="0">
                <a:hlinkClick r:id="rId3"/>
              </a:rPr>
              <a:t>enmiendas a la adjudicación </a:t>
            </a:r>
            <a:r>
              <a:rPr lang="x-es-XL" sz="1600" b="0" i="0" u="none" baseline="0" dirty="0">
                <a:hlinkClick r:id="rId3"/>
              </a:rPr>
              <a:t>del HVRP</a:t>
            </a:r>
            <a:endParaRPr lang="x-es-XL" sz="1600" dirty="0"/>
          </a:p>
          <a:p>
            <a:pPr lvl="3">
              <a:spcBef>
                <a:spcPts val="1200"/>
              </a:spcBef>
              <a:buClr>
                <a:schemeClr val="accent1"/>
              </a:buClr>
            </a:pPr>
            <a:r>
              <a:rPr lang="x-es-XL" sz="1400" b="0" i="0" u="none" baseline="0" dirty="0">
                <a:hlinkClick r:id="rId4"/>
              </a:rPr>
              <a:t>Guía práctica sobre formularios y documentos para la </a:t>
            </a:r>
            <a:r>
              <a:rPr lang="es-MX" sz="1400" b="0" i="0" u="none" baseline="0" dirty="0">
                <a:hlinkClick r:id="rId4"/>
              </a:rPr>
              <a:t>enmienda</a:t>
            </a:r>
            <a:r>
              <a:rPr lang="es-MX" sz="1400" b="0" i="0" u="none" baseline="0" dirty="0"/>
              <a:t> </a:t>
            </a:r>
            <a:r>
              <a:rPr lang="es-MX" sz="1400" dirty="0">
                <a:hlinkClick r:id="rId3"/>
              </a:rPr>
              <a:t>a la adjudicación </a:t>
            </a:r>
            <a:r>
              <a:rPr lang="x-es-XL" sz="1400" b="0" i="0" u="none" baseline="0" dirty="0">
                <a:hlinkClick r:id="rId4"/>
              </a:rPr>
              <a:t>del Programa HVRP</a:t>
            </a:r>
            <a:endParaRPr lang="x-es-XL" sz="1400" dirty="0"/>
          </a:p>
          <a:p>
            <a:pPr lvl="4" algn="l" rtl="0">
              <a:spcBef>
                <a:spcPts val="1200"/>
              </a:spcBef>
            </a:pPr>
            <a:r>
              <a:rPr lang="x-es-XL" sz="1400" b="0" i="0" u="none" baseline="0" dirty="0">
                <a:hlinkClick r:id="rId4"/>
              </a:rPr>
              <a:t>Plantilla para la </a:t>
            </a:r>
            <a:r>
              <a:rPr lang="es-MX" sz="1400" b="0" i="0" u="none" baseline="0" dirty="0">
                <a:hlinkClick r:id="rId4"/>
              </a:rPr>
              <a:t>narrativa</a:t>
            </a:r>
            <a:r>
              <a:rPr lang="x-es-XL" sz="1400" b="0" i="0" u="none" baseline="0" dirty="0">
                <a:hlinkClick r:id="rId4"/>
              </a:rPr>
              <a:t> del presupuesto del HVRP</a:t>
            </a:r>
            <a:endParaRPr lang="x-es-XL" sz="1400" dirty="0"/>
          </a:p>
          <a:p>
            <a:pPr lvl="4">
              <a:spcBef>
                <a:spcPts val="1200"/>
              </a:spcBef>
            </a:pPr>
            <a:r>
              <a:rPr lang="x-es-XL" sz="1400" b="0" i="0" u="none" baseline="0" dirty="0">
                <a:hlinkClick r:id="rId4"/>
              </a:rPr>
              <a:t>Formulario de solicitud de </a:t>
            </a:r>
            <a:r>
              <a:rPr lang="es-MX" sz="1400" b="0" i="0" u="none" baseline="0" dirty="0">
                <a:hlinkClick r:id="rId4"/>
              </a:rPr>
              <a:t>enmienda</a:t>
            </a:r>
            <a:r>
              <a:rPr lang="es-MX" sz="1400" b="0" i="0" u="none" baseline="0" dirty="0"/>
              <a:t> </a:t>
            </a:r>
            <a:r>
              <a:rPr lang="es-MX" sz="1400" dirty="0">
                <a:hlinkClick r:id="rId3"/>
              </a:rPr>
              <a:t>a la adjudicación </a:t>
            </a:r>
            <a:r>
              <a:rPr lang="x-es-XL" sz="1400" b="0" i="0" u="none" baseline="0" dirty="0">
                <a:hlinkClick r:id="rId4"/>
              </a:rPr>
              <a:t>del HVRP</a:t>
            </a:r>
            <a:endParaRPr lang="x-es-XL" sz="1400" dirty="0"/>
          </a:p>
        </p:txBody>
      </p:sp>
      <p:sp>
        <p:nvSpPr>
          <p:cNvPr id="3" name="Footer Placeholder 2">
            <a:extLst>
              <a:ext uri="{FF2B5EF4-FFF2-40B4-BE49-F238E27FC236}">
                <a16:creationId xmlns:a16="http://schemas.microsoft.com/office/drawing/2014/main" id="{EF6204A6-5490-6DCB-0FDB-584DAD7F505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4" name="Slide Number Placeholder 3">
            <a:extLst>
              <a:ext uri="{FF2B5EF4-FFF2-40B4-BE49-F238E27FC236}">
                <a16:creationId xmlns:a16="http://schemas.microsoft.com/office/drawing/2014/main" id="{A15B62AF-D95B-D667-17C4-A153DA6937CB}"/>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33</a:t>
            </a:fld>
            <a:endParaRPr lang="x-es-XL"/>
          </a:p>
        </p:txBody>
      </p:sp>
    </p:spTree>
    <p:extLst>
      <p:ext uri="{BB962C8B-B14F-4D97-AF65-F5344CB8AC3E}">
        <p14:creationId xmlns:p14="http://schemas.microsoft.com/office/powerpoint/2010/main" val="3774849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EA020F-6D67-8830-F300-F8198B22E541}"/>
              </a:ext>
            </a:extLst>
          </p:cNvPr>
          <p:cNvSpPr>
            <a:spLocks noGrp="1"/>
          </p:cNvSpPr>
          <p:nvPr>
            <p:ph type="title"/>
          </p:nvPr>
        </p:nvSpPr>
        <p:spPr>
          <a:xfrm>
            <a:off x="838200" y="270164"/>
            <a:ext cx="9677400" cy="1423285"/>
          </a:xfrm>
        </p:spPr>
        <p:txBody>
          <a:bodyPr/>
          <a:lstStyle/>
          <a:p>
            <a:pPr algn="l" rtl="0"/>
            <a:r>
              <a:rPr lang="es-MX" b="0" i="0" u="none" baseline="0" dirty="0"/>
              <a:t>Enmiendas</a:t>
            </a:r>
            <a:r>
              <a:rPr lang="x-es-XL" b="0" i="0" u="none" baseline="0" dirty="0"/>
              <a:t>: ¿En qué casos es necesaria una enmienda?</a:t>
            </a:r>
          </a:p>
        </p:txBody>
      </p:sp>
      <p:sp>
        <p:nvSpPr>
          <p:cNvPr id="6" name="Content Placeholder 5">
            <a:extLst>
              <a:ext uri="{FF2B5EF4-FFF2-40B4-BE49-F238E27FC236}">
                <a16:creationId xmlns:a16="http://schemas.microsoft.com/office/drawing/2014/main" id="{854A5E06-E6D1-FD03-0FBD-CAAF5BF23401}"/>
              </a:ext>
            </a:extLst>
          </p:cNvPr>
          <p:cNvSpPr>
            <a:spLocks noGrp="1"/>
          </p:cNvSpPr>
          <p:nvPr>
            <p:ph idx="1"/>
          </p:nvPr>
        </p:nvSpPr>
        <p:spPr/>
        <p:txBody>
          <a:bodyPr>
            <a:normAutofit/>
          </a:bodyPr>
          <a:lstStyle/>
          <a:p>
            <a:pPr marL="457200" indent="-457200" algn="l" rtl="0">
              <a:spcBef>
                <a:spcPts val="1200"/>
              </a:spcBef>
              <a:buFont typeface="+mj-lt"/>
              <a:buAutoNum type="alphaUcPeriod"/>
            </a:pPr>
            <a:r>
              <a:rPr lang="es-MX" sz="2400" b="0" i="0" u="none" baseline="0" dirty="0"/>
              <a:t>Cambios </a:t>
            </a:r>
            <a:r>
              <a:rPr lang="x-es-XL" sz="2400" b="0" i="0" u="none" baseline="0" dirty="0"/>
              <a:t>en </a:t>
            </a:r>
            <a:r>
              <a:rPr lang="es-MX" sz="2400" b="0" i="0" u="none" baseline="0" dirty="0"/>
              <a:t>la declaración de trabajo</a:t>
            </a:r>
            <a:endParaRPr lang="x-es-XL" sz="2400" b="0" i="0" u="none" baseline="0" dirty="0"/>
          </a:p>
          <a:p>
            <a:pPr marL="457200" indent="-457200" algn="l" rtl="0">
              <a:spcBef>
                <a:spcPts val="1200"/>
              </a:spcBef>
              <a:buFont typeface="+mj-lt"/>
              <a:buAutoNum type="alphaUcPeriod"/>
            </a:pPr>
            <a:r>
              <a:rPr lang="x-es-XL" sz="2400" b="0" i="0" u="none" baseline="0" dirty="0"/>
              <a:t>Cambios administrativos</a:t>
            </a:r>
          </a:p>
          <a:p>
            <a:pPr marL="457200" indent="-457200" algn="l" rtl="0">
              <a:spcBef>
                <a:spcPts val="1200"/>
              </a:spcBef>
              <a:buFont typeface="+mj-lt"/>
              <a:buAutoNum type="alphaUcPeriod"/>
            </a:pPr>
            <a:r>
              <a:rPr lang="x-es-XL" sz="2400" b="0" i="0" u="none" baseline="0" dirty="0"/>
              <a:t>Reajuste presupuestario,</a:t>
            </a:r>
            <a:r>
              <a:rPr lang="es-MX" sz="2400" b="0" i="0" u="none" baseline="0" dirty="0"/>
              <a:t> </a:t>
            </a:r>
            <a:r>
              <a:rPr lang="x-es-XL" sz="2400" b="0" i="1" u="none" baseline="0" dirty="0"/>
              <a:t>superando el 10 % de flexibilidad presupuestaria</a:t>
            </a:r>
          </a:p>
          <a:p>
            <a:pPr marL="457200" indent="-457200" algn="l" rtl="0">
              <a:spcBef>
                <a:spcPts val="1200"/>
              </a:spcBef>
              <a:buFont typeface="+mj-lt"/>
              <a:buAutoNum type="alphaUcPeriod"/>
            </a:pPr>
            <a:r>
              <a:rPr lang="x-es-XL" sz="2400" b="0" i="0" u="none" baseline="0" dirty="0"/>
              <a:t>Adquisición de equipos con un cost</a:t>
            </a:r>
            <a:r>
              <a:rPr lang="es-MX" sz="2400" b="0" i="0" u="none" baseline="0" dirty="0"/>
              <a:t>o</a:t>
            </a:r>
            <a:r>
              <a:rPr lang="x-es-XL" sz="2400" b="0" i="0" u="none" baseline="0" dirty="0"/>
              <a:t> unitario igual o superior a 10</a:t>
            </a:r>
            <a:r>
              <a:rPr lang="es-MX" sz="2400" b="0" i="0" u="none" baseline="0" dirty="0"/>
              <a:t>.</a:t>
            </a:r>
            <a:r>
              <a:rPr lang="x-es-XL" sz="2400" b="0" i="0" u="none" baseline="0" dirty="0"/>
              <a:t>000 dólares</a:t>
            </a:r>
          </a:p>
          <a:p>
            <a:pPr marL="0" indent="0" algn="l" rtl="0">
              <a:spcBef>
                <a:spcPts val="2400"/>
              </a:spcBef>
              <a:buNone/>
            </a:pPr>
            <a:r>
              <a:rPr lang="x-es-XL" sz="2400" b="0" i="0" u="none" baseline="0" dirty="0"/>
              <a:t>CoA: casos en los que la autoridad competente exige instrucciones específicas para cada situación en las que es necesario presentar una </a:t>
            </a:r>
            <a:r>
              <a:rPr lang="es-MX" sz="2400" b="0" i="0" u="none" baseline="0" dirty="0"/>
              <a:t>enmienda</a:t>
            </a:r>
            <a:endParaRPr lang="x-es-XL" sz="2400" b="0" i="0" u="none" baseline="0" dirty="0"/>
          </a:p>
        </p:txBody>
      </p:sp>
      <p:sp>
        <p:nvSpPr>
          <p:cNvPr id="3" name="Footer Placeholder 2">
            <a:extLst>
              <a:ext uri="{FF2B5EF4-FFF2-40B4-BE49-F238E27FC236}">
                <a16:creationId xmlns:a16="http://schemas.microsoft.com/office/drawing/2014/main" id="{EF6204A6-5490-6DCB-0FDB-584DAD7F505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4" name="Slide Number Placeholder 3">
            <a:extLst>
              <a:ext uri="{FF2B5EF4-FFF2-40B4-BE49-F238E27FC236}">
                <a16:creationId xmlns:a16="http://schemas.microsoft.com/office/drawing/2014/main" id="{A15B62AF-D95B-D667-17C4-A153DA6937CB}"/>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34</a:t>
            </a:fld>
            <a:endParaRPr lang="x-es-XL"/>
          </a:p>
        </p:txBody>
      </p:sp>
    </p:spTree>
    <p:extLst>
      <p:ext uri="{BB962C8B-B14F-4D97-AF65-F5344CB8AC3E}">
        <p14:creationId xmlns:p14="http://schemas.microsoft.com/office/powerpoint/2010/main" val="4113060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EA020F-6D67-8830-F300-F8198B22E541}"/>
              </a:ext>
            </a:extLst>
          </p:cNvPr>
          <p:cNvSpPr>
            <a:spLocks noGrp="1"/>
          </p:cNvSpPr>
          <p:nvPr>
            <p:ph type="title"/>
          </p:nvPr>
        </p:nvSpPr>
        <p:spPr>
          <a:xfrm>
            <a:off x="838200" y="270164"/>
            <a:ext cx="9677400" cy="1423285"/>
          </a:xfrm>
        </p:spPr>
        <p:txBody>
          <a:bodyPr/>
          <a:lstStyle/>
          <a:p>
            <a:pPr algn="l" rtl="0"/>
            <a:r>
              <a:rPr lang="es-MX" b="0" i="0" u="none" baseline="0" dirty="0"/>
              <a:t>Enmiendas</a:t>
            </a:r>
            <a:r>
              <a:rPr lang="x-es-XL" b="0" i="0" u="none" baseline="0" dirty="0"/>
              <a:t>: ¿Qué es lo que no requiere una </a:t>
            </a:r>
            <a:r>
              <a:rPr lang="es-MX" b="0" i="0" u="none" baseline="0" dirty="0"/>
              <a:t>enmienda</a:t>
            </a:r>
            <a:r>
              <a:rPr lang="x-es-XL" b="0" i="0" u="none" baseline="0" dirty="0"/>
              <a:t>?</a:t>
            </a:r>
          </a:p>
        </p:txBody>
      </p:sp>
      <p:sp>
        <p:nvSpPr>
          <p:cNvPr id="6" name="Content Placeholder 5">
            <a:extLst>
              <a:ext uri="{FF2B5EF4-FFF2-40B4-BE49-F238E27FC236}">
                <a16:creationId xmlns:a16="http://schemas.microsoft.com/office/drawing/2014/main" id="{854A5E06-E6D1-FD03-0FBD-CAAF5BF23401}"/>
              </a:ext>
            </a:extLst>
          </p:cNvPr>
          <p:cNvSpPr>
            <a:spLocks noGrp="1"/>
          </p:cNvSpPr>
          <p:nvPr>
            <p:ph idx="1"/>
          </p:nvPr>
        </p:nvSpPr>
        <p:spPr>
          <a:xfrm>
            <a:off x="838200" y="1693449"/>
            <a:ext cx="10515600" cy="4561878"/>
          </a:xfrm>
        </p:spPr>
        <p:txBody>
          <a:bodyPr>
            <a:noAutofit/>
          </a:bodyPr>
          <a:lstStyle/>
          <a:p>
            <a:pPr marL="457200" indent="-457200" algn="l" rtl="0">
              <a:lnSpc>
                <a:spcPct val="105000"/>
              </a:lnSpc>
              <a:spcBef>
                <a:spcPts val="600"/>
              </a:spcBef>
              <a:buFont typeface="+mj-lt"/>
              <a:buAutoNum type="alphaUcPeriod"/>
            </a:pPr>
            <a:r>
              <a:rPr lang="x-es-XL" sz="1600" b="0" i="0" u="none" baseline="0" dirty="0"/>
              <a:t>Pasarse a un NICRA, un CAP </a:t>
            </a:r>
            <a:r>
              <a:rPr lang="es-MX" sz="1600" b="0" i="0" u="none" baseline="0" dirty="0"/>
              <a:t>u</a:t>
            </a:r>
            <a:r>
              <a:rPr lang="x-es-XL" sz="1600" b="0" i="0" u="none" baseline="0" dirty="0"/>
              <a:t> optar por aplicar </a:t>
            </a:r>
            <a:r>
              <a:rPr lang="es-MX" sz="1600" b="0" i="0" u="none" baseline="0" dirty="0"/>
              <a:t>la tasa de </a:t>
            </a:r>
            <a:r>
              <a:rPr lang="x-es-XL" sz="1600" b="0" i="0" u="none" baseline="0" dirty="0"/>
              <a:t>minimis del 15 por ciento </a:t>
            </a:r>
          </a:p>
          <a:p>
            <a:pPr marL="457200" indent="-457200" algn="l" rtl="0">
              <a:lnSpc>
                <a:spcPct val="105000"/>
              </a:lnSpc>
              <a:spcBef>
                <a:spcPts val="600"/>
              </a:spcBef>
              <a:buFont typeface="+mj-lt"/>
              <a:buAutoNum type="alphaUcPeriod"/>
            </a:pPr>
            <a:r>
              <a:rPr lang="es-MX" sz="1600" b="0" i="0" u="none" baseline="0" dirty="0"/>
              <a:t>Cambios </a:t>
            </a:r>
            <a:r>
              <a:rPr lang="x-es-XL" sz="1600" b="0" i="0" u="none" baseline="0" dirty="0"/>
              <a:t>presupuestari</a:t>
            </a:r>
            <a:r>
              <a:rPr lang="es-MX" sz="1600" b="0" i="0" u="none" baseline="0" dirty="0"/>
              <a:t>o</a:t>
            </a:r>
            <a:r>
              <a:rPr lang="x-es-XL" sz="1600" b="0" i="0" u="none" baseline="0" dirty="0"/>
              <a:t>s: no se requiere autorización previa para l</a:t>
            </a:r>
            <a:r>
              <a:rPr lang="es-MX" sz="1600" b="0" i="0" u="none" baseline="0" dirty="0"/>
              <a:t>o</a:t>
            </a:r>
            <a:r>
              <a:rPr lang="x-es-XL" sz="1600" b="0" i="0" u="none" baseline="0" dirty="0"/>
              <a:t>s </a:t>
            </a:r>
            <a:r>
              <a:rPr lang="es-MX" sz="1600" b="0" i="0" u="none" baseline="0" dirty="0"/>
              <a:t>cambios </a:t>
            </a:r>
            <a:r>
              <a:rPr lang="x-es-XL" sz="1600" b="0" i="0" u="none" baseline="0" dirty="0"/>
              <a:t>relacionad</a:t>
            </a:r>
            <a:r>
              <a:rPr lang="es-MX" sz="1600" b="0" i="0" u="none" baseline="0" dirty="0"/>
              <a:t>o</a:t>
            </a:r>
            <a:r>
              <a:rPr lang="x-es-XL" sz="1600" b="0" i="0" u="none" baseline="0" dirty="0"/>
              <a:t>s con los </a:t>
            </a:r>
            <a:r>
              <a:rPr lang="pt-BR" sz="1600" b="0" i="0" u="none" baseline="0" dirty="0" err="1"/>
              <a:t>costos</a:t>
            </a:r>
            <a:r>
              <a:rPr lang="x-es-XL" sz="1600" b="0" i="0" u="none" baseline="0" dirty="0"/>
              <a:t>, incluida la reasignación de fondos o las compras que se desvíen de la </a:t>
            </a:r>
            <a:r>
              <a:rPr lang="es-MX" sz="1600" b="0" i="0" u="none" baseline="0" dirty="0"/>
              <a:t>narrativa</a:t>
            </a:r>
            <a:r>
              <a:rPr lang="x-es-XL" sz="1600" b="0" i="0" u="none" baseline="0" dirty="0"/>
              <a:t> presupuestaria, </a:t>
            </a:r>
            <a:r>
              <a:rPr lang="x-es-XL" sz="1600" b="1" i="0" u="none" baseline="0" dirty="0"/>
              <a:t>a menos que</a:t>
            </a:r>
            <a:r>
              <a:rPr lang="es-MX" sz="1600" b="1" i="0" u="none" baseline="0" dirty="0"/>
              <a:t> el cambio</a:t>
            </a:r>
            <a:r>
              <a:rPr lang="x-es-XL" sz="1600" b="1" i="0" u="none" baseline="0" dirty="0"/>
              <a:t> dé lugar a: </a:t>
            </a:r>
            <a:r>
              <a:rPr lang="x-es-XL" sz="1600" i="0" u="none" baseline="0" dirty="0"/>
              <a:t>1</a:t>
            </a:r>
            <a:r>
              <a:rPr lang="x-es-XL" sz="1600" b="1" i="0" u="none" baseline="0" dirty="0"/>
              <a:t> </a:t>
            </a:r>
            <a:r>
              <a:rPr lang="x-es-XL" sz="1600" b="0" i="0" u="none" baseline="0" dirty="0"/>
              <a:t>) una transferencia del 10 % o más de los fondos entre categorías de </a:t>
            </a:r>
            <a:r>
              <a:rPr lang="pt-BR" sz="1600" b="0" i="0" u="none" baseline="0" dirty="0" err="1"/>
              <a:t>costos</a:t>
            </a:r>
            <a:r>
              <a:rPr lang="x-es-XL" sz="1600" b="0" i="0" u="none" baseline="0" dirty="0"/>
              <a:t> directos, o </a:t>
            </a:r>
            <a:r>
              <a:rPr lang="x-es-XL" sz="1600" b="1" i="0" u="none" baseline="0" dirty="0"/>
              <a:t>2) una transferencia de fondos presupuestados para los </a:t>
            </a:r>
            <a:r>
              <a:rPr lang="pt-BR" sz="1600" b="1" i="0" u="none" baseline="0" dirty="0" err="1"/>
              <a:t>costos</a:t>
            </a:r>
            <a:r>
              <a:rPr lang="x-es-XL" sz="1600" b="1" i="0" u="none" baseline="0" dirty="0"/>
              <a:t> de apoyo a los participantes a otras categorías de gastos</a:t>
            </a:r>
            <a:r>
              <a:rPr lang="x-es-XL" sz="1600" b="0" i="0" u="none" baseline="0" dirty="0"/>
              <a:t>.</a:t>
            </a:r>
          </a:p>
          <a:p>
            <a:pPr marL="457200" indent="-457200" algn="l" rtl="0">
              <a:lnSpc>
                <a:spcPct val="105000"/>
              </a:lnSpc>
              <a:spcBef>
                <a:spcPts val="600"/>
              </a:spcBef>
              <a:buFont typeface="+mj-lt"/>
              <a:buAutoNum type="alphaUcPeriod"/>
            </a:pPr>
            <a:r>
              <a:rPr lang="x-es-XL" sz="1600" b="0" i="0" u="none" baseline="0" dirty="0"/>
              <a:t>Cambios en la </a:t>
            </a:r>
            <a:r>
              <a:rPr lang="es-MX" sz="1600" b="0" i="0" u="none" baseline="0" dirty="0"/>
              <a:t>línea de personal</a:t>
            </a:r>
            <a:r>
              <a:rPr lang="x-es-XL" sz="1600" b="0" i="0" u="none" baseline="0" dirty="0"/>
              <a:t>: los cambios en el personal del HVRP, en los puestos o en el porcentaje de tiempo imputado al HVRP no requieren una solicitud de modificación, salvo que el cambio suponga una transferencia del 10 % o más entre categorías de </a:t>
            </a:r>
            <a:r>
              <a:rPr lang="pt-BR" sz="1600" b="0" i="0" u="none" baseline="0" dirty="0" err="1"/>
              <a:t>costos</a:t>
            </a:r>
            <a:r>
              <a:rPr lang="x-es-XL" sz="1600" b="0" i="0" u="none" baseline="0" dirty="0"/>
              <a:t> directos o una modificación </a:t>
            </a:r>
            <a:r>
              <a:rPr lang="es-MX" sz="1600" b="0" i="0" u="none" baseline="0" dirty="0"/>
              <a:t>del SOW</a:t>
            </a:r>
            <a:r>
              <a:rPr lang="x-es-XL" sz="1600" b="0" i="0" u="none" baseline="0" dirty="0"/>
              <a:t>.</a:t>
            </a:r>
          </a:p>
          <a:p>
            <a:pPr marL="457200" indent="-457200" algn="l" rtl="0">
              <a:lnSpc>
                <a:spcPct val="105000"/>
              </a:lnSpc>
              <a:spcBef>
                <a:spcPts val="600"/>
              </a:spcBef>
              <a:buFont typeface="+mj-lt"/>
              <a:buAutoNum type="alphaUcPeriod"/>
            </a:pPr>
            <a:r>
              <a:rPr lang="x-es-XL" sz="1600" b="0" i="0" u="none" baseline="0" dirty="0"/>
              <a:t>En el caso de los programas en los que la participación federal en el proyecto sea inferior al umbral de adquisición simplificada (SAT) de 350</a:t>
            </a:r>
            <a:r>
              <a:rPr lang="es-MX" sz="1600" b="0" i="0" u="none" baseline="0" dirty="0"/>
              <a:t>.</a:t>
            </a:r>
            <a:r>
              <a:rPr lang="x-es-XL" sz="1600" b="0" i="0" u="none" baseline="0" dirty="0"/>
              <a:t>000 dólares, los beneficiarios no están obligados a obtener la autorización del responsable de subvenciones a la hora de transferir fondos entre categorías de </a:t>
            </a:r>
            <a:r>
              <a:rPr lang="pt-BR" sz="1600" b="0" i="0" u="none" baseline="0" dirty="0" err="1"/>
              <a:t>costos</a:t>
            </a:r>
            <a:r>
              <a:rPr lang="x-es-XL" sz="1600" b="0" i="0" u="none" baseline="0" dirty="0"/>
              <a:t> directos, salvo que los fondos se transfieran de los </a:t>
            </a:r>
            <a:r>
              <a:rPr lang="pt-BR" sz="1600" b="0" i="0" u="none" baseline="0" dirty="0" err="1"/>
              <a:t>costos</a:t>
            </a:r>
            <a:r>
              <a:rPr lang="x-es-XL" sz="1600" b="0" i="0" u="none" baseline="0" dirty="0"/>
              <a:t> de apoyo a los participantes a otra categoría de </a:t>
            </a:r>
            <a:r>
              <a:rPr lang="pt-BR" sz="1600" b="0" i="0" u="none" baseline="0" dirty="0" err="1"/>
              <a:t>costos</a:t>
            </a:r>
            <a:r>
              <a:rPr lang="x-es-XL" sz="1600" b="0" i="0" u="none" baseline="0" dirty="0"/>
              <a:t>. </a:t>
            </a:r>
          </a:p>
          <a:p>
            <a:pPr marL="914400" lvl="1" algn="l" rtl="0">
              <a:lnSpc>
                <a:spcPct val="105000"/>
              </a:lnSpc>
              <a:spcBef>
                <a:spcPts val="600"/>
              </a:spcBef>
            </a:pPr>
            <a:r>
              <a:rPr lang="x-es-XL" sz="1400" b="0" i="0" u="none" baseline="0" dirty="0"/>
              <a:t>El VETS considera que el período presupuestario total del HVRP equivale a un año de programa (PY) dentro del PoP, que comprende tres PY. VETS considera que la parte federal del proyecto es el importe total de la financiación solicitada para los tres años que dura el PoP.  Esta es la suma de los importes de financiación solicitados para los tres años en su resumen del formulario VETS-704.</a:t>
            </a:r>
          </a:p>
        </p:txBody>
      </p:sp>
      <p:sp>
        <p:nvSpPr>
          <p:cNvPr id="3" name="Footer Placeholder 2">
            <a:extLst>
              <a:ext uri="{FF2B5EF4-FFF2-40B4-BE49-F238E27FC236}">
                <a16:creationId xmlns:a16="http://schemas.microsoft.com/office/drawing/2014/main" id="{EF6204A6-5490-6DCB-0FDB-584DAD7F505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4" name="Slide Number Placeholder 3">
            <a:extLst>
              <a:ext uri="{FF2B5EF4-FFF2-40B4-BE49-F238E27FC236}">
                <a16:creationId xmlns:a16="http://schemas.microsoft.com/office/drawing/2014/main" id="{A15B62AF-D95B-D667-17C4-A153DA6937CB}"/>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35</a:t>
            </a:fld>
            <a:endParaRPr lang="x-es-XL"/>
          </a:p>
        </p:txBody>
      </p:sp>
    </p:spTree>
    <p:extLst>
      <p:ext uri="{BB962C8B-B14F-4D97-AF65-F5344CB8AC3E}">
        <p14:creationId xmlns:p14="http://schemas.microsoft.com/office/powerpoint/2010/main" val="1381635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EA020F-6D67-8830-F300-F8198B22E541}"/>
              </a:ext>
            </a:extLst>
          </p:cNvPr>
          <p:cNvSpPr>
            <a:spLocks noGrp="1"/>
          </p:cNvSpPr>
          <p:nvPr>
            <p:ph type="title"/>
          </p:nvPr>
        </p:nvSpPr>
        <p:spPr>
          <a:xfrm>
            <a:off x="838200" y="367886"/>
            <a:ext cx="9677400" cy="1325563"/>
          </a:xfrm>
        </p:spPr>
        <p:txBody>
          <a:bodyPr/>
          <a:lstStyle/>
          <a:p>
            <a:pPr algn="l" rtl="0"/>
            <a:r>
              <a:rPr lang="es-MX" b="0" i="0" u="none" baseline="0" dirty="0"/>
              <a:t>Enmiendas</a:t>
            </a:r>
            <a:r>
              <a:rPr lang="x-es-XL" b="0" i="0" u="none" baseline="0" dirty="0"/>
              <a:t>: Prohibiciones</a:t>
            </a:r>
          </a:p>
        </p:txBody>
      </p:sp>
      <p:sp>
        <p:nvSpPr>
          <p:cNvPr id="6" name="Content Placeholder 5">
            <a:extLst>
              <a:ext uri="{FF2B5EF4-FFF2-40B4-BE49-F238E27FC236}">
                <a16:creationId xmlns:a16="http://schemas.microsoft.com/office/drawing/2014/main" id="{854A5E06-E6D1-FD03-0FBD-CAAF5BF23401}"/>
              </a:ext>
            </a:extLst>
          </p:cNvPr>
          <p:cNvSpPr>
            <a:spLocks noGrp="1"/>
          </p:cNvSpPr>
          <p:nvPr>
            <p:ph idx="1"/>
          </p:nvPr>
        </p:nvSpPr>
        <p:spPr>
          <a:xfrm>
            <a:off x="838200" y="1828800"/>
            <a:ext cx="10515600" cy="4527550"/>
          </a:xfrm>
        </p:spPr>
        <p:txBody>
          <a:bodyPr>
            <a:noAutofit/>
          </a:bodyPr>
          <a:lstStyle/>
          <a:p>
            <a:pPr marL="0" indent="0" algn="l" rtl="0">
              <a:lnSpc>
                <a:spcPct val="100000"/>
              </a:lnSpc>
              <a:spcBef>
                <a:spcPts val="600"/>
              </a:spcBef>
              <a:buNone/>
            </a:pPr>
            <a:r>
              <a:rPr lang="x-es-XL" sz="1800" b="0" i="0" u="none" baseline="0" dirty="0"/>
              <a:t>Nuevo en el año fiscal 26</a:t>
            </a:r>
          </a:p>
          <a:p>
            <a:pPr marL="457200" algn="l" rtl="0">
              <a:lnSpc>
                <a:spcPct val="105000"/>
              </a:lnSpc>
              <a:spcBef>
                <a:spcPts val="600"/>
              </a:spcBef>
            </a:pPr>
            <a:r>
              <a:rPr lang="x-es-XL" sz="1400" b="0" i="0" u="none" baseline="0" dirty="0"/>
              <a:t>VETS no tramitará </a:t>
            </a:r>
            <a:r>
              <a:rPr lang="es-MX" sz="1400" b="0" i="0" u="none" baseline="0" dirty="0"/>
              <a:t>enmiendas </a:t>
            </a:r>
            <a:r>
              <a:rPr lang="x-es-XL" sz="1400" b="0" i="0" u="none" baseline="0" dirty="0"/>
              <a:t>de la Declaración de Trabajo (SOW) relativas a los objetivos previstos o al área de prestación de servicios (SDA) de un beneficiario de una subvención entre el 1 de octubre y el 30 de junio de cualquier año del programa (PY); véase la VPL 02-26.</a:t>
            </a:r>
          </a:p>
          <a:p>
            <a:pPr marL="0" indent="0" algn="l" rtl="0">
              <a:lnSpc>
                <a:spcPct val="100000"/>
              </a:lnSpc>
              <a:spcBef>
                <a:spcPts val="600"/>
              </a:spcBef>
              <a:buNone/>
            </a:pPr>
            <a:r>
              <a:rPr lang="x-es-XL" sz="1800" b="0" i="0" u="none" baseline="0" dirty="0"/>
              <a:t>¿Por qué?</a:t>
            </a:r>
          </a:p>
          <a:p>
            <a:pPr marL="457200" algn="l" rtl="0">
              <a:lnSpc>
                <a:spcPct val="105000"/>
              </a:lnSpc>
              <a:spcBef>
                <a:spcPts val="600"/>
              </a:spcBef>
            </a:pPr>
            <a:r>
              <a:rPr lang="es-MX" sz="1400" b="0" i="0" u="none" baseline="0" dirty="0"/>
              <a:t>El Anuncio de oportunidad de financiamiento</a:t>
            </a:r>
            <a:r>
              <a:rPr lang="x-es-XL" sz="1400" b="0" i="0" u="none" baseline="0" dirty="0"/>
              <a:t> (FOA) calcula los niveles de saturación de cada «Continuum of Care» (CoC) del Departamento de Vivienda y Desarrollo Urbano de EE. UU. (HUD), </a:t>
            </a:r>
            <a:r>
              <a:rPr lang="es-MX" sz="1400" b="0" i="0" u="none" baseline="0" dirty="0"/>
              <a:t>sobre la base de </a:t>
            </a:r>
            <a:r>
              <a:rPr lang="x-es-XL" sz="1400" b="0" i="0" u="none" baseline="0" dirty="0"/>
              <a:t>las SDA y en las inscripciones previstas de los actuales beneficiarios de las subvenciones del HVRP. </a:t>
            </a:r>
          </a:p>
          <a:p>
            <a:pPr marL="0" indent="0" algn="l" rtl="0">
              <a:lnSpc>
                <a:spcPct val="100000"/>
              </a:lnSpc>
              <a:spcBef>
                <a:spcPts val="600"/>
              </a:spcBef>
              <a:buNone/>
            </a:pPr>
            <a:r>
              <a:rPr lang="x-es-XL" sz="1800" b="0" i="0" u="none" baseline="0" dirty="0"/>
              <a:t>¿Y qué?</a:t>
            </a:r>
          </a:p>
          <a:p>
            <a:pPr marL="457200" algn="l" rtl="0">
              <a:lnSpc>
                <a:spcPct val="100000"/>
              </a:lnSpc>
              <a:spcBef>
                <a:spcPts val="600"/>
              </a:spcBef>
            </a:pPr>
            <a:r>
              <a:rPr lang="x-es-XL" sz="1400" b="0" i="0" u="none" baseline="0" dirty="0"/>
              <a:t>Los beneficiarios de las subvenciones podrán presentar </a:t>
            </a:r>
            <a:r>
              <a:rPr lang="es-MX" sz="1400" b="0" i="0" u="none" baseline="0" dirty="0"/>
              <a:t>enmiendas </a:t>
            </a:r>
            <a:r>
              <a:rPr lang="x-es-XL" sz="1400" b="0" i="0" u="none" baseline="0" dirty="0"/>
              <a:t>de</a:t>
            </a:r>
            <a:r>
              <a:rPr lang="es-MX" sz="1400" b="0" i="0" u="none" baseline="0" dirty="0"/>
              <a:t> la </a:t>
            </a:r>
            <a:r>
              <a:rPr lang="x-es-XL" sz="1400" b="0" i="0" u="none" baseline="0" dirty="0"/>
              <a:t>SOW relativas a sus objetivos previstos o a sus SDA entre el 1 de julio y el 30 de septiembre. </a:t>
            </a:r>
          </a:p>
          <a:p>
            <a:pPr marL="0" indent="0" algn="l" rtl="0">
              <a:lnSpc>
                <a:spcPct val="100000"/>
              </a:lnSpc>
              <a:spcBef>
                <a:spcPts val="600"/>
              </a:spcBef>
              <a:buNone/>
            </a:pPr>
            <a:r>
              <a:rPr lang="x-es-XL" sz="1800" b="0" i="0" u="none" baseline="0" dirty="0"/>
              <a:t>¿Hay alguna excepción?</a:t>
            </a:r>
          </a:p>
          <a:p>
            <a:pPr marL="457200" algn="l" rtl="0">
              <a:lnSpc>
                <a:spcPct val="105000"/>
              </a:lnSpc>
              <a:spcBef>
                <a:spcPts val="600"/>
              </a:spcBef>
            </a:pPr>
            <a:r>
              <a:rPr lang="x-es-XL" sz="1400" b="0" i="0" u="none" baseline="0" dirty="0"/>
              <a:t>Este período de restricción solo podrá </a:t>
            </a:r>
            <a:r>
              <a:rPr lang="es-MX" sz="1400" b="0" i="0" u="none" baseline="0" dirty="0"/>
              <a:t>enmendarse </a:t>
            </a:r>
            <a:r>
              <a:rPr lang="x-es-XL" sz="1400" b="0" i="0" u="none" baseline="0" dirty="0"/>
              <a:t>o suspenderse a petición del beneficiario de la subvención, </a:t>
            </a:r>
            <a:r>
              <a:rPr lang="x-es-XL" sz="1400" b="1" i="0" u="none" baseline="0" dirty="0"/>
              <a:t>y únicamente en caso de que una emergencia o un desastre grave </a:t>
            </a:r>
            <a:r>
              <a:rPr lang="x-es-XL" sz="1400" b="0" i="0" u="none" baseline="0" dirty="0"/>
              <a:t>—tal y como se define en la Ley Stafford y respecto a la cual el presidente haya emitido una declaración— impida al beneficiario de la subvención presentar una </a:t>
            </a:r>
            <a:r>
              <a:rPr lang="es-MX" sz="1400" dirty="0"/>
              <a:t>enmienda </a:t>
            </a:r>
            <a:r>
              <a:rPr lang="x-es-XL" sz="1400" b="0" i="0" u="none" baseline="0" dirty="0"/>
              <a:t>del pliego de condiciones entre el 1 de julio y el 30 de septiembre (véanse </a:t>
            </a:r>
            <a:r>
              <a:rPr lang="x-es-XL" sz="1400" b="0" i="0" u="none" baseline="0" dirty="0">
                <a:hlinkClick r:id="rId2"/>
              </a:rPr>
              <a:t>los artículos 5122(2)</a:t>
            </a:r>
            <a:r>
              <a:rPr lang="x-es-XL" sz="1400" b="0" i="0" u="none" baseline="0" dirty="0"/>
              <a:t> y </a:t>
            </a:r>
            <a:r>
              <a:rPr lang="x-es-XL" sz="1400" b="0" i="0" u="none" baseline="0" dirty="0">
                <a:hlinkClick r:id="rId3"/>
              </a:rPr>
              <a:t>5141</a:t>
            </a:r>
            <a:r>
              <a:rPr lang="es-MX" sz="1400" b="0" i="0" u="none" baseline="0" dirty="0"/>
              <a:t> </a:t>
            </a:r>
            <a:r>
              <a:rPr lang="x-es-XL" sz="1400" b="0" i="0" u="none" baseline="0" dirty="0">
                <a:hlinkClick r:id="rId2"/>
              </a:rPr>
              <a:t>del título 42 del Código de los Estados Unidos</a:t>
            </a:r>
            <a:r>
              <a:rPr lang="x-es-XL" sz="1400" b="0" i="0" u="none" baseline="0" dirty="0"/>
              <a:t>).</a:t>
            </a:r>
          </a:p>
        </p:txBody>
      </p:sp>
      <p:sp>
        <p:nvSpPr>
          <p:cNvPr id="3" name="Footer Placeholder 2">
            <a:extLst>
              <a:ext uri="{FF2B5EF4-FFF2-40B4-BE49-F238E27FC236}">
                <a16:creationId xmlns:a16="http://schemas.microsoft.com/office/drawing/2014/main" id="{EF6204A6-5490-6DCB-0FDB-584DAD7F5050}"/>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4" name="Slide Number Placeholder 3">
            <a:extLst>
              <a:ext uri="{FF2B5EF4-FFF2-40B4-BE49-F238E27FC236}">
                <a16:creationId xmlns:a16="http://schemas.microsoft.com/office/drawing/2014/main" id="{A15B62AF-D95B-D667-17C4-A153DA6937CB}"/>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36</a:t>
            </a:fld>
            <a:endParaRPr lang="x-es-XL"/>
          </a:p>
        </p:txBody>
      </p:sp>
    </p:spTree>
    <p:extLst>
      <p:ext uri="{BB962C8B-B14F-4D97-AF65-F5344CB8AC3E}">
        <p14:creationId xmlns:p14="http://schemas.microsoft.com/office/powerpoint/2010/main" val="979594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EA020F-6D67-8830-F300-F8198B22E541}"/>
              </a:ext>
            </a:extLst>
          </p:cNvPr>
          <p:cNvSpPr>
            <a:spLocks noGrp="1"/>
          </p:cNvSpPr>
          <p:nvPr>
            <p:ph type="title"/>
          </p:nvPr>
        </p:nvSpPr>
        <p:spPr>
          <a:xfrm>
            <a:off x="838200" y="280556"/>
            <a:ext cx="9677400" cy="1413308"/>
          </a:xfrm>
        </p:spPr>
        <p:txBody>
          <a:bodyPr/>
          <a:lstStyle/>
          <a:p>
            <a:pPr algn="l" rtl="0"/>
            <a:r>
              <a:rPr lang="es-MX" i="0" u="none" baseline="0" dirty="0">
                <a:latin typeface="+mn-lt"/>
                <a:ea typeface="+mn-lt"/>
                <a:cs typeface="+mn-lt"/>
              </a:rPr>
              <a:t>Enmiendas</a:t>
            </a:r>
            <a:r>
              <a:rPr lang="x-es-XL" i="0" u="none" baseline="0" dirty="0">
                <a:latin typeface="+mn-lt"/>
                <a:ea typeface="+mn-lt"/>
                <a:cs typeface="+mn-lt"/>
              </a:rPr>
              <a:t>: El método FIFO y la disponibilidad de fondos</a:t>
            </a:r>
            <a:endParaRPr lang="x-es-XL" dirty="0"/>
          </a:p>
        </p:txBody>
      </p:sp>
      <p:sp>
        <p:nvSpPr>
          <p:cNvPr id="6" name="Content Placeholder 5">
            <a:extLst>
              <a:ext uri="{FF2B5EF4-FFF2-40B4-BE49-F238E27FC236}">
                <a16:creationId xmlns:a16="http://schemas.microsoft.com/office/drawing/2014/main" id="{854A5E06-E6D1-FD03-0FBD-CAAF5BF23401}"/>
              </a:ext>
            </a:extLst>
          </p:cNvPr>
          <p:cNvSpPr>
            <a:spLocks noGrp="1"/>
          </p:cNvSpPr>
          <p:nvPr>
            <p:ph idx="1"/>
          </p:nvPr>
        </p:nvSpPr>
        <p:spPr>
          <a:xfrm>
            <a:off x="838200" y="1828800"/>
            <a:ext cx="10515600" cy="4527550"/>
          </a:xfrm>
        </p:spPr>
        <p:txBody>
          <a:bodyPr>
            <a:noAutofit/>
          </a:bodyPr>
          <a:lstStyle/>
          <a:p>
            <a:pPr algn="l" rtl="0">
              <a:lnSpc>
                <a:spcPct val="100000"/>
              </a:lnSpc>
              <a:spcBef>
                <a:spcPts val="1200"/>
              </a:spcBef>
            </a:pPr>
            <a:r>
              <a:rPr lang="x-es-XL" sz="2000" b="0" i="0" u="none" baseline="0" dirty="0"/>
              <a:t>Es probable que los beneficiarios de las subvenciones que recibieron financiación </a:t>
            </a:r>
            <a:r>
              <a:rPr lang="es-MX" sz="2000" b="0" i="0" u="none" baseline="0" dirty="0"/>
              <a:t>incremental </a:t>
            </a:r>
            <a:r>
              <a:rPr lang="x-es-XL" sz="2000" b="0" i="0" u="none" baseline="0" dirty="0"/>
              <a:t>para el año fiscal 26 (</a:t>
            </a:r>
            <a:r>
              <a:rPr lang="es-MX" sz="2000" b="0" i="0" u="none" baseline="0" dirty="0"/>
              <a:t>a partir del</a:t>
            </a:r>
            <a:r>
              <a:rPr lang="x-es-XL" sz="2000" b="0" i="0" u="none" baseline="0" dirty="0"/>
              <a:t> 1 de julio) traspasen los fondos no gastados del año fiscal 25 al año fiscal actual. </a:t>
            </a:r>
          </a:p>
          <a:p>
            <a:pPr algn="l" rtl="0">
              <a:lnSpc>
                <a:spcPct val="100000"/>
              </a:lnSpc>
              <a:spcBef>
                <a:spcPts val="1200"/>
              </a:spcBef>
            </a:pPr>
            <a:r>
              <a:rPr lang="x-es-XL" sz="2000" b="0" i="0" u="none" baseline="0" dirty="0"/>
              <a:t>Los beneficiarios de las subvenciones deben utilizar los fondos remanentes siguiendo el principio «primero en entrar, primero en salir» (FIFO), de conformidad con </a:t>
            </a:r>
            <a:r>
              <a:rPr lang="x-es-XL" sz="2000" b="0" i="0" u="none" baseline="0" dirty="0">
                <a:hlinkClick r:id="rId2"/>
              </a:rPr>
              <a:t>la Carta del Programa de Veteranos (VPL) 02-25.</a:t>
            </a:r>
            <a:r>
              <a:rPr lang="x-es-XL" sz="2000" b="0" i="0" u="none" baseline="0" dirty="0"/>
              <a:t> Esto significa que los gastos de la subvención deben imputarse en primer lugar a los incrementos de financiación </a:t>
            </a:r>
            <a:r>
              <a:rPr lang="es-MX" sz="2000" b="0" i="0" u="none" baseline="0" dirty="0"/>
              <a:t>adjudicados </a:t>
            </a:r>
            <a:r>
              <a:rPr lang="x-es-XL" sz="2000" b="0" i="0" u="none" baseline="0" dirty="0"/>
              <a:t>con mayor antelación dentro del período de ejecución y que, por lo tanto, tengan el período de disponibilidad más antiguo. El primer incremento se puede identificar en el Sistema de Gestión de Pagos (PMS) mediante un número que aparece después de «HV», es decir, HV4, HV5, HV6. El número más bajo corresponde a </a:t>
            </a:r>
            <a:r>
              <a:rPr lang="es-MX" sz="2000" b="0" i="0" u="none" baseline="0" dirty="0"/>
              <a:t>s</a:t>
            </a:r>
            <a:r>
              <a:rPr lang="x-es-XL" sz="2000" b="0" i="0" u="none" baseline="0" dirty="0"/>
              <a:t>u primer incremento financiado, que es el que lleva más tiempo disponible.  </a:t>
            </a:r>
          </a:p>
          <a:p>
            <a:pPr algn="l" rtl="0">
              <a:lnSpc>
                <a:spcPct val="100000"/>
              </a:lnSpc>
              <a:spcBef>
                <a:spcPts val="1200"/>
              </a:spcBef>
            </a:pPr>
            <a:r>
              <a:rPr lang="x-es-XL" sz="2000" b="0" i="0" u="none" baseline="0" dirty="0"/>
              <a:t>Colabor</a:t>
            </a:r>
            <a:r>
              <a:rPr lang="es-MX" sz="2000" b="0" i="0" u="none" baseline="0" dirty="0"/>
              <a:t>e</a:t>
            </a:r>
            <a:r>
              <a:rPr lang="x-es-XL" sz="2000" b="0" i="0" u="none" baseline="0" dirty="0"/>
              <a:t> con </a:t>
            </a:r>
            <a:r>
              <a:rPr lang="es-MX" sz="2000" b="0" i="0" u="none" baseline="0" dirty="0"/>
              <a:t>s</a:t>
            </a:r>
            <a:r>
              <a:rPr lang="x-es-XL" sz="2000" b="0" i="0" u="none" baseline="0" dirty="0"/>
              <a:t>u GOTR en la contabilización y el gasto del remanente.</a:t>
            </a:r>
          </a:p>
        </p:txBody>
      </p:sp>
      <p:sp>
        <p:nvSpPr>
          <p:cNvPr id="3" name="Footer Placeholder 2">
            <a:extLst>
              <a:ext uri="{FF2B5EF4-FFF2-40B4-BE49-F238E27FC236}">
                <a16:creationId xmlns:a16="http://schemas.microsoft.com/office/drawing/2014/main" id="{EF6204A6-5490-6DCB-0FDB-584DAD7F5050}"/>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4" name="Slide Number Placeholder 3">
            <a:extLst>
              <a:ext uri="{FF2B5EF4-FFF2-40B4-BE49-F238E27FC236}">
                <a16:creationId xmlns:a16="http://schemas.microsoft.com/office/drawing/2014/main" id="{A15B62AF-D95B-D667-17C4-A153DA6937CB}"/>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37</a:t>
            </a:fld>
            <a:endParaRPr lang="x-es-XL"/>
          </a:p>
        </p:txBody>
      </p:sp>
    </p:spTree>
    <p:extLst>
      <p:ext uri="{BB962C8B-B14F-4D97-AF65-F5344CB8AC3E}">
        <p14:creationId xmlns:p14="http://schemas.microsoft.com/office/powerpoint/2010/main" val="25366347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EA020F-6D67-8830-F300-F8198B22E541}"/>
              </a:ext>
            </a:extLst>
          </p:cNvPr>
          <p:cNvSpPr>
            <a:spLocks noGrp="1"/>
          </p:cNvSpPr>
          <p:nvPr>
            <p:ph type="title"/>
          </p:nvPr>
        </p:nvSpPr>
        <p:spPr>
          <a:xfrm>
            <a:off x="838199" y="311728"/>
            <a:ext cx="9904413" cy="1382136"/>
          </a:xfrm>
        </p:spPr>
        <p:txBody>
          <a:bodyPr/>
          <a:lstStyle/>
          <a:p>
            <a:pPr algn="l" rtl="0"/>
            <a:r>
              <a:rPr lang="x-es-XL" b="0" i="0" u="none" baseline="0" dirty="0"/>
              <a:t>Fondos transferidos: disponibilidad de fondos</a:t>
            </a:r>
          </a:p>
        </p:txBody>
      </p:sp>
      <p:sp>
        <p:nvSpPr>
          <p:cNvPr id="6" name="Content Placeholder 5">
            <a:extLst>
              <a:ext uri="{FF2B5EF4-FFF2-40B4-BE49-F238E27FC236}">
                <a16:creationId xmlns:a16="http://schemas.microsoft.com/office/drawing/2014/main" id="{854A5E06-E6D1-FD03-0FBD-CAAF5BF23401}"/>
              </a:ext>
            </a:extLst>
          </p:cNvPr>
          <p:cNvSpPr>
            <a:spLocks noGrp="1"/>
          </p:cNvSpPr>
          <p:nvPr>
            <p:ph idx="1"/>
          </p:nvPr>
        </p:nvSpPr>
        <p:spPr>
          <a:xfrm>
            <a:off x="838200" y="1693864"/>
            <a:ext cx="10515600" cy="4662486"/>
          </a:xfrm>
        </p:spPr>
        <p:txBody>
          <a:bodyPr>
            <a:noAutofit/>
          </a:bodyPr>
          <a:lstStyle/>
          <a:p>
            <a:pPr algn="l" rtl="0">
              <a:lnSpc>
                <a:spcPct val="100000"/>
              </a:lnSpc>
            </a:pPr>
            <a:r>
              <a:rPr lang="x-es-XL" sz="1600" b="0" i="0" u="none" baseline="0" dirty="0"/>
              <a:t>Ejemplo de calendario de financiación del programa PoP para un periodo de tres años: Este gráfico muestra cuándo se </a:t>
            </a:r>
            <a:r>
              <a:rPr lang="es-MX" sz="1600" b="0" i="0" u="none" baseline="0" dirty="0"/>
              <a:t>adjudicaron</a:t>
            </a:r>
            <a:r>
              <a:rPr lang="x-es-XL" sz="1600" b="0" i="0" u="none" baseline="0" dirty="0"/>
              <a:t> los fondos y cuándo están disponibles para su gasto en el caso de una subvención a la que se le </a:t>
            </a:r>
            <a:r>
              <a:rPr lang="es-MX" sz="1600" b="0" i="0" u="none" baseline="0" dirty="0"/>
              <a:t>adjudicó </a:t>
            </a:r>
            <a:r>
              <a:rPr lang="x-es-XL" sz="1600" b="0" i="0" u="none" baseline="0" dirty="0"/>
              <a:t>un PoP de tres años, con financiación por </a:t>
            </a:r>
            <a:r>
              <a:rPr lang="es-MX" sz="1600" b="0" i="0" u="none" baseline="0" dirty="0"/>
              <a:t>incrementos</a:t>
            </a:r>
            <a:r>
              <a:rPr lang="x-es-XL" sz="1600" b="0" i="0" u="none" baseline="0" dirty="0"/>
              <a:t>, en el año fiscal 24.</a:t>
            </a:r>
          </a:p>
          <a:p>
            <a:pPr lvl="1" algn="l" rtl="0">
              <a:lnSpc>
                <a:spcPct val="100000"/>
              </a:lnSpc>
              <a:spcBef>
                <a:spcPts val="16800"/>
              </a:spcBef>
            </a:pPr>
            <a:r>
              <a:rPr lang="x-es-XL" sz="1400" b="0" i="0" u="none" baseline="0" dirty="0"/>
              <a:t>En el año de referencia, se presentaron los formularios SF-424 y SF-424A, así como la </a:t>
            </a:r>
            <a:r>
              <a:rPr lang="es-MX" sz="1400" b="0" i="0" u="none" baseline="0" dirty="0"/>
              <a:t>narración </a:t>
            </a:r>
            <a:r>
              <a:rPr lang="x-es-XL" sz="1400" b="0" i="0" u="none" baseline="0" dirty="0"/>
              <a:t>presupuestaria, y se presentó la solicitud de financiación adicional para los años 1 y 2.</a:t>
            </a:r>
          </a:p>
          <a:p>
            <a:pPr lvl="1" algn="l" rtl="0">
              <a:lnSpc>
                <a:spcPct val="100000"/>
              </a:lnSpc>
            </a:pPr>
            <a:r>
              <a:rPr lang="x-es-XL" sz="1400" b="0" i="0" u="none" baseline="0" dirty="0"/>
              <a:t>El formulario SF-424A y la </a:t>
            </a:r>
            <a:r>
              <a:rPr lang="es-MX" sz="1400" b="0" i="0" u="none" baseline="0" dirty="0"/>
              <a:t>narrativa </a:t>
            </a:r>
            <a:r>
              <a:rPr lang="x-es-XL" sz="1400" b="0" i="0" u="none" baseline="0" dirty="0"/>
              <a:t>presupuestaria de cada año se elaborarán en relación con dicha </a:t>
            </a:r>
            <a:r>
              <a:rPr lang="es-MX" sz="1400" b="0" i="0" u="none" baseline="0" dirty="0"/>
              <a:t>adjudicación </a:t>
            </a:r>
            <a:r>
              <a:rPr lang="x-es-XL" sz="1400" b="0" i="0" u="none" baseline="0" dirty="0"/>
              <a:t>hasta que se hayan agotado todos los fondos.</a:t>
            </a:r>
          </a:p>
          <a:p>
            <a:pPr lvl="1" algn="l" rtl="0">
              <a:lnSpc>
                <a:spcPct val="100000"/>
              </a:lnSpc>
            </a:pPr>
            <a:r>
              <a:rPr lang="x-es-XL" sz="1400" b="0" i="0" u="none" baseline="0" dirty="0"/>
              <a:t>Para cada solicitud de financiación adicional, es necesario presentar un nuevo formulario SF-424, SF-424A y una </a:t>
            </a:r>
            <a:r>
              <a:rPr lang="es-MX" sz="1400" b="0" i="0" u="none" baseline="0" dirty="0"/>
              <a:t>narrativa </a:t>
            </a:r>
            <a:r>
              <a:rPr lang="x-es-XL" sz="1400" b="0" i="0" u="none" baseline="0" dirty="0"/>
              <a:t>presupuestaria cuyo importe sea igual o inferior al solicitado en el resumen de la solicitud de subvención inicial.</a:t>
            </a:r>
          </a:p>
        </p:txBody>
      </p:sp>
      <p:pic>
        <p:nvPicPr>
          <p:cNvPr id="11" name="Picture 10" descr="Captura de pantalla del calendario de la línea de financiación del HVRP en la que se muestra cuándo están disponibles los gastos y cuándo no lo están los fondos">
            <a:extLst>
              <a:ext uri="{FF2B5EF4-FFF2-40B4-BE49-F238E27FC236}">
                <a16:creationId xmlns:a16="http://schemas.microsoft.com/office/drawing/2014/main" id="{E187CE49-F78D-A848-002A-B250E80833DA}"/>
              </a:ext>
            </a:extLst>
          </p:cNvPr>
          <p:cNvPicPr>
            <a:picLocks noChangeAspect="1"/>
          </p:cNvPicPr>
          <p:nvPr/>
        </p:nvPicPr>
        <p:blipFill>
          <a:blip r:embed="rId2"/>
          <a:stretch>
            <a:fillRect/>
          </a:stretch>
        </p:blipFill>
        <p:spPr>
          <a:xfrm>
            <a:off x="2706053" y="2554128"/>
            <a:ext cx="6779894" cy="2004002"/>
          </a:xfrm>
          <a:prstGeom prst="rect">
            <a:avLst/>
          </a:prstGeom>
          <a:ln>
            <a:solidFill>
              <a:schemeClr val="bg2"/>
            </a:solidFill>
          </a:ln>
        </p:spPr>
      </p:pic>
      <p:sp>
        <p:nvSpPr>
          <p:cNvPr id="3" name="Footer Placeholder 2">
            <a:extLst>
              <a:ext uri="{FF2B5EF4-FFF2-40B4-BE49-F238E27FC236}">
                <a16:creationId xmlns:a16="http://schemas.microsoft.com/office/drawing/2014/main" id="{EF6204A6-5490-6DCB-0FDB-584DAD7F5050}"/>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4" name="Slide Number Placeholder 3">
            <a:extLst>
              <a:ext uri="{FF2B5EF4-FFF2-40B4-BE49-F238E27FC236}">
                <a16:creationId xmlns:a16="http://schemas.microsoft.com/office/drawing/2014/main" id="{A15B62AF-D95B-D667-17C4-A153DA6937CB}"/>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38</a:t>
            </a:fld>
            <a:endParaRPr lang="x-es-XL"/>
          </a:p>
        </p:txBody>
      </p:sp>
    </p:spTree>
    <p:extLst>
      <p:ext uri="{BB962C8B-B14F-4D97-AF65-F5344CB8AC3E}">
        <p14:creationId xmlns:p14="http://schemas.microsoft.com/office/powerpoint/2010/main" val="35122340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EA020F-6D67-8830-F300-F8198B22E541}"/>
              </a:ext>
            </a:extLst>
          </p:cNvPr>
          <p:cNvSpPr>
            <a:spLocks noGrp="1"/>
          </p:cNvSpPr>
          <p:nvPr>
            <p:ph type="title"/>
          </p:nvPr>
        </p:nvSpPr>
        <p:spPr>
          <a:xfrm>
            <a:off x="838200" y="365125"/>
            <a:ext cx="9905082" cy="1325563"/>
          </a:xfrm>
        </p:spPr>
        <p:txBody>
          <a:bodyPr>
            <a:noAutofit/>
          </a:bodyPr>
          <a:lstStyle/>
          <a:p>
            <a:pPr algn="l" rtl="0"/>
            <a:r>
              <a:rPr lang="x-es-XL" sz="2400" b="0" i="0" u="none" baseline="0" dirty="0"/>
              <a:t>Traspaso de fondos del </a:t>
            </a:r>
            <a:r>
              <a:rPr lang="es-MX" sz="2400" b="0" i="0" u="none" baseline="0" dirty="0"/>
              <a:t>PY</a:t>
            </a:r>
            <a:r>
              <a:rPr lang="x-es-XL" sz="2400" b="0" i="0" u="none" baseline="0" dirty="0"/>
              <a:t> anterior – Opciones presupuestarias</a:t>
            </a:r>
            <a:br>
              <a:rPr lang="x-es-XL" sz="2400" dirty="0"/>
            </a:br>
            <a:r>
              <a:rPr lang="x-es-XL" sz="2400" b="0" i="0" u="none" baseline="0" dirty="0">
                <a:solidFill>
                  <a:srgbClr val="C00000"/>
                </a:solidFill>
              </a:rPr>
              <a:t>cómo gastar los fondos del ejercicio anterior</a:t>
            </a:r>
          </a:p>
        </p:txBody>
      </p:sp>
      <p:sp>
        <p:nvSpPr>
          <p:cNvPr id="6" name="Content Placeholder 5">
            <a:extLst>
              <a:ext uri="{FF2B5EF4-FFF2-40B4-BE49-F238E27FC236}">
                <a16:creationId xmlns:a16="http://schemas.microsoft.com/office/drawing/2014/main" id="{854A5E06-E6D1-FD03-0FBD-CAAF5BF23401}"/>
              </a:ext>
            </a:extLst>
          </p:cNvPr>
          <p:cNvSpPr>
            <a:spLocks noGrp="1"/>
          </p:cNvSpPr>
          <p:nvPr>
            <p:ph sz="half" idx="1"/>
          </p:nvPr>
        </p:nvSpPr>
        <p:spPr>
          <a:xfrm>
            <a:off x="838200" y="1690688"/>
            <a:ext cx="3474027" cy="4486275"/>
          </a:xfrm>
        </p:spPr>
        <p:txBody>
          <a:bodyPr>
            <a:noAutofit/>
          </a:bodyPr>
          <a:lstStyle/>
          <a:p>
            <a:pPr marL="0" indent="0" algn="l" rtl="0">
              <a:lnSpc>
                <a:spcPct val="100000"/>
              </a:lnSpc>
              <a:spcBef>
                <a:spcPts val="600"/>
              </a:spcBef>
              <a:buNone/>
            </a:pPr>
            <a:r>
              <a:rPr lang="x-es-XL" sz="1800" b="1" i="0" u="none" baseline="0" dirty="0"/>
              <a:t>Opción 1: sin modificaciones en el presupuesto aprobado</a:t>
            </a:r>
          </a:p>
          <a:p>
            <a:pPr algn="l" rtl="0">
              <a:lnSpc>
                <a:spcPct val="100000"/>
              </a:lnSpc>
              <a:spcBef>
                <a:spcPts val="600"/>
              </a:spcBef>
            </a:pPr>
            <a:r>
              <a:rPr lang="x-es-XL" sz="1600" b="0" i="0" u="none" baseline="0" dirty="0"/>
              <a:t>El beneficiario de la subvención debe seguir </a:t>
            </a:r>
            <a:r>
              <a:rPr lang="x-es-XL" sz="1600" b="1" i="0" u="none" baseline="0" dirty="0"/>
              <a:t>disponiendo de fondos para los gastos presupuestarios aprobados</a:t>
            </a:r>
            <a:r>
              <a:rPr lang="x-es-XL" sz="1600" b="0" i="0" u="none" baseline="0" dirty="0"/>
              <a:t> hasta que se agoten los fondos del año anterior o hasta que finalice el PoP, lo que ocurra primero.</a:t>
            </a:r>
          </a:p>
          <a:p>
            <a:pPr algn="l" rtl="0">
              <a:lnSpc>
                <a:spcPct val="100000"/>
              </a:lnSpc>
              <a:spcBef>
                <a:spcPts val="600"/>
              </a:spcBef>
            </a:pPr>
            <a:r>
              <a:rPr lang="x-es-XL" sz="1600" b="0" i="0" u="none" baseline="0" dirty="0"/>
              <a:t>Se deben respetar los </a:t>
            </a:r>
            <a:r>
              <a:rPr lang="pt-BR" sz="1600" b="0" i="0" u="none" baseline="0" dirty="0" err="1"/>
              <a:t>costos</a:t>
            </a:r>
            <a:r>
              <a:rPr lang="x-es-XL" sz="1600" b="0" i="0" u="none" baseline="0" dirty="0"/>
              <a:t> aprobados en el último presupuesto aprobado </a:t>
            </a:r>
            <a:r>
              <a:rPr lang="es-MX" sz="1600" b="0" i="0" u="none" baseline="0" dirty="0"/>
              <a:t>del </a:t>
            </a:r>
            <a:r>
              <a:rPr lang="x-es-XL" sz="1600" b="0" i="0" u="none" baseline="0" dirty="0"/>
              <a:t>NoA. </a:t>
            </a:r>
            <a:r>
              <a:rPr lang="x-es-XL" sz="1600" b="1" i="0" u="none" baseline="0" dirty="0"/>
              <a:t>Se combinan los datos del año anterior y del año en curso.</a:t>
            </a:r>
          </a:p>
          <a:p>
            <a:pPr marL="0" indent="0" algn="l" rtl="0">
              <a:lnSpc>
                <a:spcPct val="100000"/>
              </a:lnSpc>
              <a:spcBef>
                <a:spcPts val="600"/>
              </a:spcBef>
              <a:buNone/>
            </a:pPr>
            <a:endParaRPr lang="x-es-XL" sz="1800" dirty="0"/>
          </a:p>
        </p:txBody>
      </p:sp>
      <p:sp>
        <p:nvSpPr>
          <p:cNvPr id="8" name="Content Placeholder 5">
            <a:extLst>
              <a:ext uri="{FF2B5EF4-FFF2-40B4-BE49-F238E27FC236}">
                <a16:creationId xmlns:a16="http://schemas.microsoft.com/office/drawing/2014/main" id="{F7E0E6ED-E9E9-6B47-576F-AA342B99B306}"/>
              </a:ext>
            </a:extLst>
          </p:cNvPr>
          <p:cNvSpPr txBox="1">
            <a:spLocks/>
          </p:cNvSpPr>
          <p:nvPr/>
        </p:nvSpPr>
        <p:spPr>
          <a:xfrm>
            <a:off x="4369625" y="1690688"/>
            <a:ext cx="3918857" cy="44862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x-es-XL" sz="1600" b="1" i="0" u="none" baseline="0" dirty="0"/>
              <a:t>Opción 2</a:t>
            </a:r>
          </a:p>
          <a:p>
            <a:pPr algn="l" rtl="0"/>
            <a:r>
              <a:rPr lang="x-es-XL" sz="1200" b="0" i="0" u="none" baseline="0" dirty="0"/>
              <a:t>El beneficiario de la subvención podría </a:t>
            </a:r>
            <a:r>
              <a:rPr lang="x-es-XL" sz="1200" b="1" i="0" u="none" baseline="0" dirty="0"/>
              <a:t>reasignar</a:t>
            </a:r>
            <a:r>
              <a:rPr lang="x-es-XL" sz="1200" b="0" i="0" u="none" baseline="0" dirty="0"/>
              <a:t> </a:t>
            </a:r>
            <a:br>
              <a:rPr lang="x-es-XL" sz="1200" dirty="0"/>
            </a:br>
            <a:r>
              <a:rPr lang="x-es-XL" sz="1200" b="0" i="0" u="none" baseline="0" dirty="0"/>
              <a:t>&lt;10 % del presupuesto total a otras categorías de clases de objetos*.</a:t>
            </a:r>
          </a:p>
          <a:p>
            <a:pPr lvl="1" algn="l" rtl="0"/>
            <a:r>
              <a:rPr lang="x-es-XL" sz="1100" b="0" i="0" u="none" baseline="0" dirty="0"/>
              <a:t>Consulte los términos </a:t>
            </a:r>
            <a:r>
              <a:rPr lang="es-MX" sz="1100" b="0" i="0" u="none" baseline="0" dirty="0"/>
              <a:t>y</a:t>
            </a:r>
            <a:r>
              <a:rPr lang="x-es-XL" sz="1100" b="0" i="0" u="none" baseline="0" dirty="0"/>
              <a:t> condiciones y las </a:t>
            </a:r>
            <a:r>
              <a:rPr lang="es-MX" sz="1100" b="0" i="0" u="none" baseline="0" dirty="0"/>
              <a:t>enmiendas </a:t>
            </a:r>
            <a:r>
              <a:rPr lang="x-es-XL" sz="1100" b="0" i="0" u="none" baseline="0" dirty="0"/>
              <a:t>de la </a:t>
            </a:r>
            <a:r>
              <a:rPr lang="es-MX" sz="1100" b="0" i="0" u="none" baseline="0" dirty="0"/>
              <a:t>adjudicación </a:t>
            </a:r>
            <a:r>
              <a:rPr lang="x-es-XL" sz="1100" b="0" i="0" u="none" baseline="0" dirty="0"/>
              <a:t>HVRP </a:t>
            </a:r>
            <a:r>
              <a:rPr lang="x-es-XL" sz="1100" b="0" i="0" u="none" baseline="0" dirty="0">
                <a:hlinkClick r:id="rId2"/>
              </a:rPr>
              <a:t>VPL 04-24, </a:t>
            </a:r>
            <a:r>
              <a:rPr lang="x-es-XL" sz="1100" b="0" i="0" u="none" baseline="0" dirty="0"/>
              <a:t>así como su </a:t>
            </a:r>
            <a:r>
              <a:rPr lang="x-es-XL" sz="1100" b="0" i="0" u="none" baseline="0" dirty="0">
                <a:hlinkClick r:id="rId3"/>
              </a:rPr>
              <a:t>Guía de Asistencia Técnica (TAG)</a:t>
            </a:r>
            <a:r>
              <a:rPr lang="x-es-XL" sz="1100" b="0" i="0" u="none" baseline="0" dirty="0"/>
              <a:t>.</a:t>
            </a:r>
            <a:endParaRPr lang="x-es-XL" sz="1100" dirty="0"/>
          </a:p>
          <a:p>
            <a:pPr algn="l" rtl="0"/>
            <a:r>
              <a:rPr lang="x-es-XL" sz="1200" b="0" i="0" u="none" baseline="0" dirty="0"/>
              <a:t>Por ejemplo, el beneficiario de la subvención tiene un saldo de 20</a:t>
            </a:r>
            <a:r>
              <a:rPr lang="es-MX" sz="1200" b="0" i="0" u="none" baseline="0" dirty="0"/>
              <a:t>.</a:t>
            </a:r>
            <a:r>
              <a:rPr lang="x-es-XL" sz="1200" b="0" i="0" u="none" baseline="0" dirty="0"/>
              <a:t>000 dólares en el año fiscal 25 (PY25) en la partida de «Personal y complementos salariales», y el 10 % de una subvención de 300</a:t>
            </a:r>
            <a:r>
              <a:rPr lang="es-MX" sz="1200" b="0" i="0" u="none" baseline="0" dirty="0"/>
              <a:t>.</a:t>
            </a:r>
            <a:r>
              <a:rPr lang="x-es-XL" sz="1200" b="0" i="0" u="none" baseline="0" dirty="0"/>
              <a:t>000 dólares equivale a 30</a:t>
            </a:r>
            <a:r>
              <a:rPr lang="es-MX" sz="1200" b="0" i="0" u="none" baseline="0" dirty="0"/>
              <a:t>.</a:t>
            </a:r>
            <a:r>
              <a:rPr lang="x-es-XL" sz="1200" b="0" i="0" u="none" baseline="0" dirty="0"/>
              <a:t>000 dólares; por lo tanto, el beneficiario de la subvención podría transferir 20</a:t>
            </a:r>
            <a:r>
              <a:rPr lang="es-MX" sz="1200" b="0" i="0" u="none" baseline="0" dirty="0"/>
              <a:t>.</a:t>
            </a:r>
            <a:r>
              <a:rPr lang="x-es-XL" sz="1200" b="0" i="0" u="none" baseline="0" dirty="0"/>
              <a:t>000 dólares a otras categorías de necesidades con vistas a futuros presupuestos. </a:t>
            </a:r>
          </a:p>
          <a:p>
            <a:pPr algn="l" rtl="0"/>
            <a:r>
              <a:rPr lang="x-es-XL" sz="1200" b="1" i="0" u="none" baseline="0" dirty="0"/>
              <a:t>Tenga en cuenta el efecto que pueden tener los reajustes presupuestarios de los </a:t>
            </a:r>
            <a:r>
              <a:rPr lang="pt-BR" sz="1200" b="1" i="0" u="none" baseline="0" dirty="0" err="1"/>
              <a:t>costos</a:t>
            </a:r>
            <a:r>
              <a:rPr lang="x-es-XL" sz="1200" b="1" i="0" u="none" baseline="0" dirty="0"/>
              <a:t> directos (es decir, el aumento o la disminución de las exclusiones e inclusiones respecto a la base) en el cálculo de los </a:t>
            </a:r>
            <a:r>
              <a:rPr lang="pt-BR" sz="1200" b="1" i="0" u="none" baseline="0" dirty="0" err="1"/>
              <a:t>costos</a:t>
            </a:r>
            <a:r>
              <a:rPr lang="x-es-XL" sz="1200" b="1" i="0" u="none" baseline="0" dirty="0"/>
              <a:t> indirectos.</a:t>
            </a:r>
          </a:p>
        </p:txBody>
      </p:sp>
      <p:sp>
        <p:nvSpPr>
          <p:cNvPr id="7" name="Content Placeholder 1">
            <a:extLst>
              <a:ext uri="{FF2B5EF4-FFF2-40B4-BE49-F238E27FC236}">
                <a16:creationId xmlns:a16="http://schemas.microsoft.com/office/drawing/2014/main" id="{3608EB67-41CA-A544-C9C7-A0C648D0E3D6}"/>
              </a:ext>
            </a:extLst>
          </p:cNvPr>
          <p:cNvSpPr txBox="1">
            <a:spLocks/>
          </p:cNvSpPr>
          <p:nvPr/>
        </p:nvSpPr>
        <p:spPr>
          <a:xfrm>
            <a:off x="8288482" y="1690688"/>
            <a:ext cx="3138054" cy="44862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Font typeface="Arial" panose="020B0604020202020204" pitchFamily="34" charset="0"/>
              <a:buNone/>
            </a:pPr>
            <a:r>
              <a:rPr lang="x-es-XL" sz="1600" b="1" i="0" u="none" baseline="0" dirty="0"/>
              <a:t>Opción 3</a:t>
            </a:r>
          </a:p>
          <a:p>
            <a:r>
              <a:rPr lang="x-es-XL" sz="1600" b="0" i="0" u="none" baseline="0" dirty="0"/>
              <a:t>El beneficiario de la subvención presenta una </a:t>
            </a:r>
            <a:r>
              <a:rPr lang="es-MX" sz="1600" b="0" i="0" u="none" baseline="0" dirty="0"/>
              <a:t>enmienda </a:t>
            </a:r>
            <a:r>
              <a:rPr lang="x-es-XL" sz="1600" b="0" i="0" u="none" baseline="0" dirty="0"/>
              <a:t>para introducir cambios </a:t>
            </a:r>
            <a:r>
              <a:rPr lang="es-MX" sz="1600" b="0" i="0" u="none" baseline="0" dirty="0"/>
              <a:t>de </a:t>
            </a:r>
            <a:r>
              <a:rPr lang="x-es-XL" sz="1600" b="0" i="0" u="none" baseline="0" dirty="0"/>
              <a:t>revisión o reajuste presupuestario del </a:t>
            </a:r>
            <a:r>
              <a:rPr lang="en-US" sz="1600" dirty="0"/>
              <a:t>&gt;</a:t>
            </a:r>
            <a:r>
              <a:rPr lang="x-es-XL" sz="1600" b="0" i="0" u="none" baseline="0" dirty="0"/>
              <a:t>10 % (o &lt;10 si se trata de gastos de apoyo a los participantes).</a:t>
            </a:r>
          </a:p>
          <a:p>
            <a:pPr algn="l" rtl="0"/>
            <a:r>
              <a:rPr lang="x-es-XL" sz="1600" b="0" i="0" u="none" baseline="0" dirty="0"/>
              <a:t>Recuerd</a:t>
            </a:r>
            <a:r>
              <a:rPr lang="es-MX" sz="1600" b="0" i="0" u="none" baseline="0" dirty="0"/>
              <a:t>e</a:t>
            </a:r>
            <a:r>
              <a:rPr lang="x-es-XL" sz="1600" b="0" i="0" u="none" baseline="0" dirty="0"/>
              <a:t>: el beneficiario de la subvención no puede </a:t>
            </a:r>
            <a:r>
              <a:rPr lang="es-MX" sz="1600" b="0" i="0" u="none" baseline="0" dirty="0"/>
              <a:t>incurrir en </a:t>
            </a:r>
            <a:r>
              <a:rPr lang="x-es-XL" sz="1600" b="0" i="0" u="none" baseline="0" dirty="0"/>
              <a:t>gastos derivados de la revisión o el reajuste del presupuesto hasta que el responsable de subvenciones lo haya aprobado.</a:t>
            </a:r>
          </a:p>
        </p:txBody>
      </p:sp>
      <p:sp>
        <p:nvSpPr>
          <p:cNvPr id="3" name="Footer Placeholder 2">
            <a:extLst>
              <a:ext uri="{FF2B5EF4-FFF2-40B4-BE49-F238E27FC236}">
                <a16:creationId xmlns:a16="http://schemas.microsoft.com/office/drawing/2014/main" id="{EF6204A6-5490-6DCB-0FDB-584DAD7F505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4" name="Slide Number Placeholder 3">
            <a:extLst>
              <a:ext uri="{FF2B5EF4-FFF2-40B4-BE49-F238E27FC236}">
                <a16:creationId xmlns:a16="http://schemas.microsoft.com/office/drawing/2014/main" id="{A15B62AF-D95B-D667-17C4-A153DA6937CB}"/>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39</a:t>
            </a:fld>
            <a:endParaRPr lang="x-es-XL"/>
          </a:p>
        </p:txBody>
      </p:sp>
    </p:spTree>
    <p:extLst>
      <p:ext uri="{BB962C8B-B14F-4D97-AF65-F5344CB8AC3E}">
        <p14:creationId xmlns:p14="http://schemas.microsoft.com/office/powerpoint/2010/main" val="24997023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FBC908-C765-E334-1D42-33B7FEE932F0}"/>
              </a:ext>
            </a:extLst>
          </p:cNvPr>
          <p:cNvSpPr>
            <a:spLocks noGrp="1"/>
          </p:cNvSpPr>
          <p:nvPr>
            <p:ph type="title"/>
          </p:nvPr>
        </p:nvSpPr>
        <p:spPr>
          <a:xfrm>
            <a:off x="839788" y="249383"/>
            <a:ext cx="9695690" cy="1276482"/>
          </a:xfrm>
        </p:spPr>
        <p:txBody>
          <a:bodyPr>
            <a:normAutofit/>
          </a:bodyPr>
          <a:lstStyle/>
          <a:p>
            <a:pPr algn="l" rtl="0"/>
            <a:r>
              <a:rPr lang="x-es-XL" sz="3600" b="0" i="0" u="none" baseline="0" dirty="0"/>
              <a:t>Traspaso de fondos del ejercicio anterior del programa</a:t>
            </a:r>
          </a:p>
        </p:txBody>
      </p:sp>
      <p:sp>
        <p:nvSpPr>
          <p:cNvPr id="5" name="Text Placeholder 4">
            <a:extLst>
              <a:ext uri="{FF2B5EF4-FFF2-40B4-BE49-F238E27FC236}">
                <a16:creationId xmlns:a16="http://schemas.microsoft.com/office/drawing/2014/main" id="{DE5F155A-3F5C-E058-9B86-BF932D3B9958}"/>
              </a:ext>
            </a:extLst>
          </p:cNvPr>
          <p:cNvSpPr>
            <a:spLocks noGrp="1"/>
          </p:cNvSpPr>
          <p:nvPr>
            <p:ph type="body" idx="1"/>
          </p:nvPr>
        </p:nvSpPr>
        <p:spPr>
          <a:xfrm>
            <a:off x="838199" y="1403051"/>
            <a:ext cx="8929255" cy="519267"/>
          </a:xfrm>
        </p:spPr>
        <p:txBody>
          <a:bodyPr>
            <a:noAutofit/>
          </a:bodyPr>
          <a:lstStyle/>
          <a:p>
            <a:pPr algn="l" rtl="0"/>
            <a:r>
              <a:rPr lang="x-es-XL" sz="2000" b="1" i="0" u="none" baseline="0" dirty="0"/>
              <a:t>Situación: Saldo no utilizado en concepto de personal y </a:t>
            </a:r>
            <a:r>
              <a:rPr lang="es-MX" sz="2000" b="1" i="0" u="none" baseline="0" dirty="0"/>
              <a:t>beneficios adicionales </a:t>
            </a:r>
            <a:r>
              <a:rPr lang="x-es-XL" sz="2000" b="1" i="0" u="none" baseline="0" dirty="0"/>
              <a:t>del primer año</a:t>
            </a:r>
          </a:p>
        </p:txBody>
      </p:sp>
      <p:graphicFrame>
        <p:nvGraphicFramePr>
          <p:cNvPr id="10" name="Table 9">
            <a:extLst>
              <a:ext uri="{FF2B5EF4-FFF2-40B4-BE49-F238E27FC236}">
                <a16:creationId xmlns:a16="http://schemas.microsoft.com/office/drawing/2014/main" id="{C3FD7B60-F73E-A130-1E9B-CFFFB46D6BE3}"/>
              </a:ext>
            </a:extLst>
          </p:cNvPr>
          <p:cNvGraphicFramePr>
            <a:graphicFrameLocks noGrp="1"/>
          </p:cNvGraphicFramePr>
          <p:nvPr>
            <p:extLst>
              <p:ext uri="{D42A27DB-BD31-4B8C-83A1-F6EECF244321}">
                <p14:modId xmlns:p14="http://schemas.microsoft.com/office/powerpoint/2010/main" val="3727265645"/>
              </p:ext>
            </p:extLst>
          </p:nvPr>
        </p:nvGraphicFramePr>
        <p:xfrm>
          <a:off x="838200" y="2046834"/>
          <a:ext cx="10224087" cy="2894932"/>
        </p:xfrm>
        <a:graphic>
          <a:graphicData uri="http://schemas.openxmlformats.org/drawingml/2006/table">
            <a:tbl>
              <a:tblPr firstRow="1"/>
              <a:tblGrid>
                <a:gridCol w="1735637">
                  <a:extLst>
                    <a:ext uri="{9D8B030D-6E8A-4147-A177-3AD203B41FA5}">
                      <a16:colId xmlns:a16="http://schemas.microsoft.com/office/drawing/2014/main" val="1952814365"/>
                    </a:ext>
                  </a:extLst>
                </a:gridCol>
                <a:gridCol w="1927199">
                  <a:extLst>
                    <a:ext uri="{9D8B030D-6E8A-4147-A177-3AD203B41FA5}">
                      <a16:colId xmlns:a16="http://schemas.microsoft.com/office/drawing/2014/main" val="2039366059"/>
                    </a:ext>
                  </a:extLst>
                </a:gridCol>
                <a:gridCol w="2472957">
                  <a:extLst>
                    <a:ext uri="{9D8B030D-6E8A-4147-A177-3AD203B41FA5}">
                      <a16:colId xmlns:a16="http://schemas.microsoft.com/office/drawing/2014/main" val="1330743078"/>
                    </a:ext>
                  </a:extLst>
                </a:gridCol>
                <a:gridCol w="2161095">
                  <a:extLst>
                    <a:ext uri="{9D8B030D-6E8A-4147-A177-3AD203B41FA5}">
                      <a16:colId xmlns:a16="http://schemas.microsoft.com/office/drawing/2014/main" val="1379957723"/>
                    </a:ext>
                  </a:extLst>
                </a:gridCol>
                <a:gridCol w="1927199">
                  <a:extLst>
                    <a:ext uri="{9D8B030D-6E8A-4147-A177-3AD203B41FA5}">
                      <a16:colId xmlns:a16="http://schemas.microsoft.com/office/drawing/2014/main" val="2075170416"/>
                    </a:ext>
                  </a:extLst>
                </a:gridCol>
              </a:tblGrid>
              <a:tr h="839637">
                <a:tc>
                  <a:txBody>
                    <a:bodyPr/>
                    <a:lstStyle/>
                    <a:p>
                      <a:pPr algn="ctr" rtl="0" fontAlgn="ctr">
                        <a:buNone/>
                      </a:pPr>
                      <a:r>
                        <a:rPr lang="x-es-XL" sz="1000" b="1" i="0" u="none" strike="noStrike" baseline="0">
                          <a:solidFill>
                            <a:srgbClr val="FFFFFF"/>
                          </a:solidFill>
                          <a:effectLst/>
                          <a:latin typeface="Segoe UI" panose="020B0502040204020203" pitchFamily="34" charset="0"/>
                          <a:ea typeface="Segoe UI" panose="020B0502040204020203" pitchFamily="34" charset="0"/>
                          <a:cs typeface="Segoe UI" panose="020B0502040204020203" pitchFamily="34" charset="0"/>
                        </a:rPr>
                        <a:t>Categoría de clase de objeto SF424A: presupuesto aprobado</a:t>
                      </a:r>
                      <a:endParaRPr lang="x-es-XL" sz="1600" b="0" i="0" u="none" strike="noStrike" dirty="0">
                        <a:effectLst/>
                        <a:latin typeface="Arial" panose="020B0604020202020204" pitchFamily="34" charset="0"/>
                      </a:endParaRPr>
                    </a:p>
                  </a:txBody>
                  <a:tcPr marL="8326" marR="8326" marT="8326" marB="0" anchor="ctr">
                    <a:lnL w="12700" cap="flat" cmpd="sng" algn="ctr">
                      <a:solidFill>
                        <a:srgbClr val="3361B3"/>
                      </a:solidFill>
                      <a:prstDash val="solid"/>
                      <a:round/>
                      <a:headEnd type="none" w="med" len="med"/>
                      <a:tailEnd type="none" w="med" len="med"/>
                    </a:lnL>
                    <a:lnR>
                      <a:noFill/>
                    </a:lnR>
                    <a:lnT w="12700" cap="flat" cmpd="sng" algn="ctr">
                      <a:solidFill>
                        <a:srgbClr val="3361B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ctr" rtl="0" fontAlgn="ctr">
                        <a:buNone/>
                      </a:pPr>
                      <a:r>
                        <a:rPr lang="x-es-XL" sz="1000" b="1" i="0" u="none" strike="noStrike" baseline="0">
                          <a:solidFill>
                            <a:srgbClr val="FFFFFF"/>
                          </a:solidFill>
                          <a:effectLst/>
                          <a:latin typeface="Segoe UI" panose="020B0502040204020203" pitchFamily="34" charset="0"/>
                          <a:ea typeface="Segoe UI" panose="020B0502040204020203" pitchFamily="34" charset="0"/>
                          <a:cs typeface="Segoe UI" panose="020B0502040204020203" pitchFamily="34" charset="0"/>
                        </a:rPr>
                        <a:t>POP Año 1/PY25 NOA, sección 30. Presupuesto aprobado: 300.000 dólares, del 1 de julio de 2025 al 30 de junio de 2026 (subcuenta PMS HV5)</a:t>
                      </a:r>
                      <a:endParaRPr lang="x-es-XL" sz="1600" b="0" i="0" u="none" strike="noStrike" dirty="0">
                        <a:effectLst/>
                        <a:latin typeface="Arial" panose="020B0604020202020204" pitchFamily="34" charset="0"/>
                      </a:endParaRPr>
                    </a:p>
                  </a:txBody>
                  <a:tcPr marL="8326" marR="8326" marT="8326" marB="0" anchor="ctr">
                    <a:lnL>
                      <a:noFill/>
                    </a:lnL>
                    <a:lnR>
                      <a:noFill/>
                    </a:lnR>
                    <a:lnT w="12700" cap="flat" cmpd="sng" algn="ctr">
                      <a:solidFill>
                        <a:srgbClr val="3361B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ctr" rtl="0" fontAlgn="ctr">
                        <a:buNone/>
                      </a:pPr>
                      <a:r>
                        <a:rPr lang="x-es-XL" sz="1000" b="1" i="0" u="none" strike="noStrike" baseline="0">
                          <a:solidFill>
                            <a:srgbClr val="FFFFFF"/>
                          </a:solidFill>
                          <a:effectLst/>
                          <a:latin typeface="Segoe UI" panose="020B0502040204020203" pitchFamily="34" charset="0"/>
                          <a:ea typeface="Segoe UI" panose="020B0502040204020203" pitchFamily="34" charset="0"/>
                          <a:cs typeface="Segoe UI" panose="020B0502040204020203" pitchFamily="34" charset="0"/>
                        </a:rPr>
                        <a:t>Gastos del Año 1 del POP/PY25 por categoría presupuestaria: del 1 de julio de 2025 al 30 de junio de 2026</a:t>
                      </a:r>
                      <a:endParaRPr lang="x-es-XL" sz="1600" b="0" i="0" u="none" strike="noStrike">
                        <a:effectLst/>
                        <a:latin typeface="Arial" panose="020B0604020202020204" pitchFamily="34" charset="0"/>
                      </a:endParaRPr>
                    </a:p>
                  </a:txBody>
                  <a:tcPr marL="8326" marR="8326" marT="8326" marB="0" anchor="ctr">
                    <a:lnL>
                      <a:noFill/>
                    </a:lnL>
                    <a:lnR>
                      <a:noFill/>
                    </a:lnR>
                    <a:lnT w="12700" cap="flat" cmpd="sng" algn="ctr">
                      <a:solidFill>
                        <a:srgbClr val="3361B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ctr" rtl="0" fontAlgn="ctr">
                        <a:buNone/>
                      </a:pPr>
                      <a:r>
                        <a:rPr lang="x-es-XL" sz="1000" b="1" i="0" u="none" strike="noStrike" baseline="0">
                          <a:solidFill>
                            <a:srgbClr val="FFFFFF"/>
                          </a:solidFill>
                          <a:effectLst/>
                          <a:latin typeface="Segoe UI" panose="020B0502040204020203" pitchFamily="34" charset="0"/>
                          <a:ea typeface="Segoe UI" panose="020B0502040204020203" pitchFamily="34" charset="0"/>
                          <a:cs typeface="Segoe UI" panose="020B0502040204020203" pitchFamily="34" charset="0"/>
                        </a:rPr>
                        <a:t>POP Año 1/PY25: Saldo de fondos no comprometidos por categoría de clase de objeto presupuestario (no gastados) a 30 de junio de 2026</a:t>
                      </a:r>
                      <a:endParaRPr lang="x-es-XL" sz="1600" b="0" i="0" u="none" strike="noStrike" dirty="0">
                        <a:effectLst/>
                        <a:latin typeface="Arial" panose="020B0604020202020204" pitchFamily="34" charset="0"/>
                      </a:endParaRPr>
                    </a:p>
                  </a:txBody>
                  <a:tcPr marL="8326" marR="8326" marT="8326" marB="0" anchor="ctr">
                    <a:lnL>
                      <a:noFill/>
                    </a:lnL>
                    <a:lnR>
                      <a:noFill/>
                    </a:lnR>
                    <a:lnT w="12700" cap="flat" cmpd="sng" algn="ctr">
                      <a:solidFill>
                        <a:srgbClr val="3361B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ctr" rtl="0" fontAlgn="ctr">
                        <a:buNone/>
                      </a:pPr>
                      <a:r>
                        <a:rPr lang="x-es-XL" sz="1000" b="1" i="0" u="none" strike="noStrike" baseline="0">
                          <a:solidFill>
                            <a:srgbClr val="FFFFFF"/>
                          </a:solidFill>
                          <a:effectLst/>
                          <a:latin typeface="Segoe UI" panose="020B0502040204020203" pitchFamily="34" charset="0"/>
                          <a:ea typeface="Segoe UI" panose="020B0502040204020203" pitchFamily="34" charset="0"/>
                          <a:cs typeface="Segoe UI" panose="020B0502040204020203" pitchFamily="34" charset="0"/>
                        </a:rPr>
                        <a:t>Año POP 2/PY26, del 1 de julio de 2025 al 30 de septiembre de 2026; gastos del primer trimestre del PY26</a:t>
                      </a:r>
                      <a:endParaRPr lang="x-es-XL" sz="1600" b="0" i="0" u="none" strike="noStrike">
                        <a:effectLst/>
                        <a:latin typeface="Arial" panose="020B0604020202020204" pitchFamily="34" charset="0"/>
                      </a:endParaRPr>
                    </a:p>
                  </a:txBody>
                  <a:tcPr marL="8326" marR="8326" marT="8326" marB="0" anchor="ctr">
                    <a:lnL>
                      <a:noFill/>
                    </a:lnL>
                    <a:lnR>
                      <a:noFill/>
                    </a:lnR>
                    <a:lnT w="12700" cap="flat" cmpd="sng" algn="ctr">
                      <a:solidFill>
                        <a:srgbClr val="3361B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extLst>
                  <a:ext uri="{0D108BD9-81ED-4DB2-BD59-A6C34878D82A}">
                    <a16:rowId xmlns:a16="http://schemas.microsoft.com/office/drawing/2014/main" val="3857900264"/>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Personal</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 $                         202.125,00 </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185</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281,00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16</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844,00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50</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532,00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635549839"/>
                  </a:ext>
                </a:extLst>
              </a:tr>
              <a:tr h="186845">
                <a:tc>
                  <a:txBody>
                    <a:bodyPr/>
                    <a:lstStyle/>
                    <a:p>
                      <a:pPr algn="l" rtl="0" fontAlgn="ctr">
                        <a:buNone/>
                      </a:pP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Beneficios adicionales</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37</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875,00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34</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719,00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3.156,00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9.468,00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68988434"/>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Equipamiento</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851689984"/>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Material</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9.000,00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 $                                            9.000,00 </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723259180"/>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Viajes</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5.992,00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 $                                            5.992,00 </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1.498,00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618122569"/>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Construcción</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844782556"/>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Otros</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30</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008,00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30</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008,00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7.502,00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050114246"/>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Contractual</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15</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15</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15</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275115067"/>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Total directo</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300</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280</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20</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84.000,00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077181344"/>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Indirecto</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520556590"/>
                  </a:ext>
                </a:extLst>
              </a:tr>
              <a:tr h="186845">
                <a:tc>
                  <a:txBody>
                    <a:bodyPr/>
                    <a:lstStyle/>
                    <a:p>
                      <a:pPr algn="l" rtl="0" fontAlgn="ctr">
                        <a:buNone/>
                      </a:pPr>
                      <a:r>
                        <a:rPr lang="x-es-XL" sz="10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Totales</a:t>
                      </a:r>
                      <a:endParaRPr lang="x-es-XL" sz="1600" b="0" i="0" u="none" strike="noStrike">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300</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280</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20</a:t>
                      </a:r>
                      <a:r>
                        <a:rPr lang="es-MX"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ctr">
                        <a:buNone/>
                      </a:pPr>
                      <a:r>
                        <a:rPr lang="x-es-XL" sz="10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84.000,00 </a:t>
                      </a:r>
                      <a:endParaRPr lang="x-es-XL" sz="1600" b="0" i="0" u="none" strike="noStrike" dirty="0">
                        <a:effectLst/>
                        <a:latin typeface="Arial" panose="020B0604020202020204" pitchFamily="34" charset="0"/>
                      </a:endParaRPr>
                    </a:p>
                  </a:txBody>
                  <a:tcPr marL="8326" marR="8326" marT="83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828084799"/>
                  </a:ext>
                </a:extLst>
              </a:tr>
            </a:tbl>
          </a:graphicData>
        </a:graphic>
      </p:graphicFrame>
      <p:sp>
        <p:nvSpPr>
          <p:cNvPr id="6" name="Content Placeholder 5">
            <a:extLst>
              <a:ext uri="{FF2B5EF4-FFF2-40B4-BE49-F238E27FC236}">
                <a16:creationId xmlns:a16="http://schemas.microsoft.com/office/drawing/2014/main" id="{AA37ABBE-10DD-861F-845A-036D837986FC}"/>
              </a:ext>
            </a:extLst>
          </p:cNvPr>
          <p:cNvSpPr>
            <a:spLocks noGrp="1"/>
          </p:cNvSpPr>
          <p:nvPr>
            <p:ph sz="half" idx="2"/>
          </p:nvPr>
        </p:nvSpPr>
        <p:spPr>
          <a:xfrm>
            <a:off x="839788" y="5066282"/>
            <a:ext cx="10222499" cy="1290067"/>
          </a:xfrm>
        </p:spPr>
        <p:txBody>
          <a:bodyPr>
            <a:noAutofit/>
          </a:bodyPr>
          <a:lstStyle/>
          <a:p>
            <a:pPr marL="0" indent="0" algn="l" rtl="0">
              <a:lnSpc>
                <a:spcPct val="105000"/>
              </a:lnSpc>
              <a:buNone/>
            </a:pPr>
            <a:r>
              <a:rPr lang="x-es-XL" sz="1200" b="0" i="0" u="none" baseline="0" dirty="0"/>
              <a:t>En este caso, el beneficiario de la subvención no ha agotado el presupuesto destinado a «Personal y </a:t>
            </a:r>
            <a:r>
              <a:rPr lang="es-MX" sz="1200" b="0" i="0" u="none" baseline="0" dirty="0"/>
              <a:t>Beneficios </a:t>
            </a:r>
            <a:r>
              <a:rPr lang="x-es-XL" sz="1200" b="0" i="0" u="none" baseline="0" dirty="0"/>
              <a:t>complementarios» durante el año 1 del POP/PY25 y le quedan 20</a:t>
            </a:r>
            <a:r>
              <a:rPr lang="es-MX" sz="1200" b="0" i="0" u="none" baseline="0" dirty="0"/>
              <a:t>.</a:t>
            </a:r>
            <a:r>
              <a:rPr lang="x-es-XL" sz="1200" b="0" i="0" u="none" baseline="0" dirty="0"/>
              <a:t>000 dólares en su primera subcuenta PMS establecida (HVXXXXXHV5) correspondiente al año 1 del POP/PY25. En el año 2 del POP (PY26), el beneficiario de la subvención del HVRP realizó gastos por valor de 84</a:t>
            </a:r>
            <a:r>
              <a:rPr lang="es-MX" sz="1200" b="0" i="0" u="none" baseline="0" dirty="0"/>
              <a:t>.</a:t>
            </a:r>
            <a:r>
              <a:rPr lang="x-es-XL" sz="1200" b="0" i="0" u="none" baseline="0" dirty="0"/>
              <a:t>000 dólares. Siguiendo los principios del método FIFO, se asignarán a los beneficiarios de las subvenciones los fondos para los gastos procedentes de la subcuenta creada con mayor antelación. Por lo tanto, el beneficiario de la subvención retiraría 20</a:t>
            </a:r>
            <a:r>
              <a:rPr lang="es-MX" sz="1200" b="0" i="0" u="none" baseline="0" dirty="0"/>
              <a:t>.</a:t>
            </a:r>
            <a:r>
              <a:rPr lang="x-es-XL" sz="1200" b="0" i="0" u="none" baseline="0" dirty="0"/>
              <a:t>000 dólares de la subcuenta PMS del Año 1 del POP/PY25, que termina en HVXXXXXHV5, y 64</a:t>
            </a:r>
            <a:r>
              <a:rPr lang="es-MX" sz="1200" b="0" i="0" u="none" baseline="0" dirty="0"/>
              <a:t>.</a:t>
            </a:r>
            <a:r>
              <a:rPr lang="x-es-XL" sz="1200" b="0" i="0" u="none" baseline="0" dirty="0"/>
              <a:t>000 dólares de la subcuenta HV00000HV6.</a:t>
            </a:r>
          </a:p>
          <a:p>
            <a:endParaRPr lang="x-es-XL" sz="1200" dirty="0"/>
          </a:p>
        </p:txBody>
      </p:sp>
      <p:sp>
        <p:nvSpPr>
          <p:cNvPr id="2" name="Footer Placeholder 1">
            <a:extLst>
              <a:ext uri="{FF2B5EF4-FFF2-40B4-BE49-F238E27FC236}">
                <a16:creationId xmlns:a16="http://schemas.microsoft.com/office/drawing/2014/main" id="{525AFA40-07A2-D7F9-72A4-43B2EF19064F}"/>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3" name="Slide Number Placeholder 2">
            <a:extLst>
              <a:ext uri="{FF2B5EF4-FFF2-40B4-BE49-F238E27FC236}">
                <a16:creationId xmlns:a16="http://schemas.microsoft.com/office/drawing/2014/main" id="{DE6F6F5C-25AC-5BB7-0439-4AA6366F89B1}"/>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40</a:t>
            </a:fld>
            <a:endParaRPr lang="x-es-XL"/>
          </a:p>
        </p:txBody>
      </p:sp>
    </p:spTree>
    <p:extLst>
      <p:ext uri="{BB962C8B-B14F-4D97-AF65-F5344CB8AC3E}">
        <p14:creationId xmlns:p14="http://schemas.microsoft.com/office/powerpoint/2010/main" val="3465461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130DE5-5A61-09F4-0F4B-91B98C5A3DE8}"/>
              </a:ext>
            </a:extLst>
          </p:cNvPr>
          <p:cNvSpPr>
            <a:spLocks noGrp="1"/>
          </p:cNvSpPr>
          <p:nvPr>
            <p:ph type="title"/>
          </p:nvPr>
        </p:nvSpPr>
        <p:spPr>
          <a:xfrm>
            <a:off x="838200" y="290946"/>
            <a:ext cx="9677400" cy="1402504"/>
          </a:xfrm>
        </p:spPr>
        <p:txBody>
          <a:bodyPr/>
          <a:lstStyle/>
          <a:p>
            <a:pPr algn="l" rtl="0"/>
            <a:r>
              <a:rPr lang="es-MX" b="0" i="0" u="none" baseline="0" dirty="0">
                <a:latin typeface="+mn-lt"/>
                <a:ea typeface="+mn-lt"/>
                <a:cs typeface="+mn-lt"/>
              </a:rPr>
              <a:t>Enmiendas</a:t>
            </a:r>
            <a:r>
              <a:rPr lang="x-es-XL" b="0" i="0" u="none" baseline="0" dirty="0">
                <a:latin typeface="+mn-lt"/>
                <a:ea typeface="+mn-lt"/>
                <a:cs typeface="+mn-lt"/>
              </a:rPr>
              <a:t>: ¿Qué </a:t>
            </a:r>
            <a:r>
              <a:rPr lang="es-MX" b="0" i="0" u="none" baseline="0" dirty="0">
                <a:latin typeface="+mn-lt"/>
                <a:ea typeface="+mn-lt"/>
                <a:cs typeface="+mn-lt"/>
              </a:rPr>
              <a:t>se debe </a:t>
            </a:r>
            <a:r>
              <a:rPr lang="x-es-XL" b="0" i="0" u="none" baseline="0" dirty="0">
                <a:latin typeface="+mn-lt"/>
                <a:ea typeface="+mn-lt"/>
                <a:cs typeface="+mn-lt"/>
              </a:rPr>
              <a:t>presentar?</a:t>
            </a:r>
            <a:endParaRPr lang="x-es-XL" dirty="0"/>
          </a:p>
        </p:txBody>
      </p:sp>
      <p:pic>
        <p:nvPicPr>
          <p:cNvPr id="7" name="Content Placeholder 6" descr="Captura de pantalla de la tabla del TAG en la que se muestran los documentos y formularios necesarios correspondientes a los distintos tipos de modificaciones ">
            <a:extLst>
              <a:ext uri="{FF2B5EF4-FFF2-40B4-BE49-F238E27FC236}">
                <a16:creationId xmlns:a16="http://schemas.microsoft.com/office/drawing/2014/main" id="{0207A27A-26B5-26BA-1DCF-1AC6C23A2E09}"/>
              </a:ext>
            </a:extLst>
          </p:cNvPr>
          <p:cNvPicPr>
            <a:picLocks noGrp="1" noChangeAspect="1"/>
          </p:cNvPicPr>
          <p:nvPr>
            <p:ph idx="1"/>
          </p:nvPr>
        </p:nvPicPr>
        <p:blipFill>
          <a:blip r:embed="rId2"/>
          <a:stretch>
            <a:fillRect/>
          </a:stretch>
        </p:blipFill>
        <p:spPr>
          <a:xfrm>
            <a:off x="1275077" y="1693450"/>
            <a:ext cx="9641846" cy="4402973"/>
          </a:xfrm>
          <a:prstGeom prst="rect">
            <a:avLst/>
          </a:prstGeom>
        </p:spPr>
      </p:pic>
      <p:sp>
        <p:nvSpPr>
          <p:cNvPr id="2" name="Footer Placeholder 1">
            <a:extLst>
              <a:ext uri="{FF2B5EF4-FFF2-40B4-BE49-F238E27FC236}">
                <a16:creationId xmlns:a16="http://schemas.microsoft.com/office/drawing/2014/main" id="{48E0A29A-6785-859A-57CD-D21A5799D76B}"/>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3" name="Slide Number Placeholder 2">
            <a:extLst>
              <a:ext uri="{FF2B5EF4-FFF2-40B4-BE49-F238E27FC236}">
                <a16:creationId xmlns:a16="http://schemas.microsoft.com/office/drawing/2014/main" id="{DE1B6870-13C9-141D-3069-F1B41FE9651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41</a:t>
            </a:fld>
            <a:endParaRPr lang="x-es-XL"/>
          </a:p>
        </p:txBody>
      </p:sp>
    </p:spTree>
    <p:extLst>
      <p:ext uri="{BB962C8B-B14F-4D97-AF65-F5344CB8AC3E}">
        <p14:creationId xmlns:p14="http://schemas.microsoft.com/office/powerpoint/2010/main" val="193457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130DE5-5A61-09F4-0F4B-91B98C5A3DE8}"/>
              </a:ext>
            </a:extLst>
          </p:cNvPr>
          <p:cNvSpPr>
            <a:spLocks noGrp="1"/>
          </p:cNvSpPr>
          <p:nvPr>
            <p:ph type="title"/>
          </p:nvPr>
        </p:nvSpPr>
        <p:spPr>
          <a:xfrm>
            <a:off x="838200" y="136525"/>
            <a:ext cx="9905082" cy="1554163"/>
          </a:xfrm>
        </p:spPr>
        <p:txBody>
          <a:bodyPr>
            <a:normAutofit/>
          </a:bodyPr>
          <a:lstStyle/>
          <a:p>
            <a:r>
              <a:rPr lang="es-MX" sz="3600" dirty="0">
                <a:ea typeface="+mn-lt"/>
                <a:cs typeface="+mn-lt"/>
              </a:rPr>
              <a:t>Enmiendas</a:t>
            </a:r>
            <a:r>
              <a:rPr lang="x-es-XL" sz="3600" dirty="0">
                <a:ea typeface="+mn-lt"/>
                <a:cs typeface="+mn-lt"/>
              </a:rPr>
              <a:t>: ¿</a:t>
            </a:r>
            <a:r>
              <a:rPr lang="es-MX" sz="3600" dirty="0">
                <a:ea typeface="+mn-lt"/>
                <a:cs typeface="+mn-lt"/>
              </a:rPr>
              <a:t>Cómo se </a:t>
            </a:r>
            <a:r>
              <a:rPr lang="x-es-XL" sz="3600" dirty="0">
                <a:ea typeface="+mn-lt"/>
                <a:cs typeface="+mn-lt"/>
              </a:rPr>
              <a:t>presenta</a:t>
            </a:r>
            <a:r>
              <a:rPr lang="es-MX" sz="3600" dirty="0">
                <a:ea typeface="+mn-lt"/>
                <a:cs typeface="+mn-lt"/>
              </a:rPr>
              <a:t>n</a:t>
            </a:r>
            <a:r>
              <a:rPr lang="x-es-XL" sz="3600" dirty="0">
                <a:ea typeface="+mn-lt"/>
                <a:cs typeface="+mn-lt"/>
              </a:rPr>
              <a:t>?</a:t>
            </a:r>
            <a:r>
              <a:rPr lang="es-MX" sz="3600" dirty="0">
                <a:ea typeface="+mn-lt"/>
                <a:cs typeface="+mn-lt"/>
              </a:rPr>
              <a:t> </a:t>
            </a:r>
            <a:r>
              <a:rPr lang="x-es-XL" sz="3600" b="0" i="0" u="none" baseline="0" dirty="0"/>
              <a:t>(1 de 3)</a:t>
            </a:r>
          </a:p>
        </p:txBody>
      </p:sp>
      <p:sp>
        <p:nvSpPr>
          <p:cNvPr id="12" name="Content Placeholder 11">
            <a:extLst>
              <a:ext uri="{FF2B5EF4-FFF2-40B4-BE49-F238E27FC236}">
                <a16:creationId xmlns:a16="http://schemas.microsoft.com/office/drawing/2014/main" id="{FD72787C-60D9-4CB4-ECDB-69E97014066C}"/>
              </a:ext>
            </a:extLst>
          </p:cNvPr>
          <p:cNvSpPr>
            <a:spLocks noGrp="1"/>
          </p:cNvSpPr>
          <p:nvPr>
            <p:ph sz="half" idx="1"/>
          </p:nvPr>
        </p:nvSpPr>
        <p:spPr/>
        <p:txBody>
          <a:bodyPr>
            <a:normAutofit/>
          </a:bodyPr>
          <a:lstStyle/>
          <a:p>
            <a:pPr algn="l" rtl="0"/>
            <a:r>
              <a:rPr lang="x-es-XL" sz="2400" b="0" i="0" u="none" baseline="0" dirty="0"/>
              <a:t>A través de GrantSolutions, siguiendo los pasos indicados en la </a:t>
            </a:r>
            <a:r>
              <a:rPr lang="x-es-XL" sz="2400" b="0" i="0" u="none" baseline="0" dirty="0">
                <a:hlinkClick r:id="rId2"/>
              </a:rPr>
              <a:t>Guía para beneficiarios de subvenciones del Módulo de Gestión de Subvenciones (GMM) de GrantSolutions</a:t>
            </a:r>
            <a:endParaRPr lang="x-es-XL" sz="2400" dirty="0"/>
          </a:p>
          <a:p>
            <a:pPr algn="l" rtl="0">
              <a:spcBef>
                <a:spcPts val="1800"/>
              </a:spcBef>
            </a:pPr>
            <a:r>
              <a:rPr lang="x-es-XL" sz="2400" b="0" i="0" u="none" baseline="0" dirty="0">
                <a:hlinkClick r:id="rId3"/>
              </a:rPr>
              <a:t>Inici</a:t>
            </a:r>
            <a:r>
              <a:rPr lang="es-MX" sz="2400" b="0" i="0" u="none" baseline="0" dirty="0">
                <a:hlinkClick r:id="rId3"/>
              </a:rPr>
              <a:t>e</a:t>
            </a:r>
            <a:r>
              <a:rPr lang="x-es-XL" sz="2400" b="0" i="0" u="none" baseline="0" dirty="0">
                <a:hlinkClick r:id="rId3"/>
              </a:rPr>
              <a:t> sesión en GrantSolutions</a:t>
            </a:r>
            <a:endParaRPr lang="x-es-XL" sz="2400" dirty="0"/>
          </a:p>
          <a:p>
            <a:endParaRPr lang="x-es-XL" sz="2400" dirty="0"/>
          </a:p>
        </p:txBody>
      </p:sp>
      <p:pic>
        <p:nvPicPr>
          <p:cNvPr id="14" name="Picture 10" descr="Captura de pantalla de la página «Mi lista de subvenciones» de GrantSolutions">
            <a:extLst>
              <a:ext uri="{FF2B5EF4-FFF2-40B4-BE49-F238E27FC236}">
                <a16:creationId xmlns:a16="http://schemas.microsoft.com/office/drawing/2014/main" id="{C9AC2022-3337-DE7C-0A68-E014C108D3A4}"/>
              </a:ext>
            </a:extLst>
          </p:cNvPr>
          <p:cNvPicPr>
            <a:picLocks noGrp="1" noChangeAspect="1"/>
          </p:cNvPicPr>
          <p:nvPr>
            <p:ph sz="half" idx="2"/>
          </p:nvPr>
        </p:nvPicPr>
        <p:blipFill>
          <a:blip r:embed="rId4"/>
          <a:stretch>
            <a:fillRect/>
          </a:stretch>
        </p:blipFill>
        <p:spPr>
          <a:xfrm>
            <a:off x="6534431" y="1825625"/>
            <a:ext cx="4706520" cy="3084843"/>
          </a:xfrm>
          <a:prstGeom prst="rect">
            <a:avLst/>
          </a:prstGeom>
          <a:ln>
            <a:solidFill>
              <a:schemeClr val="bg1">
                <a:lumMod val="75000"/>
              </a:schemeClr>
            </a:solidFill>
          </a:ln>
        </p:spPr>
      </p:pic>
      <p:sp>
        <p:nvSpPr>
          <p:cNvPr id="2" name="Footer Placeholder 1">
            <a:extLst>
              <a:ext uri="{FF2B5EF4-FFF2-40B4-BE49-F238E27FC236}">
                <a16:creationId xmlns:a16="http://schemas.microsoft.com/office/drawing/2014/main" id="{48E0A29A-6785-859A-57CD-D21A5799D76B}"/>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3" name="Slide Number Placeholder 2">
            <a:extLst>
              <a:ext uri="{FF2B5EF4-FFF2-40B4-BE49-F238E27FC236}">
                <a16:creationId xmlns:a16="http://schemas.microsoft.com/office/drawing/2014/main" id="{DE1B6870-13C9-141D-3069-F1B41FE9651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42</a:t>
            </a:fld>
            <a:endParaRPr lang="x-es-XL"/>
          </a:p>
        </p:txBody>
      </p:sp>
    </p:spTree>
    <p:extLst>
      <p:ext uri="{BB962C8B-B14F-4D97-AF65-F5344CB8AC3E}">
        <p14:creationId xmlns:p14="http://schemas.microsoft.com/office/powerpoint/2010/main" val="4255353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130DE5-5A61-09F4-0F4B-91B98C5A3DE8}"/>
              </a:ext>
            </a:extLst>
          </p:cNvPr>
          <p:cNvSpPr>
            <a:spLocks noGrp="1"/>
          </p:cNvSpPr>
          <p:nvPr>
            <p:ph type="title"/>
          </p:nvPr>
        </p:nvSpPr>
        <p:spPr>
          <a:xfrm>
            <a:off x="838200" y="136525"/>
            <a:ext cx="9905082" cy="1554163"/>
          </a:xfrm>
        </p:spPr>
        <p:txBody>
          <a:bodyPr>
            <a:normAutofit/>
          </a:bodyPr>
          <a:lstStyle/>
          <a:p>
            <a:pPr algn="l" rtl="0"/>
            <a:r>
              <a:rPr lang="es-MX" sz="3600" b="0" i="0" u="none" baseline="0" dirty="0"/>
              <a:t>Enmiendas</a:t>
            </a:r>
            <a:r>
              <a:rPr lang="x-es-XL" sz="3600" b="0" i="0" u="none" baseline="0" dirty="0"/>
              <a:t>: ¿Cómo se presentan? (2 de 3)</a:t>
            </a:r>
          </a:p>
        </p:txBody>
      </p:sp>
      <p:sp>
        <p:nvSpPr>
          <p:cNvPr id="12" name="Content Placeholder 11">
            <a:extLst>
              <a:ext uri="{FF2B5EF4-FFF2-40B4-BE49-F238E27FC236}">
                <a16:creationId xmlns:a16="http://schemas.microsoft.com/office/drawing/2014/main" id="{FD72787C-60D9-4CB4-ECDB-69E97014066C}"/>
              </a:ext>
            </a:extLst>
          </p:cNvPr>
          <p:cNvSpPr>
            <a:spLocks noGrp="1"/>
          </p:cNvSpPr>
          <p:nvPr>
            <p:ph sz="half" idx="1"/>
          </p:nvPr>
        </p:nvSpPr>
        <p:spPr>
          <a:xfrm>
            <a:off x="838200" y="1825625"/>
            <a:ext cx="4706520" cy="4351338"/>
          </a:xfrm>
        </p:spPr>
        <p:txBody>
          <a:bodyPr>
            <a:normAutofit/>
          </a:bodyPr>
          <a:lstStyle/>
          <a:p>
            <a:pPr algn="l" rtl="0"/>
            <a:r>
              <a:rPr lang="x-es-XL" b="0" i="0" u="none" baseline="0" dirty="0"/>
              <a:t>Ha</a:t>
            </a:r>
            <a:r>
              <a:rPr lang="es-MX" b="0" i="0" u="none" baseline="0" dirty="0" err="1"/>
              <a:t>ga</a:t>
            </a:r>
            <a:r>
              <a:rPr lang="x-es-XL" b="0" i="0" u="none" baseline="0" dirty="0"/>
              <a:t> clic en la pestaña «</a:t>
            </a:r>
            <a:r>
              <a:rPr lang="es-MX" b="0" i="0" u="none" baseline="0" dirty="0" err="1"/>
              <a:t>Enmmiendas</a:t>
            </a:r>
            <a:r>
              <a:rPr lang="x-es-XL" b="0" i="0" u="none" baseline="0" dirty="0"/>
              <a:t>» y, a continuación, en el botón «Ver </a:t>
            </a:r>
            <a:r>
              <a:rPr lang="es-MX" b="0" i="0" u="none" baseline="0" dirty="0"/>
              <a:t>enmiendas</a:t>
            </a:r>
            <a:r>
              <a:rPr lang="x-es-XL" b="0" i="0" u="none" baseline="0" dirty="0"/>
              <a:t>».</a:t>
            </a:r>
          </a:p>
        </p:txBody>
      </p:sp>
      <p:pic>
        <p:nvPicPr>
          <p:cNvPr id="18" name="Content Placeholder 7" descr="Captura de pantalla de la página «Modificaciones» de GrantSolutions, en la que aparecen resaltadas la pestaña «Modificaciones» y el botón «Ver modificaciones»">
            <a:extLst>
              <a:ext uri="{FF2B5EF4-FFF2-40B4-BE49-F238E27FC236}">
                <a16:creationId xmlns:a16="http://schemas.microsoft.com/office/drawing/2014/main" id="{A051739C-B708-8FEA-A43E-8CAD0E9411F8}"/>
              </a:ext>
            </a:extLst>
          </p:cNvPr>
          <p:cNvPicPr>
            <a:picLocks noGrp="1" noChangeAspect="1"/>
          </p:cNvPicPr>
          <p:nvPr>
            <p:ph sz="half" idx="2"/>
          </p:nvPr>
        </p:nvPicPr>
        <p:blipFill>
          <a:blip r:embed="rId2"/>
          <a:stretch>
            <a:fillRect/>
          </a:stretch>
        </p:blipFill>
        <p:spPr>
          <a:xfrm>
            <a:off x="5866941" y="1870075"/>
            <a:ext cx="5181600" cy="4164082"/>
          </a:xfrm>
          <a:ln>
            <a:solidFill>
              <a:schemeClr val="bg1">
                <a:lumMod val="75000"/>
              </a:schemeClr>
            </a:solidFill>
          </a:ln>
        </p:spPr>
      </p:pic>
      <p:sp>
        <p:nvSpPr>
          <p:cNvPr id="2" name="Footer Placeholder 1">
            <a:extLst>
              <a:ext uri="{FF2B5EF4-FFF2-40B4-BE49-F238E27FC236}">
                <a16:creationId xmlns:a16="http://schemas.microsoft.com/office/drawing/2014/main" id="{48E0A29A-6785-859A-57CD-D21A5799D76B}"/>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3" name="Slide Number Placeholder 2">
            <a:extLst>
              <a:ext uri="{FF2B5EF4-FFF2-40B4-BE49-F238E27FC236}">
                <a16:creationId xmlns:a16="http://schemas.microsoft.com/office/drawing/2014/main" id="{DE1B6870-13C9-141D-3069-F1B41FE9651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43</a:t>
            </a:fld>
            <a:endParaRPr lang="x-es-XL"/>
          </a:p>
        </p:txBody>
      </p:sp>
    </p:spTree>
    <p:extLst>
      <p:ext uri="{BB962C8B-B14F-4D97-AF65-F5344CB8AC3E}">
        <p14:creationId xmlns:p14="http://schemas.microsoft.com/office/powerpoint/2010/main" val="20049314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130DE5-5A61-09F4-0F4B-91B98C5A3DE8}"/>
              </a:ext>
            </a:extLst>
          </p:cNvPr>
          <p:cNvSpPr>
            <a:spLocks noGrp="1"/>
          </p:cNvSpPr>
          <p:nvPr>
            <p:ph type="title"/>
          </p:nvPr>
        </p:nvSpPr>
        <p:spPr>
          <a:xfrm>
            <a:off x="838200" y="136525"/>
            <a:ext cx="9905082" cy="1554163"/>
          </a:xfrm>
        </p:spPr>
        <p:txBody>
          <a:bodyPr>
            <a:normAutofit/>
          </a:bodyPr>
          <a:lstStyle/>
          <a:p>
            <a:pPr algn="l" rtl="0"/>
            <a:r>
              <a:rPr lang="es-MX" sz="3600" b="0" i="0" u="none" baseline="0" dirty="0"/>
              <a:t>Enmiendas</a:t>
            </a:r>
            <a:r>
              <a:rPr lang="x-es-XL" sz="3600" b="0" i="0" u="none" baseline="0" dirty="0"/>
              <a:t>: ¿Cómo se presentan? (3 de 3)</a:t>
            </a:r>
          </a:p>
        </p:txBody>
      </p:sp>
      <p:sp>
        <p:nvSpPr>
          <p:cNvPr id="12" name="Content Placeholder 11">
            <a:extLst>
              <a:ext uri="{FF2B5EF4-FFF2-40B4-BE49-F238E27FC236}">
                <a16:creationId xmlns:a16="http://schemas.microsoft.com/office/drawing/2014/main" id="{FD72787C-60D9-4CB4-ECDB-69E97014066C}"/>
              </a:ext>
            </a:extLst>
          </p:cNvPr>
          <p:cNvSpPr>
            <a:spLocks noGrp="1"/>
          </p:cNvSpPr>
          <p:nvPr>
            <p:ph sz="half" idx="1"/>
          </p:nvPr>
        </p:nvSpPr>
        <p:spPr>
          <a:xfrm>
            <a:off x="838200" y="1825625"/>
            <a:ext cx="4706520" cy="4351338"/>
          </a:xfrm>
        </p:spPr>
        <p:txBody>
          <a:bodyPr>
            <a:normAutofit/>
          </a:bodyPr>
          <a:lstStyle/>
          <a:p>
            <a:pPr algn="l" rtl="0"/>
            <a:r>
              <a:rPr lang="x-es-XL" b="0" i="0" u="none" baseline="0" dirty="0"/>
              <a:t>Selecciona el tipo de </a:t>
            </a:r>
            <a:r>
              <a:rPr lang="es-MX" b="0" i="0" u="none" baseline="0" dirty="0"/>
              <a:t>enmienda </a:t>
            </a:r>
            <a:r>
              <a:rPr lang="x-es-XL" b="0" i="0" u="none" baseline="0" dirty="0"/>
              <a:t>y, a continuación, ha</a:t>
            </a:r>
            <a:r>
              <a:rPr lang="es-MX" b="0" i="0" u="none" baseline="0" dirty="0" err="1"/>
              <a:t>ga</a:t>
            </a:r>
            <a:r>
              <a:rPr lang="x-es-XL" b="0" i="0" u="none" baseline="0" dirty="0"/>
              <a:t> clic en el botón «Crear </a:t>
            </a:r>
            <a:r>
              <a:rPr lang="es-MX" b="0" i="0" u="none" baseline="0" dirty="0"/>
              <a:t>enmienda</a:t>
            </a:r>
            <a:r>
              <a:rPr lang="x-es-XL" b="0" i="0" u="none" baseline="0" dirty="0"/>
              <a:t>».</a:t>
            </a:r>
          </a:p>
        </p:txBody>
      </p:sp>
      <p:pic>
        <p:nvPicPr>
          <p:cNvPr id="7" name="Content Placeholder 13" descr="Captura de pantalla de la página «Seleccionar tipo de modificación» de GrantSolutions">
            <a:extLst>
              <a:ext uri="{FF2B5EF4-FFF2-40B4-BE49-F238E27FC236}">
                <a16:creationId xmlns:a16="http://schemas.microsoft.com/office/drawing/2014/main" id="{F34DCA21-09F7-6384-7E19-7A51D9AA3275}"/>
              </a:ext>
            </a:extLst>
          </p:cNvPr>
          <p:cNvPicPr>
            <a:picLocks noGrp="1" noChangeAspect="1"/>
          </p:cNvPicPr>
          <p:nvPr>
            <p:ph sz="half" idx="2"/>
          </p:nvPr>
        </p:nvPicPr>
        <p:blipFill>
          <a:blip r:embed="rId2"/>
          <a:stretch>
            <a:fillRect/>
          </a:stretch>
        </p:blipFill>
        <p:spPr>
          <a:xfrm>
            <a:off x="6323065" y="1690688"/>
            <a:ext cx="4420217" cy="3658111"/>
          </a:xfrm>
        </p:spPr>
      </p:pic>
      <p:pic>
        <p:nvPicPr>
          <p:cNvPr id="8" name="Content Placeholder 15" descr="Captura de pantalla de la opción «Crear modificación» en la página web de GrantSolutions">
            <a:extLst>
              <a:ext uri="{FF2B5EF4-FFF2-40B4-BE49-F238E27FC236}">
                <a16:creationId xmlns:a16="http://schemas.microsoft.com/office/drawing/2014/main" id="{2D5A92CE-BC2A-F320-35C8-9BB5128BD81D}"/>
              </a:ext>
            </a:extLst>
          </p:cNvPr>
          <p:cNvPicPr>
            <a:picLocks noChangeAspect="1"/>
          </p:cNvPicPr>
          <p:nvPr/>
        </p:nvPicPr>
        <p:blipFill>
          <a:blip r:embed="rId3"/>
          <a:srcRect l="3748" t="15101" r="3721" b="15101"/>
          <a:stretch>
            <a:fillRect/>
          </a:stretch>
        </p:blipFill>
        <p:spPr>
          <a:xfrm>
            <a:off x="6749590" y="5528186"/>
            <a:ext cx="3567165" cy="625979"/>
          </a:xfrm>
          <a:prstGeom prst="rect">
            <a:avLst/>
          </a:prstGeom>
          <a:ln w="12700">
            <a:solidFill>
              <a:srgbClr val="386687"/>
            </a:solidFill>
          </a:ln>
        </p:spPr>
      </p:pic>
      <p:sp>
        <p:nvSpPr>
          <p:cNvPr id="2" name="Footer Placeholder 1">
            <a:extLst>
              <a:ext uri="{FF2B5EF4-FFF2-40B4-BE49-F238E27FC236}">
                <a16:creationId xmlns:a16="http://schemas.microsoft.com/office/drawing/2014/main" id="{48E0A29A-6785-859A-57CD-D21A5799D76B}"/>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3" name="Slide Number Placeholder 2">
            <a:extLst>
              <a:ext uri="{FF2B5EF4-FFF2-40B4-BE49-F238E27FC236}">
                <a16:creationId xmlns:a16="http://schemas.microsoft.com/office/drawing/2014/main" id="{DE1B6870-13C9-141D-3069-F1B41FE9651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44</a:t>
            </a:fld>
            <a:endParaRPr lang="x-es-XL"/>
          </a:p>
        </p:txBody>
      </p:sp>
    </p:spTree>
    <p:extLst>
      <p:ext uri="{BB962C8B-B14F-4D97-AF65-F5344CB8AC3E}">
        <p14:creationId xmlns:p14="http://schemas.microsoft.com/office/powerpoint/2010/main" val="26401142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2FDBB-EA49-3D01-E52E-BD7E63515834}"/>
              </a:ext>
            </a:extLst>
          </p:cNvPr>
          <p:cNvSpPr>
            <a:spLocks noGrp="1"/>
          </p:cNvSpPr>
          <p:nvPr>
            <p:ph type="title"/>
          </p:nvPr>
        </p:nvSpPr>
        <p:spPr>
          <a:xfrm>
            <a:off x="838200" y="136526"/>
            <a:ext cx="9677400" cy="1556924"/>
          </a:xfrm>
        </p:spPr>
        <p:txBody>
          <a:bodyPr/>
          <a:lstStyle/>
          <a:p>
            <a:pPr algn="l" rtl="0"/>
            <a:r>
              <a:rPr lang="es-MX" b="0" i="0" u="none" baseline="0" dirty="0"/>
              <a:t>Enmiendas</a:t>
            </a:r>
            <a:r>
              <a:rPr lang="x-es-XL" b="0" i="0" u="none" baseline="0" dirty="0"/>
              <a:t>: ¿Cuándo se aprobarán?</a:t>
            </a:r>
            <a:endParaRPr lang="x-es-XL" dirty="0"/>
          </a:p>
        </p:txBody>
      </p:sp>
      <p:sp>
        <p:nvSpPr>
          <p:cNvPr id="7" name="Content Placeholder 6">
            <a:extLst>
              <a:ext uri="{FF2B5EF4-FFF2-40B4-BE49-F238E27FC236}">
                <a16:creationId xmlns:a16="http://schemas.microsoft.com/office/drawing/2014/main" id="{06A6F4B6-B4CB-5450-B561-77F6EF60FA21}"/>
              </a:ext>
            </a:extLst>
          </p:cNvPr>
          <p:cNvSpPr>
            <a:spLocks noGrp="1"/>
          </p:cNvSpPr>
          <p:nvPr>
            <p:ph idx="1"/>
          </p:nvPr>
        </p:nvSpPr>
        <p:spPr/>
        <p:txBody>
          <a:bodyPr>
            <a:noAutofit/>
          </a:bodyPr>
          <a:lstStyle/>
          <a:p>
            <a:pPr algn="l" rtl="0"/>
            <a:r>
              <a:rPr lang="x-es-XL" sz="2000" b="0" i="0" u="none" baseline="0" dirty="0"/>
              <a:t>Las </a:t>
            </a:r>
            <a:r>
              <a:rPr lang="es-MX" sz="2000" b="0" i="0" u="none" baseline="0" dirty="0"/>
              <a:t>enmiendas </a:t>
            </a:r>
            <a:r>
              <a:rPr lang="x-es-XL" sz="2000" b="0" i="0" u="none" baseline="0" dirty="0"/>
              <a:t>deben presentarse al menos 30 días antes de la fecha de entrada en vigor prevista del cambio, pero los reajustes presupuestarios deben presentarse al menos 30 días antes de la fecha de entrada en vigor prevista del cambio solicitado.</a:t>
            </a:r>
          </a:p>
          <a:p>
            <a:pPr algn="l" rtl="0"/>
            <a:r>
              <a:rPr lang="x-es-XL" sz="2000" b="0" i="0" u="none" baseline="0" dirty="0"/>
              <a:t>Todas las enmiendas son meras propuestas hasta que sean aprobadas por el GO. </a:t>
            </a:r>
          </a:p>
          <a:p>
            <a:pPr algn="l" rtl="0"/>
            <a:r>
              <a:rPr lang="x-es-XL" sz="2000" b="0" i="0" u="none" baseline="0" dirty="0"/>
              <a:t>Las autorizaciones de </a:t>
            </a:r>
            <a:r>
              <a:rPr lang="es-MX" sz="2000" b="0" i="0" u="none" baseline="0" dirty="0"/>
              <a:t>enmiendas </a:t>
            </a:r>
            <a:r>
              <a:rPr lang="x-es-XL" sz="2000" b="0" i="0" u="none" baseline="0" dirty="0"/>
              <a:t>se conceden mediante la emisión de un</a:t>
            </a:r>
            <a:r>
              <a:rPr lang="es-MX" sz="2000" b="0" i="0" u="none" baseline="0" dirty="0"/>
              <a:t> </a:t>
            </a:r>
            <a:r>
              <a:rPr lang="x-es-XL" sz="2000" b="0" i="0" u="none" baseline="0" dirty="0"/>
              <a:t>NoA.</a:t>
            </a:r>
          </a:p>
          <a:p>
            <a:pPr algn="l" rtl="0"/>
            <a:r>
              <a:rPr lang="x-es-XL" sz="2000" b="0" i="0" u="none" baseline="0" dirty="0"/>
              <a:t>Revisar el punto 30 del NoA: Observaciones relativas a los detalles de la autorización.</a:t>
            </a:r>
          </a:p>
          <a:p>
            <a:pPr algn="l" rtl="0"/>
            <a:r>
              <a:rPr lang="es-MX" sz="2000" b="1" dirty="0"/>
              <a:t>S</a:t>
            </a:r>
            <a:r>
              <a:rPr lang="x-es-XL" sz="2000" b="1" i="0" u="none" baseline="0" dirty="0"/>
              <a:t>u GOTR no está autorizado a modificar ninguno de los términos o condiciones de la </a:t>
            </a:r>
            <a:r>
              <a:rPr lang="es-MX" sz="2000" b="1" i="0" u="none" baseline="0" dirty="0"/>
              <a:t>adjudicación </a:t>
            </a:r>
            <a:r>
              <a:rPr lang="x-es-XL" sz="2000" b="1" i="0" u="none" baseline="0" dirty="0"/>
              <a:t>ni a aprobar solicitudes de autorización previa. Cualquier modificación de los términos o condiciones, así como cualquier autorización previa, deberá ser aprobada por el GO.  </a:t>
            </a:r>
            <a:endParaRPr lang="x-es-XL" sz="2000" b="1" dirty="0"/>
          </a:p>
        </p:txBody>
      </p:sp>
      <p:sp>
        <p:nvSpPr>
          <p:cNvPr id="5" name="Footer Placeholder 4">
            <a:extLst>
              <a:ext uri="{FF2B5EF4-FFF2-40B4-BE49-F238E27FC236}">
                <a16:creationId xmlns:a16="http://schemas.microsoft.com/office/drawing/2014/main" id="{9F99413C-85EA-5AA3-41E6-9F0C4CA72299}"/>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750E37E5-6BEC-1757-0191-A5A1F3C6CA8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45</a:t>
            </a:fld>
            <a:endParaRPr lang="x-es-XL"/>
          </a:p>
        </p:txBody>
      </p:sp>
    </p:spTree>
    <p:extLst>
      <p:ext uri="{BB962C8B-B14F-4D97-AF65-F5344CB8AC3E}">
        <p14:creationId xmlns:p14="http://schemas.microsoft.com/office/powerpoint/2010/main" val="36899832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BC1F-3B10-0F05-9B87-497BBC403424}"/>
              </a:ext>
            </a:extLst>
          </p:cNvPr>
          <p:cNvSpPr>
            <a:spLocks noGrp="1"/>
          </p:cNvSpPr>
          <p:nvPr>
            <p:ph type="title"/>
          </p:nvPr>
        </p:nvSpPr>
        <p:spPr/>
        <p:txBody>
          <a:bodyPr/>
          <a:lstStyle/>
          <a:p>
            <a:pPr algn="l" rtl="0"/>
            <a:r>
              <a:rPr lang="x-es-XL" b="0" i="0" u="none" baseline="0"/>
              <a:t>¿Alguna pregunta?</a:t>
            </a:r>
          </a:p>
        </p:txBody>
      </p:sp>
      <p:sp>
        <p:nvSpPr>
          <p:cNvPr id="3" name="Subtitle 2">
            <a:extLst>
              <a:ext uri="{FF2B5EF4-FFF2-40B4-BE49-F238E27FC236}">
                <a16:creationId xmlns:a16="http://schemas.microsoft.com/office/drawing/2014/main" id="{090CE8C6-8839-5F53-0F63-BAEA8E6715B0}"/>
              </a:ext>
            </a:extLst>
          </p:cNvPr>
          <p:cNvSpPr>
            <a:spLocks noGrp="1"/>
          </p:cNvSpPr>
          <p:nvPr>
            <p:ph type="subTitle" idx="1"/>
          </p:nvPr>
        </p:nvSpPr>
        <p:spPr>
          <a:xfrm>
            <a:off x="1511134" y="2055811"/>
            <a:ext cx="9524011" cy="3857105"/>
          </a:xfrm>
        </p:spPr>
        <p:txBody>
          <a:bodyPr/>
          <a:lstStyle/>
          <a:p>
            <a:r>
              <a:rPr lang="x-es-XL" dirty="0">
                <a:solidFill>
                  <a:schemeClr val="tx1"/>
                </a:solidFill>
              </a:rPr>
              <a:t>Si hoy no podemos responder a alguna de </a:t>
            </a:r>
            <a:r>
              <a:rPr lang="es-MX" dirty="0">
                <a:solidFill>
                  <a:schemeClr val="tx1"/>
                </a:solidFill>
              </a:rPr>
              <a:t>su</a:t>
            </a:r>
            <a:r>
              <a:rPr lang="x-es-XL" dirty="0">
                <a:solidFill>
                  <a:schemeClr val="tx1"/>
                </a:solidFill>
              </a:rPr>
              <a:t>s preguntas, por favor, </a:t>
            </a:r>
            <a:r>
              <a:rPr lang="es-MX" dirty="0">
                <a:solidFill>
                  <a:schemeClr val="tx1"/>
                </a:solidFill>
              </a:rPr>
              <a:t>envíe sus preguntas </a:t>
            </a:r>
            <a:r>
              <a:rPr lang="x-es-XL" dirty="0">
                <a:solidFill>
                  <a:schemeClr val="tx1"/>
                </a:solidFill>
              </a:rPr>
              <a:t>a través de </a:t>
            </a:r>
            <a:r>
              <a:rPr lang="es-MX" dirty="0">
                <a:solidFill>
                  <a:schemeClr val="tx1"/>
                </a:solidFill>
              </a:rPr>
              <a:t>su </a:t>
            </a:r>
            <a:r>
              <a:rPr lang="x-es-XL" dirty="0">
                <a:solidFill>
                  <a:schemeClr val="tx1"/>
                </a:solidFill>
              </a:rPr>
              <a:t>GOTR. </a:t>
            </a:r>
            <a:r>
              <a:rPr lang="es-MX" dirty="0">
                <a:solidFill>
                  <a:schemeClr val="tx1"/>
                </a:solidFill>
              </a:rPr>
              <a:t>S</a:t>
            </a:r>
            <a:r>
              <a:rPr lang="x-es-XL" dirty="0">
                <a:solidFill>
                  <a:schemeClr val="tx1"/>
                </a:solidFill>
              </a:rPr>
              <a:t>u GOTR responderá a </a:t>
            </a:r>
            <a:r>
              <a:rPr lang="es-MX" dirty="0">
                <a:solidFill>
                  <a:schemeClr val="tx1"/>
                </a:solidFill>
              </a:rPr>
              <a:t>s</a:t>
            </a:r>
            <a:r>
              <a:rPr lang="x-es-XL" dirty="0">
                <a:solidFill>
                  <a:schemeClr val="tx1"/>
                </a:solidFill>
              </a:rPr>
              <a:t>u pregunta, o bien </a:t>
            </a:r>
            <a:r>
              <a:rPr lang="es-MX" dirty="0">
                <a:solidFill>
                  <a:schemeClr val="tx1"/>
                </a:solidFill>
              </a:rPr>
              <a:t>s</a:t>
            </a:r>
            <a:r>
              <a:rPr lang="x-es-XL" dirty="0">
                <a:solidFill>
                  <a:schemeClr val="tx1"/>
                </a:solidFill>
              </a:rPr>
              <a:t>u consulta se remitirá a través de </a:t>
            </a:r>
            <a:r>
              <a:rPr lang="es-MX" dirty="0">
                <a:solidFill>
                  <a:schemeClr val="tx1"/>
                </a:solidFill>
              </a:rPr>
              <a:t>s</a:t>
            </a:r>
            <a:r>
              <a:rPr lang="x-es-XL">
                <a:solidFill>
                  <a:schemeClr val="tx1"/>
                </a:solidFill>
              </a:rPr>
              <a:t>u oficina regional para que sea atendida.</a:t>
            </a:r>
            <a:endParaRPr lang="x-es-XL" dirty="0">
              <a:solidFill>
                <a:schemeClr val="tx1"/>
              </a:solidFill>
            </a:endParaRPr>
          </a:p>
        </p:txBody>
      </p:sp>
      <p:sp>
        <p:nvSpPr>
          <p:cNvPr id="4" name="Footer Placeholder 3">
            <a:extLst>
              <a:ext uri="{FF2B5EF4-FFF2-40B4-BE49-F238E27FC236}">
                <a16:creationId xmlns:a16="http://schemas.microsoft.com/office/drawing/2014/main" id="{68A2CB80-F771-1F0B-85C0-B905ACB6116B}"/>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5" name="Slide Number Placeholder 4">
            <a:extLst>
              <a:ext uri="{FF2B5EF4-FFF2-40B4-BE49-F238E27FC236}">
                <a16:creationId xmlns:a16="http://schemas.microsoft.com/office/drawing/2014/main" id="{3F8C7538-8664-34E8-4927-C8D2859BCFE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46</a:t>
            </a:fld>
            <a:endParaRPr lang="x-es-XL"/>
          </a:p>
        </p:txBody>
      </p:sp>
    </p:spTree>
    <p:extLst>
      <p:ext uri="{BB962C8B-B14F-4D97-AF65-F5344CB8AC3E}">
        <p14:creationId xmlns:p14="http://schemas.microsoft.com/office/powerpoint/2010/main" val="18186901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FCB1-AEA6-E33A-0FC0-B27CB9E7F2F5}"/>
              </a:ext>
            </a:extLst>
          </p:cNvPr>
          <p:cNvSpPr>
            <a:spLocks noGrp="1"/>
          </p:cNvSpPr>
          <p:nvPr>
            <p:ph type="title"/>
          </p:nvPr>
        </p:nvSpPr>
        <p:spPr/>
        <p:txBody>
          <a:bodyPr/>
          <a:lstStyle/>
          <a:p>
            <a:pPr rtl="0"/>
            <a:r>
              <a:rPr lang="x-es-XL" b="0" i="0" u="none" baseline="0"/>
              <a:t>¡Gracias!</a:t>
            </a:r>
          </a:p>
        </p:txBody>
      </p:sp>
    </p:spTree>
    <p:extLst>
      <p:ext uri="{BB962C8B-B14F-4D97-AF65-F5344CB8AC3E}">
        <p14:creationId xmlns:p14="http://schemas.microsoft.com/office/powerpoint/2010/main" val="4175274260"/>
      </p:ext>
    </p:extLst>
  </p:cSld>
  <p:clrMapOvr>
    <a:masterClrMapping/>
  </p:clrMapOvr>
</p:sld>
</file>

<file path=ppt/theme/theme1.xml><?xml version="1.0" encoding="utf-8"?>
<a:theme xmlns:a="http://schemas.openxmlformats.org/drawingml/2006/main" name="Office Theme">
  <a:themeElements>
    <a:clrScheme name="VETS">
      <a:dk1>
        <a:sysClr val="windowText" lastClr="000000"/>
      </a:dk1>
      <a:lt1>
        <a:sysClr val="window" lastClr="FFFFFF"/>
      </a:lt1>
      <a:dk2>
        <a:srgbClr val="023160"/>
      </a:dk2>
      <a:lt2>
        <a:srgbClr val="7B7B7B"/>
      </a:lt2>
      <a:accent1>
        <a:srgbClr val="0054A6"/>
      </a:accent1>
      <a:accent2>
        <a:srgbClr val="ED1A23"/>
      </a:accent2>
      <a:accent3>
        <a:srgbClr val="716384"/>
      </a:accent3>
      <a:accent4>
        <a:srgbClr val="F15E2E"/>
      </a:accent4>
      <a:accent5>
        <a:srgbClr val="8EAADB"/>
      </a:accent5>
      <a:accent6>
        <a:srgbClr val="F69E81"/>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 VETS PowerPoint Blue.potx  -  version 1.0: 8/16/2021 5:20 PM  -  Read-Only" id="{38DD2586-39EA-470C-832D-0A3762C7E687}" vid="{F73E0E44-9601-4222-9149-0D21E000E3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df1fdb3-3814-4898-b68d-b9ae902564fe" xsi:nil="true"/>
    <lcf76f155ced4ddcb4097134ff3c332f xmlns="ee3eab8d-6fc0-47b2-b9a9-e7b6a861d967">
      <Terms xmlns="http://schemas.microsoft.com/office/infopath/2007/PartnerControls"/>
    </lcf76f155ced4ddcb4097134ff3c332f>
    <WordCount xmlns="ee3eab8d-6fc0-47b2-b9a9-e7b6a861d96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35EB6D1BC28BE4592B5D87EE1F2607A" ma:contentTypeVersion="18" ma:contentTypeDescription="Create a new document." ma:contentTypeScope="" ma:versionID="83bc00b5ff412b75df572ebfc362fffa">
  <xsd:schema xmlns:xsd="http://www.w3.org/2001/XMLSchema" xmlns:xs="http://www.w3.org/2001/XMLSchema" xmlns:p="http://schemas.microsoft.com/office/2006/metadata/properties" xmlns:ns2="ee3eab8d-6fc0-47b2-b9a9-e7b6a861d967" xmlns:ns3="1df1fdb3-3814-4898-b68d-b9ae902564fe" targetNamespace="http://schemas.microsoft.com/office/2006/metadata/properties" ma:root="true" ma:fieldsID="909be7d6e9244a4128c53923d2536e82" ns2:_="" ns3:_="">
    <xsd:import namespace="ee3eab8d-6fc0-47b2-b9a9-e7b6a861d967"/>
    <xsd:import namespace="1df1fdb3-3814-4898-b68d-b9ae902564f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Word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3eab8d-6fc0-47b2-b9a9-e7b6a861d9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da4b74c-56fc-49ef-b41b-324fb29e501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WordCount" ma:index="24" nillable="true" ma:displayName="Word Count" ma:format="Dropdown" ma:internalName="WordCount"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df1fdb3-3814-4898-b68d-b9ae902564f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b6ca404-55d3-46aa-8308-935580b80a9e}" ma:internalName="TaxCatchAll" ma:showField="CatchAllData" ma:web="1df1fdb3-3814-4898-b68d-b9ae902564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4A9E53-ADEC-4477-B011-E6C134239591}">
  <ds:schemaRefs>
    <ds:schemaRef ds:uri="http://schemas.microsoft.com/sharepoint/v3/contenttype/forms"/>
  </ds:schemaRefs>
</ds:datastoreItem>
</file>

<file path=customXml/itemProps2.xml><?xml version="1.0" encoding="utf-8"?>
<ds:datastoreItem xmlns:ds="http://schemas.openxmlformats.org/officeDocument/2006/customXml" ds:itemID="{DB62BCA1-FEE8-44D8-81BB-9A592FC5C787}">
  <ds:schemaRefs>
    <ds:schemaRef ds:uri="http://schemas.microsoft.com/office/2006/metadata/properties"/>
    <ds:schemaRef ds:uri="http://schemas.microsoft.com/office/2006/documentManagement/types"/>
    <ds:schemaRef ds:uri="http://purl.org/dc/dcmitype/"/>
    <ds:schemaRef ds:uri="http://purl.org/dc/terms/"/>
    <ds:schemaRef ds:uri="http://schemas.microsoft.com/office/infopath/2007/PartnerControls"/>
    <ds:schemaRef ds:uri="http://purl.org/dc/elements/1.1/"/>
    <ds:schemaRef ds:uri="ee3eab8d-6fc0-47b2-b9a9-e7b6a861d967"/>
    <ds:schemaRef ds:uri="http://schemas.openxmlformats.org/package/2006/metadata/core-properties"/>
    <ds:schemaRef ds:uri="1df1fdb3-3814-4898-b68d-b9ae902564fe"/>
    <ds:schemaRef ds:uri="http://www.w3.org/XML/1998/namespace"/>
  </ds:schemaRefs>
</ds:datastoreItem>
</file>

<file path=customXml/itemProps3.xml><?xml version="1.0" encoding="utf-8"?>
<ds:datastoreItem xmlns:ds="http://schemas.openxmlformats.org/officeDocument/2006/customXml" ds:itemID="{6EAF63B7-B4BE-45B3-943E-376F9D3870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3eab8d-6fc0-47b2-b9a9-e7b6a861d967"/>
    <ds:schemaRef ds:uri="1df1fdb3-3814-4898-b68d-b9ae902564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 - VETS PowerPoint Blue</Template>
  <TotalTime>1129</TotalTime>
  <Words>6564</Words>
  <Application>Microsoft Office PowerPoint</Application>
  <PresentationFormat>Widescreen</PresentationFormat>
  <Paragraphs>444</Paragraphs>
  <Slides>47</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Arial</vt:lpstr>
      <vt:lpstr>Calibri</vt:lpstr>
      <vt:lpstr>Franklin Gothic Book</vt:lpstr>
      <vt:lpstr>Franklin Gothic Medium</vt:lpstr>
      <vt:lpstr>Segoe UI</vt:lpstr>
      <vt:lpstr>Webdings</vt:lpstr>
      <vt:lpstr>Wingdings</vt:lpstr>
      <vt:lpstr>Wingdings 3</vt:lpstr>
      <vt:lpstr>Office Theme</vt:lpstr>
      <vt:lpstr>Conferencia posterior a la adjudicación (PAC) del Programa de Reinserción de Veteranos sin Hogar (HVRP): Condiciones de adjudicación (CoA), Notas de cumplimiento del programa (PCN) y modificaciones</vt:lpstr>
      <vt:lpstr>Ponentes de hoy</vt:lpstr>
      <vt:lpstr>Condiciones de adjudicación (CoA)</vt:lpstr>
      <vt:lpstr>¿Qué es un CoA?</vt:lpstr>
      <vt:lpstr>Instrucciones y plazos de las CoA</vt:lpstr>
      <vt:lpstr>Condiciones específicas asociadas a las adjudicaciones (1 de 2)</vt:lpstr>
      <vt:lpstr>Condiciones específicas asociadas a las adjudicaciones (2 de 2)</vt:lpstr>
      <vt:lpstr>Notas sobre el cumplimiento del programa (PCN)</vt:lpstr>
      <vt:lpstr>¿Qué es una PCN?</vt:lpstr>
      <vt:lpstr>¿Cuáles son las PCN del ejercicio 2026?</vt:lpstr>
      <vt:lpstr>PCN específicas asignadas a las adjudicaciones (1 de 5)</vt:lpstr>
      <vt:lpstr>PCN específicas asignadas a las adjudicaciones (2 de 5)</vt:lpstr>
      <vt:lpstr>PCN específicas asignadas a las adjudicaciones (3 de 5)</vt:lpstr>
      <vt:lpstr>PCN específicas asignadas a las adjudicaciones (4 de 5)</vt:lpstr>
      <vt:lpstr>PCN específicas asignadas a las adjudicaciones (5 de 5)</vt:lpstr>
      <vt:lpstr>PCN específicas asignadas a todas las adjudicaciones (1 de 4)</vt:lpstr>
      <vt:lpstr>PCN específicas asignadas a todas las adjudicaciones (2 de 4)</vt:lpstr>
      <vt:lpstr>PCN específicas asignadas a todas las adjudicaciones (3 de 4)</vt:lpstr>
      <vt:lpstr>PCN específicas asignadas a todas las adjudicaciones (4 de 4)</vt:lpstr>
      <vt:lpstr>CoA y PCN habituales</vt:lpstr>
      <vt:lpstr>CoA y PCN habituales (2)</vt:lpstr>
      <vt:lpstr>CoA y PCN del presupuesto</vt:lpstr>
      <vt:lpstr>CoA o PCN de presupuesto (1 de 9)</vt:lpstr>
      <vt:lpstr>CoA o PCN de presupuesto (2 de 9)</vt:lpstr>
      <vt:lpstr>CoA o PCN de presupuesto (3 de 9)</vt:lpstr>
      <vt:lpstr>CoA o PCN de presupuesto (4 de 9)</vt:lpstr>
      <vt:lpstr>CoA o PCN de presupuesto (5 de 9)</vt:lpstr>
      <vt:lpstr>CoA o PCN de presupuesto (6 de 9)</vt:lpstr>
      <vt:lpstr>CoA o PCN de presupuesto (7 de 9)</vt:lpstr>
      <vt:lpstr>CoA o PCN de presupuesto (8 de 9)</vt:lpstr>
      <vt:lpstr>CoA o PCN de presupuesto (9 de 9)</vt:lpstr>
      <vt:lpstr>Enmiendas y revisiones presupuestarias</vt:lpstr>
      <vt:lpstr>Enmiendas: ¿Qué son?</vt:lpstr>
      <vt:lpstr>Enmiendas: ¿En qué casos es necesaria una enmienda?</vt:lpstr>
      <vt:lpstr>Enmiendas: ¿Qué es lo que no requiere una enmienda?</vt:lpstr>
      <vt:lpstr>Enmiendas: Prohibiciones</vt:lpstr>
      <vt:lpstr>Enmiendas: El método FIFO y la disponibilidad de fondos</vt:lpstr>
      <vt:lpstr>Fondos transferidos: disponibilidad de fondos</vt:lpstr>
      <vt:lpstr>Traspaso de fondos del PY anterior – Opciones presupuestarias cómo gastar los fondos del ejercicio anterior</vt:lpstr>
      <vt:lpstr>Traspaso de fondos del ejercicio anterior del programa</vt:lpstr>
      <vt:lpstr>Enmiendas: ¿Qué se debe presentar?</vt:lpstr>
      <vt:lpstr>Enmiendas: ¿Cómo se presentan? (1 de 3)</vt:lpstr>
      <vt:lpstr>Enmiendas: ¿Cómo se presentan? (2 de 3)</vt:lpstr>
      <vt:lpstr>Enmiendas: ¿Cómo se presentan? (3 de 3)</vt:lpstr>
      <vt:lpstr>Enmiendas: ¿Cuándo se aprobarán?</vt:lpstr>
      <vt:lpstr>¿Alguna pregunta?</vt:lpstr>
      <vt:lpstr>¡Gracias!</vt:lpstr>
    </vt:vector>
  </TitlesOfParts>
  <Company>U.S.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National PAC HVRP Post-Award Conference: Conditions of Award Program Compliance Notices and Amendments</dc:title>
  <dc:subject>HVRP Post-Award Conference: Conditions of Award Program Compliance Notices and Amendments</dc:subject>
  <dc:creator>U.S. Department of Labor</dc:creator>
  <cp:keywords>USDOL, DOL, VETS, HVRP, PAC</cp:keywords>
  <cp:lastModifiedBy>Colleen Beck</cp:lastModifiedBy>
  <cp:revision>137</cp:revision>
  <dcterms:created xsi:type="dcterms:W3CDTF">2026-05-14T15:55:24Z</dcterms:created>
  <dcterms:modified xsi:type="dcterms:W3CDTF">2026-09-18T17:05:32Z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0x010100735EB6D1BC28BE4592B5D87EE1F2607A</vt:lpwstr>
  </property>
  <property fmtid="{D5CDD505-2E9C-101B-9397-08002B2CF9AE}" pid="3" name="TaxKeyword">
    <vt:lpwstr/>
  </property>
  <property fmtid="{D5CDD505-2E9C-101B-9397-08002B2CF9AE}" pid="4" name="MediaServiceImageTags">
    <vt:lpwstr/>
  </property>
</Properties>
</file>