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67" r:id="rId6"/>
    <p:sldId id="257" r:id="rId7"/>
    <p:sldId id="259" r:id="rId8"/>
    <p:sldId id="279" r:id="rId9"/>
    <p:sldId id="280" r:id="rId10"/>
    <p:sldId id="26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277" r:id="rId32"/>
    <p:sldId id="27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86" autoAdjust="0"/>
    <p:restoredTop sz="96652" autoAdjust="0"/>
  </p:normalViewPr>
  <p:slideViewPr>
    <p:cSldViewPr snapToGrid="0">
      <p:cViewPr varScale="1">
        <p:scale>
          <a:sx n="109" d="100"/>
          <a:sy n="109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bannor\Desktop\Clients\Verdi%20-%20DOL\Training\Prior%20Review%20Finding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[Prior Review Findings.xlsx]Pivot Table!PivotTable4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 rtl="0"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x-es-XL" b="1" i="0" u="none" baseline="0" dirty="0">
                <a:solidFill>
                  <a:schemeClr val="tx1"/>
                </a:solidFill>
              </a:rPr>
              <a:t>Á</a:t>
            </a:r>
            <a:r>
              <a:rPr lang="es-MX" b="1" i="0" u="none" baseline="0" dirty="0">
                <a:solidFill>
                  <a:schemeClr val="tx1"/>
                </a:solidFill>
              </a:rPr>
              <a:t>REAS</a:t>
            </a:r>
            <a:r>
              <a:rPr lang="x-es-XL" b="1" i="0" u="none" baseline="0" dirty="0">
                <a:solidFill>
                  <a:schemeClr val="tx1"/>
                </a:solidFill>
              </a:rPr>
              <a:t> de incumplimiento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x-es-XL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5.3246875134997283E-2"/>
              <c:y val="-8.0520025014004046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-3.3235152162905894E-2"/>
              <c:y val="-0.10593381486945197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-5.7497603763981883E-3"/>
              <c:y val="-2.4510467001272653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1.4918720946117963E-2"/>
              <c:y val="-0.16837534321665087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-3.3235152162905894E-2"/>
              <c:y val="-0.10593381486945197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5.3246875134997283E-2"/>
              <c:y val="-8.0520025014004046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1.4918720946117963E-2"/>
              <c:y val="-0.16837534321665087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-5.7497603763981883E-3"/>
              <c:y val="-2.4510467001272653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-3.3235152162905894E-2"/>
              <c:y val="-0.10593381486945197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5.3246875134997283E-2"/>
              <c:y val="-8.0520025014004046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1.4918720946117963E-2"/>
              <c:y val="-0.16837534321665087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-5.7497603763981883E-3"/>
              <c:y val="-2.4510467001272653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 rtl="0">
                <a:defRPr sz="900" b="0" i="0" u="none" strike="noStrike" kern="1200" spc="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x-es-XL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30"/>
      <c:rotY val="1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'Pivot Table'!$J$77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C47-4E50-AC1E-6F678C25B7A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C47-4E50-AC1E-6F678C25B7A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FC47-4E50-AC1E-6F678C25B7AE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FC47-4E50-AC1E-6F678C25B7AE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rtl="0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Informe </a:t>
                    </a:r>
                    <a:r>
                      <a:rPr lang="en-US" dirty="0" err="1"/>
                      <a:t>financiero</a:t>
                    </a:r>
                    <a:r>
                      <a:rPr lang="en-US" baseline="0" dirty="0"/>
                      <a:t>, </a:t>
                    </a:r>
                    <a:fld id="{CF9E201B-08FE-4440-A58E-14C3063E3AD3}" type="VALUE">
                      <a:rPr lang="en-US" baseline="0"/>
                      <a:pPr rtl="0">
                        <a:defRPr/>
                      </a:pPr>
                      <a:t>[VALUE]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 rtl="0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C47-4E50-AC1E-6F678C25B7A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rtl="0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err="1"/>
                      <a:t>Asignación</a:t>
                    </a:r>
                    <a:r>
                      <a:rPr lang="en-US" baseline="0" dirty="0"/>
                      <a:t> de </a:t>
                    </a:r>
                    <a:r>
                      <a:rPr lang="en-US" baseline="0" dirty="0" err="1"/>
                      <a:t>costos</a:t>
                    </a:r>
                    <a:r>
                      <a:rPr lang="en-US" baseline="0" dirty="0"/>
                      <a:t>, </a:t>
                    </a:r>
                    <a:fld id="{5AB85601-B47D-4794-92A3-915511DE2B4C}" type="VALUE">
                      <a:rPr lang="en-US" baseline="0"/>
                      <a:pPr rtl="0"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 rtl="0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C47-4E50-AC1E-6F678C25B7AE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rtl="0">
                      <a:defRPr sz="1330" b="1" i="0" u="none" strike="noStrike" kern="1200" spc="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330" b="0" i="0" u="none" strike="noStrike" baseline="0" dirty="0">
                        <a:effectLst/>
                      </a:rPr>
                      <a:t>Costos </a:t>
                    </a:r>
                    <a:r>
                      <a:rPr lang="en-US" sz="1330" b="0" i="0" u="none" strike="noStrike" baseline="0" dirty="0" err="1">
                        <a:effectLst/>
                      </a:rPr>
                      <a:t>permitidos</a:t>
                    </a:r>
                    <a:r>
                      <a:rPr lang="en-US" sz="1330" b="0" i="0" u="none" strike="noStrike" baseline="0" dirty="0">
                        <a:effectLst/>
                      </a:rPr>
                      <a:t> / Costos no </a:t>
                    </a:r>
                    <a:r>
                      <a:rPr lang="en-US" sz="1330" b="0" i="0" u="none" strike="noStrike" baseline="0" dirty="0" err="1">
                        <a:effectLst/>
                      </a:rPr>
                      <a:t>subvencionables</a:t>
                    </a:r>
                    <a:r>
                      <a:rPr lang="en-US" b="0" i="0" u="none" baseline="0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, </a:t>
                    </a:r>
                    <a:fld id="{21C64381-55FB-4884-914D-ECD5B04A54D3}" type="VALUE">
                      <a:rPr lang="en-US" baseline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pPr rtl="0">
                        <a:defRPr>
                          <a:solidFill>
                            <a:schemeClr val="accent5">
                              <a:lumMod val="75000"/>
                            </a:schemeClr>
                          </a:solidFill>
                        </a:defRPr>
                      </a:pPr>
                      <a:t>[VALUE]</a:t>
                    </a:fld>
                    <a:endParaRPr lang="en-US" b="0" i="0" u="none" baseline="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 rtl="0">
                    <a:defRPr sz="1330" b="1" i="0" u="none" strike="noStrike" kern="1200" spc="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C47-4E50-AC1E-6F678C25B7AE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rtl="0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Todos </a:t>
                    </a:r>
                    <a:r>
                      <a:rPr lang="en-US" dirty="0" err="1"/>
                      <a:t>los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demás</a:t>
                    </a:r>
                    <a:r>
                      <a:rPr lang="en-US" dirty="0"/>
                      <a:t> </a:t>
                    </a:r>
                    <a:fld id="{281A45AB-BD3A-40CF-984C-38E0CD04AFCC}" type="VALUE">
                      <a:rPr lang="en-US" baseline="0" smtClean="0"/>
                      <a:pPr rtl="0"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 rtl="0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C47-4E50-AC1E-6F678C25B7A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'Pivot Table'!$I$78:$I$82</c:f>
              <c:strCache>
                <c:ptCount val="4"/>
                <c:pt idx="0">
                  <c:v>Financial Reporting</c:v>
                </c:pt>
                <c:pt idx="1">
                  <c:v>Cost Allocation</c:v>
                </c:pt>
                <c:pt idx="2">
                  <c:v>Allowable Costs/Unsupported Costs</c:v>
                </c:pt>
                <c:pt idx="3">
                  <c:v>All others</c:v>
                </c:pt>
              </c:strCache>
            </c:strRef>
          </c:cat>
          <c:val>
            <c:numRef>
              <c:f>'Pivot Table'!$J$78:$J$82</c:f>
              <c:numCache>
                <c:formatCode>0%</c:formatCode>
                <c:ptCount val="4"/>
                <c:pt idx="0">
                  <c:v>0.28780487804878047</c:v>
                </c:pt>
                <c:pt idx="1">
                  <c:v>0.15121951219512195</c:v>
                </c:pt>
                <c:pt idx="2">
                  <c:v>0.47317073170731705</c:v>
                </c:pt>
                <c:pt idx="3">
                  <c:v>8.7804878048780483E-2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47-4E50-AC1E-6F678C25B7A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rtl="0">
        <a:defRPr/>
      </a:pPr>
      <a:endParaRPr lang="x-es-XL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0"/>
            <a:ext cx="4535428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 err="1">
                <a:solidFill>
                  <a:schemeClr val="bg1"/>
                </a:solidFill>
              </a:rPr>
              <a:t>Servicio</a:t>
            </a:r>
            <a:r>
              <a:rPr lang="pt-BR" sz="2400" dirty="0">
                <a:solidFill>
                  <a:schemeClr val="bg1"/>
                </a:solidFill>
              </a:rPr>
              <a:t> de </a:t>
            </a:r>
            <a:r>
              <a:rPr lang="pt-BR" sz="2400" dirty="0" err="1">
                <a:solidFill>
                  <a:schemeClr val="bg1"/>
                </a:solidFill>
              </a:rPr>
              <a:t>Empleo</a:t>
            </a:r>
            <a:r>
              <a:rPr lang="pt-BR" sz="2400" dirty="0">
                <a:solidFill>
                  <a:schemeClr val="bg1"/>
                </a:solidFill>
              </a:rPr>
              <a:t> y </a:t>
            </a:r>
            <a:r>
              <a:rPr lang="pt-BR" sz="2400" dirty="0" err="1">
                <a:solidFill>
                  <a:schemeClr val="bg1"/>
                </a:solidFill>
              </a:rPr>
              <a:t>Capacitación</a:t>
            </a:r>
            <a:r>
              <a:rPr lang="pt-BR" sz="2400" dirty="0">
                <a:solidFill>
                  <a:schemeClr val="bg1"/>
                </a:solidFill>
              </a:rPr>
              <a:t> para Veteranos (</a:t>
            </a:r>
            <a:r>
              <a:rPr lang="pt-BR" sz="2400" dirty="0" err="1">
                <a:solidFill>
                  <a:schemeClr val="bg1"/>
                </a:solidFill>
              </a:rPr>
              <a:t>VETS</a:t>
            </a:r>
            <a:r>
              <a:rPr lang="pt-BR" sz="2400" dirty="0">
                <a:solidFill>
                  <a:schemeClr val="bg1"/>
                </a:solidFill>
              </a:rPr>
              <a:t>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60" r:id="rId10"/>
    <p:sldLayoutId id="2147483665" r:id="rId11"/>
    <p:sldLayoutId id="2147483666" r:id="rId12"/>
    <p:sldLayoutId id="2147483668" r:id="rId13"/>
    <p:sldLayoutId id="2147483656" r:id="rId14"/>
    <p:sldLayoutId id="2147483657" r:id="rId15"/>
    <p:sldLayoutId id="2147483662" r:id="rId16"/>
    <p:sldLayoutId id="2147483671" r:id="rId17"/>
    <p:sldLayoutId id="2147483672" r:id="rId18"/>
    <p:sldLayoutId id="2147483673" r:id="rId19"/>
    <p:sldLayoutId id="2147483675" r:id="rId20"/>
    <p:sldLayoutId id="2147483674" r:id="rId21"/>
    <p:sldLayoutId id="2147483670" r:id="rId22"/>
    <p:sldLayoutId id="2147483663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fr.gov/current/title-2/section-200.329" TargetMode="External"/><Relationship Id="rId2" Type="http://schemas.openxmlformats.org/officeDocument/2006/relationships/hyperlink" Target="https://www.ecfr.gov/current/title-2/section-200.328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es-XL" b="0" i="0" u="none" baseline="0" dirty="0"/>
              <a:t>Revisión y análisis de los resultados de la auditoría del HVRP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0129" y="5288973"/>
            <a:ext cx="6358861" cy="7481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sz="2400" b="0" i="0" u="none" baseline="0"/>
              <a:t>Observaciones, requisitos y buenas prácticas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4EBA-EBD2-39FF-D7DC-5562F8BE3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677400" cy="1184299"/>
          </a:xfrm>
        </p:spPr>
        <p:txBody>
          <a:bodyPr>
            <a:normAutofit/>
          </a:bodyPr>
          <a:lstStyle/>
          <a:p>
            <a:pPr algn="l" rtl="0"/>
            <a:r>
              <a:rPr lang="x-es-XL" sz="4400" b="0" i="0" u="none" baseline="0"/>
              <a:t>Ponentes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1E734-F7E1-A333-945E-AD5D413C8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61309" y="1797626"/>
            <a:ext cx="9192491" cy="3532909"/>
          </a:xfrm>
        </p:spPr>
        <p:txBody>
          <a:bodyPr/>
          <a:lstStyle/>
          <a:p>
            <a:pPr algn="l" rtl="0"/>
            <a:r>
              <a:rPr lang="x-es-XL" b="1" i="0" u="none" baseline="0" dirty="0"/>
              <a:t>Evans Bannor</a:t>
            </a:r>
          </a:p>
          <a:p>
            <a:pPr algn="l" rtl="0">
              <a:spcBef>
                <a:spcPts val="600"/>
              </a:spcBef>
            </a:pPr>
            <a:r>
              <a:rPr lang="x-es-XL" b="0" i="0" u="none" baseline="0" dirty="0"/>
              <a:t>BMGC-Verdi Consulting</a:t>
            </a:r>
          </a:p>
          <a:p>
            <a:pPr algn="l" rtl="0">
              <a:spcBef>
                <a:spcPts val="3600"/>
              </a:spcBef>
            </a:pPr>
            <a:r>
              <a:rPr lang="x-es-XL" b="1" i="0" u="none" baseline="0" dirty="0"/>
              <a:t>Samuel Mensah</a:t>
            </a:r>
          </a:p>
          <a:p>
            <a:pPr algn="l" rtl="0">
              <a:spcBef>
                <a:spcPts val="600"/>
              </a:spcBef>
            </a:pPr>
            <a:r>
              <a:rPr lang="x-es-XL" b="0" i="0" u="none" baseline="0" dirty="0"/>
              <a:t>BMGC-Verdi Consulting</a:t>
            </a:r>
          </a:p>
          <a:p>
            <a:endParaRPr lang="x-es-XL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557EBEC-C7AB-89EC-7F31-4B111FA82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F77884D-5F25-4472-751B-D5122E74E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07075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5966-D998-4D98-DC5A-5C032B3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Objetivos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0EC5-1D55-3438-9DD8-96B18660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spcBef>
                <a:spcPts val="1800"/>
              </a:spcBef>
            </a:pPr>
            <a:r>
              <a:rPr lang="x-es-XL" b="0" i="0" u="none" baseline="0" dirty="0"/>
              <a:t>Destaca las conclusiones comunes observadas en auditorías anteriores del HVRP.</a:t>
            </a:r>
          </a:p>
          <a:p>
            <a:pPr algn="l" rtl="0">
              <a:spcBef>
                <a:spcPts val="1800"/>
              </a:spcBef>
            </a:pPr>
            <a:r>
              <a:rPr lang="x-es-XL" b="0" i="0" u="none" baseline="0" dirty="0"/>
              <a:t>Analiza los requisitos del sistema de gestión financiera establecidos en el artículo 200.302 del título 2 del Código de Regulaciones Federales (C.F.R.).</a:t>
            </a:r>
          </a:p>
          <a:p>
            <a:pPr algn="l" rtl="0">
              <a:spcBef>
                <a:spcPts val="1800"/>
              </a:spcBef>
            </a:pPr>
            <a:r>
              <a:rPr lang="x-es-XL" b="0" i="0" u="none" baseline="0" dirty="0"/>
              <a:t>Proporciona buenas prácticas para detectar y prevenir </a:t>
            </a:r>
            <a:r>
              <a:rPr lang="es-MX" b="0" i="0" u="none" baseline="0" dirty="0"/>
              <a:t>deficiencias en el cumplimiento</a:t>
            </a:r>
            <a:endParaRPr lang="x-es-XL" b="0" i="0" u="none" baseline="0" dirty="0"/>
          </a:p>
          <a:p>
            <a:pPr algn="l" rtl="0">
              <a:spcBef>
                <a:spcPts val="1800"/>
              </a:spcBef>
            </a:pPr>
            <a:endParaRPr lang="x-es-X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0FDDE-1D90-D863-98B8-C6E19E932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C4D46-DB9C-7385-3C70-AE39152C9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3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51052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Datos demográficos</a:t>
            </a:r>
          </a:p>
        </p:txBody>
      </p:sp>
      <p:grpSp>
        <p:nvGrpSpPr>
          <p:cNvPr id="14" name="Group 13" descr="Tamaño de la muestra: 25 auditorías del HVRP&#10;Tipos de entidades: 23 sin ánimo de lucro y 2 con ánimo de lucro&#10;Casos de incumplimiento: 205">
            <a:extLst>
              <a:ext uri="{FF2B5EF4-FFF2-40B4-BE49-F238E27FC236}">
                <a16:creationId xmlns:a16="http://schemas.microsoft.com/office/drawing/2014/main" id="{138CBDBA-6B1C-391D-4D7E-42E897944687}"/>
              </a:ext>
            </a:extLst>
          </p:cNvPr>
          <p:cNvGrpSpPr/>
          <p:nvPr/>
        </p:nvGrpSpPr>
        <p:grpSpPr>
          <a:xfrm>
            <a:off x="841487" y="2388973"/>
            <a:ext cx="10509027" cy="3064476"/>
            <a:chOff x="841487" y="2274726"/>
            <a:chExt cx="10509027" cy="248516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3EA5035-3A27-87D3-B768-7B0A106A35AD}"/>
                </a:ext>
              </a:extLst>
            </p:cNvPr>
            <p:cNvSpPr/>
            <p:nvPr/>
          </p:nvSpPr>
          <p:spPr>
            <a:xfrm>
              <a:off x="841487" y="2274726"/>
              <a:ext cx="3203971" cy="1123643"/>
            </a:xfrm>
            <a:custGeom>
              <a:avLst/>
              <a:gdLst>
                <a:gd name="csX0" fmla="*/ 0 w 3203971"/>
                <a:gd name="csY0" fmla="*/ 0 h 1123643"/>
                <a:gd name="csX1" fmla="*/ 3203971 w 3203971"/>
                <a:gd name="csY1" fmla="*/ 0 h 1123643"/>
                <a:gd name="csX2" fmla="*/ 3203971 w 3203971"/>
                <a:gd name="csY2" fmla="*/ 1123643 h 1123643"/>
                <a:gd name="csX3" fmla="*/ 0 w 3203971"/>
                <a:gd name="csY3" fmla="*/ 1123643 h 1123643"/>
                <a:gd name="csX4" fmla="*/ 0 w 3203971"/>
                <a:gd name="csY4" fmla="*/ 0 h 112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3971" h="1123643">
                  <a:moveTo>
                    <a:pt x="0" y="0"/>
                  </a:moveTo>
                  <a:lnTo>
                    <a:pt x="3203971" y="0"/>
                  </a:lnTo>
                  <a:lnTo>
                    <a:pt x="3203971" y="1123643"/>
                  </a:lnTo>
                  <a:lnTo>
                    <a:pt x="0" y="11236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0472" tIns="125984" rIns="220472" bIns="125984" numCol="1" spcCol="1270" anchor="ctr" anchorCtr="0">
              <a:noAutofit/>
            </a:bodyPr>
            <a:lstStyle/>
            <a:p>
              <a:pPr marL="0" lvl="0" indent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3100" b="0" i="0" u="none" kern="1200" baseline="0"/>
                <a:t>Tamaño de la muestra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083C2EE-AB86-71EB-7A1C-4F011D4F43F1}"/>
                </a:ext>
              </a:extLst>
            </p:cNvPr>
            <p:cNvSpPr/>
            <p:nvPr/>
          </p:nvSpPr>
          <p:spPr>
            <a:xfrm>
              <a:off x="841487" y="3398369"/>
              <a:ext cx="3203971" cy="1361520"/>
            </a:xfrm>
            <a:custGeom>
              <a:avLst/>
              <a:gdLst>
                <a:gd name="csX0" fmla="*/ 0 w 3203971"/>
                <a:gd name="csY0" fmla="*/ 0 h 1361520"/>
                <a:gd name="csX1" fmla="*/ 3203971 w 3203971"/>
                <a:gd name="csY1" fmla="*/ 0 h 1361520"/>
                <a:gd name="csX2" fmla="*/ 3203971 w 3203971"/>
                <a:gd name="csY2" fmla="*/ 1361520 h 1361520"/>
                <a:gd name="csX3" fmla="*/ 0 w 3203971"/>
                <a:gd name="csY3" fmla="*/ 1361520 h 1361520"/>
                <a:gd name="csX4" fmla="*/ 0 w 3203971"/>
                <a:gd name="csY4" fmla="*/ 0 h 1361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3971" h="1361520">
                  <a:moveTo>
                    <a:pt x="0" y="0"/>
                  </a:moveTo>
                  <a:lnTo>
                    <a:pt x="3203971" y="0"/>
                  </a:lnTo>
                  <a:lnTo>
                    <a:pt x="3203971" y="1361520"/>
                  </a:lnTo>
                  <a:lnTo>
                    <a:pt x="0" y="13615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354" tIns="165354" rIns="220472" bIns="248031" numCol="1" spcCol="1270" anchor="t" anchorCtr="0">
              <a:noAutofit/>
            </a:bodyPr>
            <a:lstStyle/>
            <a:p>
              <a:pPr marL="285750" lvl="1" indent="-285750" algn="l" defTabSz="1377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x-es-XL" sz="3100" b="0" i="0" u="none" kern="1200" baseline="0" dirty="0"/>
                <a:t>25 auditorías del HVRP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C09214D-E1DE-12BC-BFB0-AA6541E21112}"/>
                </a:ext>
              </a:extLst>
            </p:cNvPr>
            <p:cNvSpPr/>
            <p:nvPr/>
          </p:nvSpPr>
          <p:spPr>
            <a:xfrm>
              <a:off x="4494015" y="2274726"/>
              <a:ext cx="3203971" cy="1123643"/>
            </a:xfrm>
            <a:custGeom>
              <a:avLst/>
              <a:gdLst>
                <a:gd name="csX0" fmla="*/ 0 w 3203971"/>
                <a:gd name="csY0" fmla="*/ 0 h 1123643"/>
                <a:gd name="csX1" fmla="*/ 3203971 w 3203971"/>
                <a:gd name="csY1" fmla="*/ 0 h 1123643"/>
                <a:gd name="csX2" fmla="*/ 3203971 w 3203971"/>
                <a:gd name="csY2" fmla="*/ 1123643 h 1123643"/>
                <a:gd name="csX3" fmla="*/ 0 w 3203971"/>
                <a:gd name="csY3" fmla="*/ 1123643 h 1123643"/>
                <a:gd name="csX4" fmla="*/ 0 w 3203971"/>
                <a:gd name="csY4" fmla="*/ 0 h 112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3971" h="1123643">
                  <a:moveTo>
                    <a:pt x="0" y="0"/>
                  </a:moveTo>
                  <a:lnTo>
                    <a:pt x="3203971" y="0"/>
                  </a:lnTo>
                  <a:lnTo>
                    <a:pt x="3203971" y="1123643"/>
                  </a:lnTo>
                  <a:lnTo>
                    <a:pt x="0" y="11236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0472" tIns="125984" rIns="220472" bIns="125984" numCol="1" spcCol="1270" anchor="ctr" anchorCtr="0">
              <a:noAutofit/>
            </a:bodyPr>
            <a:lstStyle/>
            <a:p>
              <a:pPr marL="0" lvl="0" indent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3100" b="0" i="0" u="none" kern="1200" baseline="0"/>
                <a:t>Tipos de entidad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87A7ABE-44DD-5B6A-4BAC-4DD27336C2E3}"/>
                </a:ext>
              </a:extLst>
            </p:cNvPr>
            <p:cNvSpPr/>
            <p:nvPr/>
          </p:nvSpPr>
          <p:spPr>
            <a:xfrm>
              <a:off x="4494015" y="3398369"/>
              <a:ext cx="3203971" cy="1361520"/>
            </a:xfrm>
            <a:custGeom>
              <a:avLst/>
              <a:gdLst>
                <a:gd name="csX0" fmla="*/ 0 w 3203971"/>
                <a:gd name="csY0" fmla="*/ 0 h 1361520"/>
                <a:gd name="csX1" fmla="*/ 3203971 w 3203971"/>
                <a:gd name="csY1" fmla="*/ 0 h 1361520"/>
                <a:gd name="csX2" fmla="*/ 3203971 w 3203971"/>
                <a:gd name="csY2" fmla="*/ 1361520 h 1361520"/>
                <a:gd name="csX3" fmla="*/ 0 w 3203971"/>
                <a:gd name="csY3" fmla="*/ 1361520 h 1361520"/>
                <a:gd name="csX4" fmla="*/ 0 w 3203971"/>
                <a:gd name="csY4" fmla="*/ 0 h 1361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3971" h="1361520">
                  <a:moveTo>
                    <a:pt x="0" y="0"/>
                  </a:moveTo>
                  <a:lnTo>
                    <a:pt x="3203971" y="0"/>
                  </a:lnTo>
                  <a:lnTo>
                    <a:pt x="3203971" y="1361520"/>
                  </a:lnTo>
                  <a:lnTo>
                    <a:pt x="0" y="13615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354" tIns="165354" rIns="220472" bIns="248031" numCol="1" spcCol="1270" anchor="t" anchorCtr="0">
              <a:noAutofit/>
            </a:bodyPr>
            <a:lstStyle/>
            <a:p>
              <a:pPr marL="285750" lvl="1" indent="-285750" algn="l" defTabSz="1377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x-es-XL" sz="2400" b="0" i="0" u="none" kern="1200" baseline="0" dirty="0"/>
                <a:t>23 organizaciones sin </a:t>
              </a:r>
              <a:r>
                <a:rPr lang="es-MX" sz="2400" b="0" i="0" u="none" kern="1200" baseline="0" dirty="0"/>
                <a:t>fines </a:t>
              </a:r>
              <a:r>
                <a:rPr lang="x-es-XL" sz="2400" b="0" i="0" u="none" kern="1200" baseline="0" dirty="0"/>
                <a:t>de lucro</a:t>
              </a:r>
            </a:p>
            <a:p>
              <a:pPr marL="285750" lvl="1" indent="-285750" algn="l" defTabSz="1377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x-es-XL" sz="2400" b="0" i="0" u="none" kern="1200" baseline="0" dirty="0"/>
                <a:t>2 con </a:t>
              </a:r>
              <a:r>
                <a:rPr lang="es-MX" sz="2400" b="0" i="0" u="none" kern="1200" baseline="0" dirty="0"/>
                <a:t>fines </a:t>
              </a:r>
              <a:r>
                <a:rPr lang="x-es-XL" sz="2400" b="0" i="0" u="none" kern="1200" baseline="0" dirty="0"/>
                <a:t>de lucro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1A81DD0-522B-BF1C-DFE5-23008747A813}"/>
                </a:ext>
              </a:extLst>
            </p:cNvPr>
            <p:cNvSpPr/>
            <p:nvPr/>
          </p:nvSpPr>
          <p:spPr>
            <a:xfrm>
              <a:off x="8146543" y="2274726"/>
              <a:ext cx="3203971" cy="1123643"/>
            </a:xfrm>
            <a:custGeom>
              <a:avLst/>
              <a:gdLst>
                <a:gd name="csX0" fmla="*/ 0 w 3203971"/>
                <a:gd name="csY0" fmla="*/ 0 h 1123643"/>
                <a:gd name="csX1" fmla="*/ 3203971 w 3203971"/>
                <a:gd name="csY1" fmla="*/ 0 h 1123643"/>
                <a:gd name="csX2" fmla="*/ 3203971 w 3203971"/>
                <a:gd name="csY2" fmla="*/ 1123643 h 1123643"/>
                <a:gd name="csX3" fmla="*/ 0 w 3203971"/>
                <a:gd name="csY3" fmla="*/ 1123643 h 1123643"/>
                <a:gd name="csX4" fmla="*/ 0 w 3203971"/>
                <a:gd name="csY4" fmla="*/ 0 h 112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3971" h="1123643">
                  <a:moveTo>
                    <a:pt x="0" y="0"/>
                  </a:moveTo>
                  <a:lnTo>
                    <a:pt x="3203971" y="0"/>
                  </a:lnTo>
                  <a:lnTo>
                    <a:pt x="3203971" y="1123643"/>
                  </a:lnTo>
                  <a:lnTo>
                    <a:pt x="0" y="11236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0472" tIns="125984" rIns="220472" bIns="125984" numCol="1" spcCol="1270" anchor="ctr" anchorCtr="0">
              <a:noAutofit/>
            </a:bodyPr>
            <a:lstStyle/>
            <a:p>
              <a:pPr marL="0" lvl="0" indent="0" algn="ctr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3100" b="0" i="0" u="none" kern="1200" baseline="0"/>
                <a:t>Casos de incumplimiento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7B3031D-1240-9475-6DB9-3AE5E78D8B13}"/>
                </a:ext>
              </a:extLst>
            </p:cNvPr>
            <p:cNvSpPr/>
            <p:nvPr/>
          </p:nvSpPr>
          <p:spPr>
            <a:xfrm>
              <a:off x="8146543" y="3398369"/>
              <a:ext cx="3203971" cy="1361520"/>
            </a:xfrm>
            <a:custGeom>
              <a:avLst/>
              <a:gdLst>
                <a:gd name="csX0" fmla="*/ 0 w 3203971"/>
                <a:gd name="csY0" fmla="*/ 0 h 1361520"/>
                <a:gd name="csX1" fmla="*/ 3203971 w 3203971"/>
                <a:gd name="csY1" fmla="*/ 0 h 1361520"/>
                <a:gd name="csX2" fmla="*/ 3203971 w 3203971"/>
                <a:gd name="csY2" fmla="*/ 1361520 h 1361520"/>
                <a:gd name="csX3" fmla="*/ 0 w 3203971"/>
                <a:gd name="csY3" fmla="*/ 1361520 h 1361520"/>
                <a:gd name="csX4" fmla="*/ 0 w 3203971"/>
                <a:gd name="csY4" fmla="*/ 0 h 1361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3971" h="1361520">
                  <a:moveTo>
                    <a:pt x="0" y="0"/>
                  </a:moveTo>
                  <a:lnTo>
                    <a:pt x="3203971" y="0"/>
                  </a:lnTo>
                  <a:lnTo>
                    <a:pt x="3203971" y="1361520"/>
                  </a:lnTo>
                  <a:lnTo>
                    <a:pt x="0" y="13615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354" tIns="165354" rIns="220472" bIns="248031" numCol="1" spcCol="1270" anchor="t" anchorCtr="0">
              <a:noAutofit/>
            </a:bodyPr>
            <a:lstStyle/>
            <a:p>
              <a:pPr marL="285750" lvl="1" indent="-285750" algn="l" defTabSz="1377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x-es-XL" sz="3100" b="0" i="0" u="none" kern="1200" baseline="0"/>
                <a:t>205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240982" cy="1556924"/>
          </a:xfrm>
        </p:spPr>
        <p:txBody>
          <a:bodyPr/>
          <a:lstStyle/>
          <a:p>
            <a:pPr algn="l" rtl="0"/>
            <a:r>
              <a:rPr lang="x-es-XL" b="0" i="0" baseline="0" dirty="0"/>
              <a:t>Principales áreas de incumplimiento del </a:t>
            </a:r>
            <a:r>
              <a:rPr lang="x-es-XL" b="0" i="0" u="none" baseline="0" dirty="0"/>
              <a:t>HVRP (1 de 2)</a:t>
            </a:r>
          </a:p>
        </p:txBody>
      </p:sp>
      <p:graphicFrame>
        <p:nvGraphicFramePr>
          <p:cNvPr id="7" name="Chart 6" descr="Gráfico circular que muestra las áreas de incumplimiento:&#10;Costes admisibles/costes no justificados, 47 %&#10;Asignación de costes, 15 %&#10;Informes financieros, 29 %, &#10;Todos los demás, 9 %">
            <a:extLst>
              <a:ext uri="{FF2B5EF4-FFF2-40B4-BE49-F238E27FC236}">
                <a16:creationId xmlns:a16="http://schemas.microsoft.com/office/drawing/2014/main" id="{FFC86C02-0A80-EB64-0840-27CF430A30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889626"/>
              </p:ext>
            </p:extLst>
          </p:nvPr>
        </p:nvGraphicFramePr>
        <p:xfrm>
          <a:off x="838200" y="1849231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5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67627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240982" cy="1556924"/>
          </a:xfrm>
        </p:spPr>
        <p:txBody>
          <a:bodyPr/>
          <a:lstStyle/>
          <a:p>
            <a:pPr algn="l" rtl="0"/>
            <a:r>
              <a:rPr lang="x-es-XL" b="0" i="0" u="none" baseline="0"/>
              <a:t>Principales áreas de incumplimiento del HVRP (2 de 2)</a:t>
            </a:r>
          </a:p>
        </p:txBody>
      </p:sp>
      <p:grpSp>
        <p:nvGrpSpPr>
          <p:cNvPr id="7" name="Group 6" descr="Costes admisibles/costes no subvencionables, información financiera y asignación de costes">
            <a:extLst>
              <a:ext uri="{FF2B5EF4-FFF2-40B4-BE49-F238E27FC236}">
                <a16:creationId xmlns:a16="http://schemas.microsoft.com/office/drawing/2014/main" id="{EEDBACD8-B5D0-3FE0-3FB7-3B360EF2EDFD}"/>
              </a:ext>
            </a:extLst>
          </p:cNvPr>
          <p:cNvGrpSpPr/>
          <p:nvPr/>
        </p:nvGrpSpPr>
        <p:grpSpPr>
          <a:xfrm>
            <a:off x="797565" y="2632423"/>
            <a:ext cx="10807848" cy="2555080"/>
            <a:chOff x="797565" y="2632423"/>
            <a:chExt cx="10807848" cy="2555080"/>
          </a:xfrm>
        </p:grpSpPr>
        <p:sp>
          <p:nvSpPr>
            <p:cNvPr id="8" name="Rectangle 7" descr="La balanza de la justicia">
              <a:extLst>
                <a:ext uri="{FF2B5EF4-FFF2-40B4-BE49-F238E27FC236}">
                  <a16:creationId xmlns:a16="http://schemas.microsoft.com/office/drawing/2014/main" id="{387F3638-38A4-19E9-B034-1B8C0037A0C4}"/>
                </a:ext>
              </a:extLst>
            </p:cNvPr>
            <p:cNvSpPr/>
            <p:nvPr/>
          </p:nvSpPr>
          <p:spPr>
            <a:xfrm>
              <a:off x="1684776" y="2632423"/>
              <a:ext cx="1451800" cy="14518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A7649D4-E89A-362C-45D8-E6DA1E834D33}"/>
                </a:ext>
              </a:extLst>
            </p:cNvPr>
            <p:cNvSpPr/>
            <p:nvPr/>
          </p:nvSpPr>
          <p:spPr>
            <a:xfrm>
              <a:off x="797565" y="4467503"/>
              <a:ext cx="3226223" cy="720000"/>
            </a:xfrm>
            <a:custGeom>
              <a:avLst/>
              <a:gdLst>
                <a:gd name="csX0" fmla="*/ 0 w 3226223"/>
                <a:gd name="csY0" fmla="*/ 0 h 720000"/>
                <a:gd name="csX1" fmla="*/ 3226223 w 3226223"/>
                <a:gd name="csY1" fmla="*/ 0 h 720000"/>
                <a:gd name="csX2" fmla="*/ 3226223 w 3226223"/>
                <a:gd name="csY2" fmla="*/ 720000 h 720000"/>
                <a:gd name="csX3" fmla="*/ 0 w 3226223"/>
                <a:gd name="csY3" fmla="*/ 720000 h 720000"/>
                <a:gd name="csX4" fmla="*/ 0 w 3226223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26223" h="720000">
                  <a:moveTo>
                    <a:pt x="0" y="0"/>
                  </a:moveTo>
                  <a:lnTo>
                    <a:pt x="3226223" y="0"/>
                  </a:lnTo>
                  <a:lnTo>
                    <a:pt x="3226223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2300" b="0" i="0" u="none" kern="1200" baseline="0" dirty="0"/>
                <a:t>Costos permitidos</a:t>
              </a:r>
              <a:r>
                <a:rPr lang="x-es-XL" sz="2300" b="0" i="0" u="none" kern="1200" baseline="0" dirty="0"/>
                <a:t>/</a:t>
              </a:r>
              <a:r>
                <a:rPr lang="es-MX" sz="2300" b="0" i="0" u="none" kern="1200" baseline="0" dirty="0"/>
                <a:t>Costos </a:t>
              </a:r>
              <a:r>
                <a:rPr lang="x-es-XL" sz="2300" b="0" i="0" u="none" kern="1200" baseline="0" dirty="0"/>
                <a:t>no subvencionables</a:t>
              </a:r>
            </a:p>
          </p:txBody>
        </p:sp>
        <p:sp>
          <p:nvSpPr>
            <p:cNvPr id="10" name="Rectangle 9" descr="Gráfico de barras">
              <a:extLst>
                <a:ext uri="{FF2B5EF4-FFF2-40B4-BE49-F238E27FC236}">
                  <a16:creationId xmlns:a16="http://schemas.microsoft.com/office/drawing/2014/main" id="{345229EE-BCE1-61D6-2A76-224691C0F904}"/>
                </a:ext>
              </a:extLst>
            </p:cNvPr>
            <p:cNvSpPr/>
            <p:nvPr/>
          </p:nvSpPr>
          <p:spPr>
            <a:xfrm>
              <a:off x="5475589" y="2632423"/>
              <a:ext cx="1451800" cy="14518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shade val="80000"/>
                <a:hueOff val="420448"/>
                <a:satOff val="-34804"/>
                <a:lumOff val="1933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EC46FAB-7ED0-623A-B5C5-4D36FB4D0B1B}"/>
                </a:ext>
              </a:extLst>
            </p:cNvPr>
            <p:cNvSpPr/>
            <p:nvPr/>
          </p:nvSpPr>
          <p:spPr>
            <a:xfrm>
              <a:off x="4588377" y="4467503"/>
              <a:ext cx="3226223" cy="720000"/>
            </a:xfrm>
            <a:custGeom>
              <a:avLst/>
              <a:gdLst>
                <a:gd name="csX0" fmla="*/ 0 w 3226223"/>
                <a:gd name="csY0" fmla="*/ 0 h 720000"/>
                <a:gd name="csX1" fmla="*/ 3226223 w 3226223"/>
                <a:gd name="csY1" fmla="*/ 0 h 720000"/>
                <a:gd name="csX2" fmla="*/ 3226223 w 3226223"/>
                <a:gd name="csY2" fmla="*/ 720000 h 720000"/>
                <a:gd name="csX3" fmla="*/ 0 w 3226223"/>
                <a:gd name="csY3" fmla="*/ 720000 h 720000"/>
                <a:gd name="csX4" fmla="*/ 0 w 3226223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26223" h="720000">
                  <a:moveTo>
                    <a:pt x="0" y="0"/>
                  </a:moveTo>
                  <a:lnTo>
                    <a:pt x="3226223" y="0"/>
                  </a:lnTo>
                  <a:lnTo>
                    <a:pt x="3226223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2300" b="0" i="0" u="none" kern="1200" baseline="0"/>
                <a:t>Información financiera</a:t>
              </a:r>
            </a:p>
          </p:txBody>
        </p:sp>
        <p:sp>
          <p:nvSpPr>
            <p:cNvPr id="12" name="Rectangle 11" descr="Dinero">
              <a:extLst>
                <a:ext uri="{FF2B5EF4-FFF2-40B4-BE49-F238E27FC236}">
                  <a16:creationId xmlns:a16="http://schemas.microsoft.com/office/drawing/2014/main" id="{6762155E-F413-3FB6-1AEF-F45C72B1CCA4}"/>
                </a:ext>
              </a:extLst>
            </p:cNvPr>
            <p:cNvSpPr/>
            <p:nvPr/>
          </p:nvSpPr>
          <p:spPr>
            <a:xfrm>
              <a:off x="9266401" y="2632423"/>
              <a:ext cx="1451800" cy="14518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shade val="80000"/>
                <a:hueOff val="840895"/>
                <a:satOff val="-69609"/>
                <a:lumOff val="3866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737708-A713-F622-71A3-F271B40DE8D6}"/>
                </a:ext>
              </a:extLst>
            </p:cNvPr>
            <p:cNvSpPr/>
            <p:nvPr/>
          </p:nvSpPr>
          <p:spPr>
            <a:xfrm>
              <a:off x="8379190" y="4467503"/>
              <a:ext cx="3226223" cy="720000"/>
            </a:xfrm>
            <a:custGeom>
              <a:avLst/>
              <a:gdLst>
                <a:gd name="csX0" fmla="*/ 0 w 3226223"/>
                <a:gd name="csY0" fmla="*/ 0 h 720000"/>
                <a:gd name="csX1" fmla="*/ 3226223 w 3226223"/>
                <a:gd name="csY1" fmla="*/ 0 h 720000"/>
                <a:gd name="csX2" fmla="*/ 3226223 w 3226223"/>
                <a:gd name="csY2" fmla="*/ 720000 h 720000"/>
                <a:gd name="csX3" fmla="*/ 0 w 3226223"/>
                <a:gd name="csY3" fmla="*/ 720000 h 720000"/>
                <a:gd name="csX4" fmla="*/ 0 w 3226223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26223" h="720000">
                  <a:moveTo>
                    <a:pt x="0" y="0"/>
                  </a:moveTo>
                  <a:lnTo>
                    <a:pt x="3226223" y="0"/>
                  </a:lnTo>
                  <a:lnTo>
                    <a:pt x="3226223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2300" b="0" i="0" u="none" kern="1200" baseline="0" dirty="0"/>
                <a:t>Asignación de cost</a:t>
              </a:r>
              <a:r>
                <a:rPr lang="es-MX" sz="2300" b="0" i="0" u="none" kern="1200" baseline="0" dirty="0"/>
                <a:t>o</a:t>
              </a:r>
              <a:r>
                <a:rPr lang="x-es-XL" sz="2300" b="0" i="0" u="none" kern="1200" baseline="0" dirty="0"/>
                <a:t>s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6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33165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684318" cy="1554163"/>
          </a:xfrm>
        </p:spPr>
        <p:txBody>
          <a:bodyPr/>
          <a:lstStyle/>
          <a:p>
            <a:pPr algn="l" rtl="0"/>
            <a:r>
              <a:rPr lang="x-es-XL" b="0" i="0" u="none" baseline="0"/>
              <a:t>Requisitos del sistema de gestión financiera</a:t>
            </a:r>
          </a:p>
        </p:txBody>
      </p:sp>
      <p:grpSp>
        <p:nvGrpSpPr>
          <p:cNvPr id="12" name="Group 11" descr="Dos recuadros con una flecha que va del primero al segundo. En la parte superior: Cada una de las tres áreas clave de las conclusiones se debió a una deficiencia en el diseño o en la eficacia operativa de los controles exigidos por el título 2 del Código de Regulaciones Federales (C.F.R.), parte 200.302, «Gestión financiera». Segundo recuadro: Los requisitos del futuro sistema de gestión financiera fueron los criterios utilizados para respaldar las conclusiones observadas.">
            <a:extLst>
              <a:ext uri="{FF2B5EF4-FFF2-40B4-BE49-F238E27FC236}">
                <a16:creationId xmlns:a16="http://schemas.microsoft.com/office/drawing/2014/main" id="{CD8B6D2A-C453-0223-C08A-EC1AA8346265}"/>
              </a:ext>
            </a:extLst>
          </p:cNvPr>
          <p:cNvGrpSpPr/>
          <p:nvPr/>
        </p:nvGrpSpPr>
        <p:grpSpPr>
          <a:xfrm>
            <a:off x="838200" y="2178816"/>
            <a:ext cx="10927828" cy="3689404"/>
            <a:chOff x="838200" y="2178816"/>
            <a:chExt cx="10927828" cy="368940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E3FBD4-6D4F-DBE8-E75E-BD4F6CD7D5D1}"/>
                </a:ext>
              </a:extLst>
            </p:cNvPr>
            <p:cNvSpPr/>
            <p:nvPr/>
          </p:nvSpPr>
          <p:spPr>
            <a:xfrm>
              <a:off x="838200" y="2178816"/>
              <a:ext cx="9288654" cy="1660232"/>
            </a:xfrm>
            <a:custGeom>
              <a:avLst/>
              <a:gdLst>
                <a:gd name="csX0" fmla="*/ 0 w 9288654"/>
                <a:gd name="csY0" fmla="*/ 166023 h 1660232"/>
                <a:gd name="csX1" fmla="*/ 166023 w 9288654"/>
                <a:gd name="csY1" fmla="*/ 0 h 1660232"/>
                <a:gd name="csX2" fmla="*/ 9122631 w 9288654"/>
                <a:gd name="csY2" fmla="*/ 0 h 1660232"/>
                <a:gd name="csX3" fmla="*/ 9288654 w 9288654"/>
                <a:gd name="csY3" fmla="*/ 166023 h 1660232"/>
                <a:gd name="csX4" fmla="*/ 9288654 w 9288654"/>
                <a:gd name="csY4" fmla="*/ 1494209 h 1660232"/>
                <a:gd name="csX5" fmla="*/ 9122631 w 9288654"/>
                <a:gd name="csY5" fmla="*/ 1660232 h 1660232"/>
                <a:gd name="csX6" fmla="*/ 166023 w 9288654"/>
                <a:gd name="csY6" fmla="*/ 1660232 h 1660232"/>
                <a:gd name="csX7" fmla="*/ 0 w 9288654"/>
                <a:gd name="csY7" fmla="*/ 1494209 h 1660232"/>
                <a:gd name="csX8" fmla="*/ 0 w 9288654"/>
                <a:gd name="csY8" fmla="*/ 166023 h 16602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288654" h="1660232">
                  <a:moveTo>
                    <a:pt x="0" y="166023"/>
                  </a:moveTo>
                  <a:cubicBezTo>
                    <a:pt x="0" y="74331"/>
                    <a:pt x="74331" y="0"/>
                    <a:pt x="166023" y="0"/>
                  </a:cubicBezTo>
                  <a:lnTo>
                    <a:pt x="9122631" y="0"/>
                  </a:lnTo>
                  <a:cubicBezTo>
                    <a:pt x="9214323" y="0"/>
                    <a:pt x="9288654" y="74331"/>
                    <a:pt x="9288654" y="166023"/>
                  </a:cubicBezTo>
                  <a:lnTo>
                    <a:pt x="9288654" y="1494209"/>
                  </a:lnTo>
                  <a:cubicBezTo>
                    <a:pt x="9288654" y="1585901"/>
                    <a:pt x="9214323" y="1660232"/>
                    <a:pt x="9122631" y="1660232"/>
                  </a:cubicBezTo>
                  <a:lnTo>
                    <a:pt x="166023" y="1660232"/>
                  </a:lnTo>
                  <a:cubicBezTo>
                    <a:pt x="74331" y="1660232"/>
                    <a:pt x="0" y="1585901"/>
                    <a:pt x="0" y="1494209"/>
                  </a:cubicBezTo>
                  <a:lnTo>
                    <a:pt x="0" y="16602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067" tIns="140067" rIns="1758793" bIns="140067" numCol="1" spcCol="1270" anchor="ctr" anchorCtr="0">
              <a:noAutofit/>
            </a:bodyPr>
            <a:lstStyle/>
            <a:p>
              <a:pPr marL="0" lvl="0" indent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2400" b="0" i="0" u="none" kern="1200" baseline="0" dirty="0"/>
                <a:t>Cada una de las tres áreas clave de </a:t>
              </a:r>
              <a:r>
                <a:rPr lang="es-MX" sz="2400" b="0" i="0" u="none" kern="1200" baseline="0" dirty="0"/>
                <a:t>hallazgos se </a:t>
              </a:r>
              <a:r>
                <a:rPr lang="x-es-XL" sz="2400" b="0" i="0" u="none" kern="1200" baseline="0" dirty="0"/>
                <a:t>debió a una deficiencia en el diseño o en la eficacia operativa de los controles exigidos por el título 2 del C.F.R., parte 200.302, Gestión financiera.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D1C938E-A1A9-85BE-B654-F9FF6D4345E3}"/>
                </a:ext>
              </a:extLst>
            </p:cNvPr>
            <p:cNvSpPr/>
            <p:nvPr/>
          </p:nvSpPr>
          <p:spPr>
            <a:xfrm>
              <a:off x="2477374" y="4207988"/>
              <a:ext cx="9288654" cy="1660232"/>
            </a:xfrm>
            <a:custGeom>
              <a:avLst/>
              <a:gdLst>
                <a:gd name="csX0" fmla="*/ 0 w 9288654"/>
                <a:gd name="csY0" fmla="*/ 166023 h 1660232"/>
                <a:gd name="csX1" fmla="*/ 166023 w 9288654"/>
                <a:gd name="csY1" fmla="*/ 0 h 1660232"/>
                <a:gd name="csX2" fmla="*/ 9122631 w 9288654"/>
                <a:gd name="csY2" fmla="*/ 0 h 1660232"/>
                <a:gd name="csX3" fmla="*/ 9288654 w 9288654"/>
                <a:gd name="csY3" fmla="*/ 166023 h 1660232"/>
                <a:gd name="csX4" fmla="*/ 9288654 w 9288654"/>
                <a:gd name="csY4" fmla="*/ 1494209 h 1660232"/>
                <a:gd name="csX5" fmla="*/ 9122631 w 9288654"/>
                <a:gd name="csY5" fmla="*/ 1660232 h 1660232"/>
                <a:gd name="csX6" fmla="*/ 166023 w 9288654"/>
                <a:gd name="csY6" fmla="*/ 1660232 h 1660232"/>
                <a:gd name="csX7" fmla="*/ 0 w 9288654"/>
                <a:gd name="csY7" fmla="*/ 1494209 h 1660232"/>
                <a:gd name="csX8" fmla="*/ 0 w 9288654"/>
                <a:gd name="csY8" fmla="*/ 166023 h 16602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288654" h="1660232">
                  <a:moveTo>
                    <a:pt x="0" y="166023"/>
                  </a:moveTo>
                  <a:cubicBezTo>
                    <a:pt x="0" y="74331"/>
                    <a:pt x="74331" y="0"/>
                    <a:pt x="166023" y="0"/>
                  </a:cubicBezTo>
                  <a:lnTo>
                    <a:pt x="9122631" y="0"/>
                  </a:lnTo>
                  <a:cubicBezTo>
                    <a:pt x="9214323" y="0"/>
                    <a:pt x="9288654" y="74331"/>
                    <a:pt x="9288654" y="166023"/>
                  </a:cubicBezTo>
                  <a:lnTo>
                    <a:pt x="9288654" y="1494209"/>
                  </a:lnTo>
                  <a:cubicBezTo>
                    <a:pt x="9288654" y="1585901"/>
                    <a:pt x="9214323" y="1660232"/>
                    <a:pt x="9122631" y="1660232"/>
                  </a:cubicBezTo>
                  <a:lnTo>
                    <a:pt x="166023" y="1660232"/>
                  </a:lnTo>
                  <a:cubicBezTo>
                    <a:pt x="74331" y="1660232"/>
                    <a:pt x="0" y="1585901"/>
                    <a:pt x="0" y="1494209"/>
                  </a:cubicBezTo>
                  <a:lnTo>
                    <a:pt x="0" y="16602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shade val="80000"/>
                <a:hueOff val="840895"/>
                <a:satOff val="-69609"/>
                <a:lumOff val="3866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067" tIns="140067" rIns="2858392" bIns="140067" numCol="1" spcCol="1270" anchor="ctr" anchorCtr="0">
              <a:noAutofit/>
            </a:bodyPr>
            <a:lstStyle/>
            <a:p>
              <a:pPr marL="0" lvl="0" indent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2400" b="0" i="0" u="none" kern="1200" baseline="0" dirty="0"/>
                <a:t>Los requisitos del futuro sistema de gestión financiera fueron los criterios utilizados para respaldar l</a:t>
              </a:r>
              <a:r>
                <a:rPr lang="es-MX" sz="2400" b="0" i="0" u="none" kern="1200" baseline="0" dirty="0"/>
                <a:t>os hallazgos </a:t>
              </a:r>
              <a:r>
                <a:rPr lang="x-es-XL" sz="2400" b="0" i="0" u="none" kern="1200" baseline="0" dirty="0"/>
                <a:t>observad</a:t>
              </a:r>
              <a:r>
                <a:rPr lang="es-MX" sz="2400" b="0" i="0" u="none" kern="1200" baseline="0" dirty="0"/>
                <a:t>o</a:t>
              </a:r>
              <a:r>
                <a:rPr lang="x-es-XL" sz="2400" b="0" i="0" u="none" kern="1200" baseline="0" dirty="0"/>
                <a:t>s.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1CF3EBC-68DE-7A31-658A-69D51D1C238B}"/>
                </a:ext>
              </a:extLst>
            </p:cNvPr>
            <p:cNvSpPr/>
            <p:nvPr/>
          </p:nvSpPr>
          <p:spPr>
            <a:xfrm>
              <a:off x="9047703" y="3483943"/>
              <a:ext cx="1079150" cy="1079150"/>
            </a:xfrm>
            <a:custGeom>
              <a:avLst/>
              <a:gdLst>
                <a:gd name="csX0" fmla="*/ 0 w 1079150"/>
                <a:gd name="csY0" fmla="*/ 593533 h 1079150"/>
                <a:gd name="csX1" fmla="*/ 242809 w 1079150"/>
                <a:gd name="csY1" fmla="*/ 593533 h 1079150"/>
                <a:gd name="csX2" fmla="*/ 242809 w 1079150"/>
                <a:gd name="csY2" fmla="*/ 0 h 1079150"/>
                <a:gd name="csX3" fmla="*/ 836341 w 1079150"/>
                <a:gd name="csY3" fmla="*/ 0 h 1079150"/>
                <a:gd name="csX4" fmla="*/ 836341 w 1079150"/>
                <a:gd name="csY4" fmla="*/ 593533 h 1079150"/>
                <a:gd name="csX5" fmla="*/ 1079150 w 1079150"/>
                <a:gd name="csY5" fmla="*/ 593533 h 1079150"/>
                <a:gd name="csX6" fmla="*/ 539575 w 1079150"/>
                <a:gd name="csY6" fmla="*/ 1079150 h 1079150"/>
                <a:gd name="csX7" fmla="*/ 0 w 1079150"/>
                <a:gd name="csY7" fmla="*/ 593533 h 1079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079150" h="1079150">
                  <a:moveTo>
                    <a:pt x="0" y="593533"/>
                  </a:moveTo>
                  <a:lnTo>
                    <a:pt x="242809" y="593533"/>
                  </a:lnTo>
                  <a:lnTo>
                    <a:pt x="242809" y="0"/>
                  </a:lnTo>
                  <a:lnTo>
                    <a:pt x="836341" y="0"/>
                  </a:lnTo>
                  <a:lnTo>
                    <a:pt x="836341" y="593533"/>
                  </a:lnTo>
                  <a:lnTo>
                    <a:pt x="1079150" y="593533"/>
                  </a:lnTo>
                  <a:lnTo>
                    <a:pt x="539575" y="1079150"/>
                  </a:lnTo>
                  <a:lnTo>
                    <a:pt x="0" y="593533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8529" tIns="45720" rIns="288529" bIns="312810" numCol="1" spcCol="1270" anchor="ctr" anchorCtr="0">
              <a:noAutofit/>
            </a:bodyPr>
            <a:lstStyle/>
            <a:p>
              <a:pPr marL="0" lvl="0" indent="0" algn="ctr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es-XL" sz="3600" kern="1200" dirty="0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74131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pPr algn="l" rtl="0"/>
            <a:r>
              <a:rPr lang="x-es-XL" b="0" i="0" u="none" baseline="0"/>
              <a:t>Requisitos del sistema de gestión financiera: registros de subvenciones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B1321F-AAB1-9ECF-5A5D-9DE6D34A5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404764" cy="4351338"/>
          </a:xfrm>
        </p:spPr>
        <p:txBody>
          <a:bodyPr/>
          <a:lstStyle/>
          <a:p>
            <a:pPr marL="0" indent="0" algn="l" rtl="0">
              <a:buNone/>
            </a:pPr>
            <a:r>
              <a:rPr lang="x-es-XL" b="1" i="0" u="none" baseline="0" dirty="0"/>
              <a:t>2 C.F.R. § 200.302 (B)(1)</a:t>
            </a:r>
          </a:p>
          <a:p>
            <a:pPr marL="457200" algn="l" rtl="0"/>
            <a:r>
              <a:rPr lang="x-es-XL" sz="2600" b="0" i="0" u="none" baseline="0" dirty="0"/>
              <a:t>Identificación de todas las </a:t>
            </a:r>
            <a:r>
              <a:rPr lang="es-MX" sz="2600" b="0" i="0" u="none" baseline="0" dirty="0"/>
              <a:t>adjudicaciones </a:t>
            </a:r>
            <a:r>
              <a:rPr lang="x-es-XL" sz="2600" b="0" i="0" u="none" baseline="0" dirty="0"/>
              <a:t>federales recibidas y gastadas, así como de los programas federales en cuyo marco se recibieron. </a:t>
            </a:r>
          </a:p>
          <a:p>
            <a:pPr marL="457200"/>
            <a:r>
              <a:rPr lang="x-es-XL" sz="2600" b="0" i="0" u="none" baseline="0" dirty="0"/>
              <a:t>La identificación del programa federal y de la </a:t>
            </a:r>
            <a:r>
              <a:rPr lang="es-MX" sz="2600" b="0" i="0" u="none" baseline="0" dirty="0"/>
              <a:t>adjudicación </a:t>
            </a:r>
            <a:r>
              <a:rPr lang="x-es-XL" sz="2600" b="0" i="0" u="none" baseline="0" dirty="0"/>
              <a:t>federal debe incluir, según corresponda, el título y el número de la lista de </a:t>
            </a:r>
            <a:r>
              <a:rPr lang="es-MX" sz="2600" b="0" i="0" u="none" baseline="0" dirty="0"/>
              <a:t>asistencia</a:t>
            </a:r>
            <a:r>
              <a:rPr lang="x-es-XL" sz="2600" b="0" i="0" u="none" baseline="0" dirty="0"/>
              <a:t>, el número de identificación de la </a:t>
            </a:r>
            <a:r>
              <a:rPr lang="es-MX" sz="2600" b="0" i="0" u="none" baseline="0" dirty="0"/>
              <a:t>adjudicación </a:t>
            </a:r>
            <a:r>
              <a:rPr lang="x-es-XL" sz="2600" b="0" i="0" u="none" baseline="0" dirty="0"/>
              <a:t>federal, el año en que se concedió la </a:t>
            </a:r>
            <a:r>
              <a:rPr lang="es-MX" sz="2600" dirty="0"/>
              <a:t>adjudicación</a:t>
            </a:r>
            <a:r>
              <a:rPr lang="x-es-XL" sz="2600" b="0" i="0" u="none" baseline="0" dirty="0"/>
              <a:t> federal y el nombre del organismo federal o de la entidad intermediaria. </a:t>
            </a:r>
          </a:p>
          <a:p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15423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pPr algn="l" rtl="0"/>
            <a:r>
              <a:rPr lang="x-es-XL" b="0" i="0" u="none" baseline="0"/>
              <a:t>Requisitos del sistema de gestión financiera: información financiera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663FD3-8C93-D701-2352-ED6CFC524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2 C.F.R. § 200.302 (B)(2)</a:t>
            </a:r>
          </a:p>
          <a:p>
            <a:pPr marL="457200"/>
            <a:r>
              <a:rPr lang="x-es-XL" sz="2400" b="0" i="0" u="none" baseline="0" dirty="0"/>
              <a:t>Divulgación precisa, actualizada y completa de los resultados financieros de cada </a:t>
            </a:r>
            <a:r>
              <a:rPr lang="es-MX" sz="2400" dirty="0"/>
              <a:t>adjudicación</a:t>
            </a:r>
            <a:r>
              <a:rPr lang="x-es-XL" sz="2400" b="0" i="0" u="none" baseline="0" dirty="0"/>
              <a:t> o programa federal, de conformidad con los requisitos de información establecidos en los artículos </a:t>
            </a:r>
            <a:r>
              <a:rPr lang="x-es-XL" sz="2400" b="0" i="0" u="none" baseline="0" dirty="0">
                <a:hlinkClick r:id="rId2"/>
              </a:rPr>
              <a:t>200.328</a:t>
            </a:r>
            <a:r>
              <a:rPr lang="x-es-XL" sz="2400" b="0" i="0" u="none" baseline="0" dirty="0"/>
              <a:t> y </a:t>
            </a:r>
            <a:r>
              <a:rPr lang="x-es-XL" sz="2400" b="0" i="0" u="none" baseline="0" dirty="0">
                <a:hlinkClick r:id="rId3"/>
              </a:rPr>
              <a:t>200.329</a:t>
            </a:r>
            <a:r>
              <a:rPr lang="x-es-XL" sz="2400" b="0" i="0" u="none" baseline="0" dirty="0"/>
              <a:t>. </a:t>
            </a:r>
          </a:p>
          <a:p>
            <a:pPr marL="457200" algn="l" rtl="0"/>
            <a:r>
              <a:rPr lang="x-es-XL" sz="2400" b="0" i="0" u="none" baseline="0" dirty="0"/>
              <a:t>Cuando un organismo federal o una entidad intermediaria exija la presentación de informes según el principio de devengo a un beneficiario o subbeneficiario que lleve su contabilidad según un principio distinto al de devengo, no se podrá exigir a dicho beneficiario o subbeneficiario que establezca un sistema de contabilidad de devengo. Este beneficiario o subbeneficiario podrá elaborar datos según el principio de devengo para sus informes basándose en un análisis de la documentación de que disponga.</a:t>
            </a:r>
          </a:p>
          <a:p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46277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pPr algn="l" rtl="0"/>
            <a:r>
              <a:rPr lang="x-es-XL" b="0" i="0" u="none" baseline="0"/>
              <a:t>Requisitos del sistema de gestión financiera: registros contables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B85C6F-0339-5070-27DE-92D272EB0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x-es-XL" b="1" i="0" u="none" baseline="0" dirty="0"/>
              <a:t>2 C.F.R. § 200.302 (B)(3)</a:t>
            </a:r>
          </a:p>
          <a:p>
            <a:pPr marL="457200" algn="l" rtl="0"/>
            <a:r>
              <a:rPr lang="x-es-XL" sz="2600" b="0" i="0" u="none" baseline="0" dirty="0"/>
              <a:t>Llevar registros que identifiquen de forma adecuada el importe, el origen y el destino de los fondos federales destinados a </a:t>
            </a:r>
            <a:r>
              <a:rPr lang="es-MX" sz="2600" b="0" i="0" u="none" baseline="0" dirty="0"/>
              <a:t>adjudicaciones </a:t>
            </a:r>
            <a:r>
              <a:rPr lang="x-es-XL" sz="2600" b="0" i="0" u="none" baseline="0" dirty="0"/>
              <a:t>federales.</a:t>
            </a:r>
          </a:p>
          <a:p>
            <a:pPr marL="457200"/>
            <a:r>
              <a:rPr lang="x-es-XL" sz="2600" b="0" i="0" u="none" baseline="0" dirty="0"/>
              <a:t>Estos registros deben contener la información necesaria para identificar las </a:t>
            </a:r>
            <a:r>
              <a:rPr lang="es-MX" sz="2600" dirty="0"/>
              <a:t>adjudicaciones</a:t>
            </a:r>
            <a:r>
              <a:rPr lang="x-es-XL" sz="2600" b="0" i="0" u="none" baseline="0" dirty="0"/>
              <a:t> federales, las autorizaciones, las obligaciones financieras y los saldos no comprometidos, así como los activos, los gastos, los ingresos y los intereses. </a:t>
            </a:r>
          </a:p>
          <a:p>
            <a:pPr marL="457200" algn="l" rtl="0"/>
            <a:r>
              <a:rPr lang="x-es-XL" sz="2600" b="0" i="0" u="none" baseline="0" dirty="0"/>
              <a:t>Todos los registros deben ir acompañados de la documentación original.</a:t>
            </a:r>
          </a:p>
          <a:p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134101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pPr algn="l" rtl="0"/>
            <a:r>
              <a:rPr lang="x-es-XL" b="0" i="0" u="none" baseline="0"/>
              <a:t>Requisitos del sistema de gestión financiera: controles internos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0333DC-7007-C1E8-B5FA-115F86965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x-es-XL" b="1" i="0" u="none" baseline="0"/>
              <a:t>2 C.F.R. § 200.302 (B)(4)</a:t>
            </a:r>
          </a:p>
          <a:p>
            <a:pPr marL="457200" algn="l" rtl="0"/>
            <a:r>
              <a:rPr lang="x-es-XL" sz="2600" b="0" i="0" u="none" baseline="0"/>
              <a:t>Un control eficaz y la rendición de cuentas respecto a todos los fondos, bienes y activos. El beneficiario o subbeneficiario debe proteger todos los activos y garantizar que se utilicen exclusivamente para los fines autorizados. Véase el artículo 200.303.</a:t>
            </a:r>
          </a:p>
          <a:p>
            <a:endParaRPr lang="x-es-XL" dirty="0"/>
          </a:p>
          <a:p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341963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rtl="0"/>
            <a:r>
              <a:rPr lang="x-es-XL" sz="3600" b="0" i="0" u="none" baseline="0" dirty="0"/>
              <a:t>Requisitos del sistema de gestión financiera: controles presupuestarios </a:t>
            </a:r>
            <a:r>
              <a:rPr lang="es-MX" sz="3600" b="0" i="0" u="none" baseline="0" dirty="0"/>
              <a:t>y</a:t>
            </a:r>
            <a:r>
              <a:rPr lang="x-es-XL" sz="3600" b="0" i="0" u="none" baseline="0" dirty="0"/>
              <a:t> </a:t>
            </a:r>
            <a:r>
              <a:rPr lang="es-MX" sz="3600" b="0" i="0" u="none" baseline="0" dirty="0"/>
              <a:t>c</a:t>
            </a:r>
            <a:r>
              <a:rPr lang="x-es-XL" sz="3600" b="0" i="0" u="none" baseline="0" dirty="0"/>
              <a:t>ost</a:t>
            </a:r>
            <a:r>
              <a:rPr lang="es-MX" sz="3600" b="0" i="0" u="none" baseline="0" dirty="0"/>
              <a:t>o</a:t>
            </a:r>
            <a:r>
              <a:rPr lang="x-es-XL" sz="3600" b="0" i="0" u="none" baseline="0" dirty="0"/>
              <a:t>s </a:t>
            </a:r>
            <a:r>
              <a:rPr lang="es-MX" sz="3600" b="0" i="0" u="none" baseline="0" dirty="0"/>
              <a:t>permitidos</a:t>
            </a:r>
            <a:endParaRPr lang="x-es-XL" sz="3600" b="0" i="0" u="none" baseline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E61805-4227-DBDB-44F8-2EE0FAC81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x-es-XL" b="1" i="0" u="none" baseline="0" dirty="0"/>
              <a:t>2 C.F.R. § 200.302 (B)(5)</a:t>
            </a:r>
          </a:p>
          <a:p>
            <a:pPr marL="457200" algn="l" rtl="0"/>
            <a:r>
              <a:rPr lang="x-es-XL" sz="2600" b="0" i="0" u="none" baseline="0" dirty="0"/>
              <a:t>Comparación de los gastos con los importes presupuestados para cada </a:t>
            </a:r>
            <a:r>
              <a:rPr lang="es-MX" sz="2600" b="0" i="0" u="none" baseline="0" dirty="0"/>
              <a:t>adjudicación </a:t>
            </a:r>
            <a:r>
              <a:rPr lang="x-es-XL" sz="2600" b="0" i="0" u="none" baseline="0" dirty="0"/>
              <a:t>federal.</a:t>
            </a:r>
          </a:p>
          <a:p>
            <a:pPr marL="0" indent="0" algn="l" rtl="0">
              <a:spcBef>
                <a:spcPts val="3000"/>
              </a:spcBef>
              <a:buNone/>
            </a:pPr>
            <a:r>
              <a:rPr lang="x-es-XL" b="1" i="0" u="none" baseline="0" dirty="0"/>
              <a:t>2 C.F.R. § 200.302 (B)(7)</a:t>
            </a:r>
          </a:p>
          <a:p>
            <a:pPr marL="457200"/>
            <a:r>
              <a:rPr lang="x-es-XL" sz="2600" b="0" i="0" u="none" baseline="0" dirty="0"/>
              <a:t>Procedimientos escritos para determinar la admisibilidad de los gastos de conformidad con la subparte E y con los términos y condiciones de la </a:t>
            </a:r>
            <a:r>
              <a:rPr lang="es-MX" sz="2600" dirty="0"/>
              <a:t>adjudicación</a:t>
            </a:r>
            <a:r>
              <a:rPr lang="x-es-XL" sz="2600" b="0" i="0" u="none" baseline="0" dirty="0"/>
              <a:t> federal.</a:t>
            </a:r>
          </a:p>
          <a:p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90459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s-MX" b="0" i="0" u="none" baseline="0" dirty="0"/>
              <a:t>Costos</a:t>
            </a:r>
            <a:r>
              <a:rPr lang="x-es-XL" b="0" i="0" u="none" baseline="0" dirty="0"/>
              <a:t> </a:t>
            </a:r>
            <a:r>
              <a:rPr lang="es-MX" b="0" i="0" u="none" baseline="0" dirty="0"/>
              <a:t>permitidos</a:t>
            </a:r>
            <a:r>
              <a:rPr lang="x-es-XL" b="0" i="0" u="none" baseline="0" dirty="0"/>
              <a:t>/</a:t>
            </a:r>
            <a:r>
              <a:rPr lang="es-MX" b="0" i="0" u="none" baseline="0" dirty="0"/>
              <a:t>Costos </a:t>
            </a:r>
            <a:r>
              <a:rPr lang="x-es-XL" b="0" i="0" u="none" baseline="0" dirty="0"/>
              <a:t>no subvencionables</a:t>
            </a:r>
          </a:p>
        </p:txBody>
      </p:sp>
      <p:grpSp>
        <p:nvGrpSpPr>
          <p:cNvPr id="3" name="Group 2" descr="Nóminas, gastos de asistencia a los participantes, gastos no subvencionables y desplazamientos">
            <a:extLst>
              <a:ext uri="{FF2B5EF4-FFF2-40B4-BE49-F238E27FC236}">
                <a16:creationId xmlns:a16="http://schemas.microsoft.com/office/drawing/2014/main" id="{EA10F7CB-4D9B-3A91-ACB7-848418077E65}"/>
              </a:ext>
            </a:extLst>
          </p:cNvPr>
          <p:cNvGrpSpPr/>
          <p:nvPr/>
        </p:nvGrpSpPr>
        <p:grpSpPr>
          <a:xfrm>
            <a:off x="3920331" y="1828800"/>
            <a:ext cx="4351338" cy="4351338"/>
            <a:chOff x="3920331" y="1828800"/>
            <a:chExt cx="4351338" cy="4351338"/>
          </a:xfrm>
        </p:grpSpPr>
        <p:sp>
          <p:nvSpPr>
            <p:cNvPr id="4" name="Diamond 3">
              <a:extLst>
                <a:ext uri="{FF2B5EF4-FFF2-40B4-BE49-F238E27FC236}">
                  <a16:creationId xmlns:a16="http://schemas.microsoft.com/office/drawing/2014/main" id="{5AD1CB2C-F73C-ED87-50C5-426C1C352CFD}"/>
                </a:ext>
              </a:extLst>
            </p:cNvPr>
            <p:cNvSpPr/>
            <p:nvPr/>
          </p:nvSpPr>
          <p:spPr>
            <a:xfrm>
              <a:off x="3920331" y="1828800"/>
              <a:ext cx="4351338" cy="4351338"/>
            </a:xfrm>
            <a:prstGeom prst="diamond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B699FCA-7782-228F-8A1C-6CED1012D35F}"/>
                </a:ext>
              </a:extLst>
            </p:cNvPr>
            <p:cNvSpPr/>
            <p:nvPr/>
          </p:nvSpPr>
          <p:spPr>
            <a:xfrm>
              <a:off x="4333708" y="2242177"/>
              <a:ext cx="1697021" cy="1697021"/>
            </a:xfrm>
            <a:custGeom>
              <a:avLst/>
              <a:gdLst>
                <a:gd name="csX0" fmla="*/ 0 w 1697021"/>
                <a:gd name="csY0" fmla="*/ 282842 h 1697021"/>
                <a:gd name="csX1" fmla="*/ 282842 w 1697021"/>
                <a:gd name="csY1" fmla="*/ 0 h 1697021"/>
                <a:gd name="csX2" fmla="*/ 1414179 w 1697021"/>
                <a:gd name="csY2" fmla="*/ 0 h 1697021"/>
                <a:gd name="csX3" fmla="*/ 1697021 w 1697021"/>
                <a:gd name="csY3" fmla="*/ 282842 h 1697021"/>
                <a:gd name="csX4" fmla="*/ 1697021 w 1697021"/>
                <a:gd name="csY4" fmla="*/ 1414179 h 1697021"/>
                <a:gd name="csX5" fmla="*/ 1414179 w 1697021"/>
                <a:gd name="csY5" fmla="*/ 1697021 h 1697021"/>
                <a:gd name="csX6" fmla="*/ 282842 w 1697021"/>
                <a:gd name="csY6" fmla="*/ 1697021 h 1697021"/>
                <a:gd name="csX7" fmla="*/ 0 w 1697021"/>
                <a:gd name="csY7" fmla="*/ 1414179 h 1697021"/>
                <a:gd name="csX8" fmla="*/ 0 w 1697021"/>
                <a:gd name="csY8" fmla="*/ 282842 h 1697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97021" h="1697021">
                  <a:moveTo>
                    <a:pt x="0" y="282842"/>
                  </a:moveTo>
                  <a:cubicBezTo>
                    <a:pt x="0" y="126633"/>
                    <a:pt x="126633" y="0"/>
                    <a:pt x="282842" y="0"/>
                  </a:cubicBezTo>
                  <a:lnTo>
                    <a:pt x="1414179" y="0"/>
                  </a:lnTo>
                  <a:cubicBezTo>
                    <a:pt x="1570388" y="0"/>
                    <a:pt x="1697021" y="126633"/>
                    <a:pt x="1697021" y="282842"/>
                  </a:cubicBezTo>
                  <a:lnTo>
                    <a:pt x="1697021" y="1414179"/>
                  </a:lnTo>
                  <a:cubicBezTo>
                    <a:pt x="1697021" y="1570388"/>
                    <a:pt x="1570388" y="1697021"/>
                    <a:pt x="1414179" y="1697021"/>
                  </a:cubicBezTo>
                  <a:lnTo>
                    <a:pt x="282842" y="1697021"/>
                  </a:lnTo>
                  <a:cubicBezTo>
                    <a:pt x="126633" y="1697021"/>
                    <a:pt x="0" y="1570388"/>
                    <a:pt x="0" y="1414179"/>
                  </a:cubicBezTo>
                  <a:lnTo>
                    <a:pt x="0" y="2828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282" tIns="174282" rIns="174282" bIns="174282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2400" b="0" i="0" u="none" kern="1200" baseline="0" dirty="0"/>
                <a:t>Nómina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6442BE-EB69-31EF-8B80-6727E67A091A}"/>
                </a:ext>
              </a:extLst>
            </p:cNvPr>
            <p:cNvSpPr/>
            <p:nvPr/>
          </p:nvSpPr>
          <p:spPr>
            <a:xfrm>
              <a:off x="6161270" y="2242177"/>
              <a:ext cx="1697021" cy="1697021"/>
            </a:xfrm>
            <a:custGeom>
              <a:avLst/>
              <a:gdLst>
                <a:gd name="csX0" fmla="*/ 0 w 1697021"/>
                <a:gd name="csY0" fmla="*/ 282842 h 1697021"/>
                <a:gd name="csX1" fmla="*/ 282842 w 1697021"/>
                <a:gd name="csY1" fmla="*/ 0 h 1697021"/>
                <a:gd name="csX2" fmla="*/ 1414179 w 1697021"/>
                <a:gd name="csY2" fmla="*/ 0 h 1697021"/>
                <a:gd name="csX3" fmla="*/ 1697021 w 1697021"/>
                <a:gd name="csY3" fmla="*/ 282842 h 1697021"/>
                <a:gd name="csX4" fmla="*/ 1697021 w 1697021"/>
                <a:gd name="csY4" fmla="*/ 1414179 h 1697021"/>
                <a:gd name="csX5" fmla="*/ 1414179 w 1697021"/>
                <a:gd name="csY5" fmla="*/ 1697021 h 1697021"/>
                <a:gd name="csX6" fmla="*/ 282842 w 1697021"/>
                <a:gd name="csY6" fmla="*/ 1697021 h 1697021"/>
                <a:gd name="csX7" fmla="*/ 0 w 1697021"/>
                <a:gd name="csY7" fmla="*/ 1414179 h 1697021"/>
                <a:gd name="csX8" fmla="*/ 0 w 1697021"/>
                <a:gd name="csY8" fmla="*/ 282842 h 1697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97021" h="1697021">
                  <a:moveTo>
                    <a:pt x="0" y="282842"/>
                  </a:moveTo>
                  <a:cubicBezTo>
                    <a:pt x="0" y="126633"/>
                    <a:pt x="126633" y="0"/>
                    <a:pt x="282842" y="0"/>
                  </a:cubicBezTo>
                  <a:lnTo>
                    <a:pt x="1414179" y="0"/>
                  </a:lnTo>
                  <a:cubicBezTo>
                    <a:pt x="1570388" y="0"/>
                    <a:pt x="1697021" y="126633"/>
                    <a:pt x="1697021" y="282842"/>
                  </a:cubicBezTo>
                  <a:lnTo>
                    <a:pt x="1697021" y="1414179"/>
                  </a:lnTo>
                  <a:cubicBezTo>
                    <a:pt x="1697021" y="1570388"/>
                    <a:pt x="1570388" y="1697021"/>
                    <a:pt x="1414179" y="1697021"/>
                  </a:cubicBezTo>
                  <a:lnTo>
                    <a:pt x="282842" y="1697021"/>
                  </a:lnTo>
                  <a:cubicBezTo>
                    <a:pt x="126633" y="1697021"/>
                    <a:pt x="0" y="1570388"/>
                    <a:pt x="0" y="1414179"/>
                  </a:cubicBezTo>
                  <a:lnTo>
                    <a:pt x="0" y="2828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282" tIns="174282" rIns="174282" bIns="174282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b="0" i="0" u="none" kern="1200" baseline="0" dirty="0"/>
                <a:t>Costos </a:t>
              </a:r>
              <a:r>
                <a:rPr lang="x-es-XL" b="0" i="0" u="none" kern="1200" baseline="0" dirty="0"/>
                <a:t>de asistencia a los participantes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2276ADD-D5A2-5448-D89F-CB8584D0525F}"/>
                </a:ext>
              </a:extLst>
            </p:cNvPr>
            <p:cNvSpPr/>
            <p:nvPr/>
          </p:nvSpPr>
          <p:spPr>
            <a:xfrm>
              <a:off x="4333708" y="4069739"/>
              <a:ext cx="1697021" cy="1697021"/>
            </a:xfrm>
            <a:custGeom>
              <a:avLst/>
              <a:gdLst>
                <a:gd name="csX0" fmla="*/ 0 w 1697021"/>
                <a:gd name="csY0" fmla="*/ 282842 h 1697021"/>
                <a:gd name="csX1" fmla="*/ 282842 w 1697021"/>
                <a:gd name="csY1" fmla="*/ 0 h 1697021"/>
                <a:gd name="csX2" fmla="*/ 1414179 w 1697021"/>
                <a:gd name="csY2" fmla="*/ 0 h 1697021"/>
                <a:gd name="csX3" fmla="*/ 1697021 w 1697021"/>
                <a:gd name="csY3" fmla="*/ 282842 h 1697021"/>
                <a:gd name="csX4" fmla="*/ 1697021 w 1697021"/>
                <a:gd name="csY4" fmla="*/ 1414179 h 1697021"/>
                <a:gd name="csX5" fmla="*/ 1414179 w 1697021"/>
                <a:gd name="csY5" fmla="*/ 1697021 h 1697021"/>
                <a:gd name="csX6" fmla="*/ 282842 w 1697021"/>
                <a:gd name="csY6" fmla="*/ 1697021 h 1697021"/>
                <a:gd name="csX7" fmla="*/ 0 w 1697021"/>
                <a:gd name="csY7" fmla="*/ 1414179 h 1697021"/>
                <a:gd name="csX8" fmla="*/ 0 w 1697021"/>
                <a:gd name="csY8" fmla="*/ 282842 h 1697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97021" h="1697021">
                  <a:moveTo>
                    <a:pt x="0" y="282842"/>
                  </a:moveTo>
                  <a:cubicBezTo>
                    <a:pt x="0" y="126633"/>
                    <a:pt x="126633" y="0"/>
                    <a:pt x="282842" y="0"/>
                  </a:cubicBezTo>
                  <a:lnTo>
                    <a:pt x="1414179" y="0"/>
                  </a:lnTo>
                  <a:cubicBezTo>
                    <a:pt x="1570388" y="0"/>
                    <a:pt x="1697021" y="126633"/>
                    <a:pt x="1697021" y="282842"/>
                  </a:cubicBezTo>
                  <a:lnTo>
                    <a:pt x="1697021" y="1414179"/>
                  </a:lnTo>
                  <a:cubicBezTo>
                    <a:pt x="1697021" y="1570388"/>
                    <a:pt x="1570388" y="1697021"/>
                    <a:pt x="1414179" y="1697021"/>
                  </a:cubicBezTo>
                  <a:lnTo>
                    <a:pt x="282842" y="1697021"/>
                  </a:lnTo>
                  <a:cubicBezTo>
                    <a:pt x="126633" y="1697021"/>
                    <a:pt x="0" y="1570388"/>
                    <a:pt x="0" y="1414179"/>
                  </a:cubicBezTo>
                  <a:lnTo>
                    <a:pt x="0" y="2828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282" tIns="174282" rIns="174282" bIns="174282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400" dirty="0"/>
                <a:t>C</a:t>
              </a:r>
              <a:r>
                <a:rPr lang="es-MX" sz="1400" b="0" i="0" u="none" kern="1200" baseline="0" dirty="0"/>
                <a:t>ostos </a:t>
              </a:r>
              <a:r>
                <a:rPr lang="x-es-XL" sz="1400" b="0" i="0" u="none" kern="1200" baseline="0" dirty="0"/>
                <a:t>no subvencionables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55CDB7C-57F6-F069-924D-5D8E0704B0C8}"/>
                </a:ext>
              </a:extLst>
            </p:cNvPr>
            <p:cNvSpPr/>
            <p:nvPr/>
          </p:nvSpPr>
          <p:spPr>
            <a:xfrm>
              <a:off x="6161270" y="4069739"/>
              <a:ext cx="1697021" cy="1697021"/>
            </a:xfrm>
            <a:custGeom>
              <a:avLst/>
              <a:gdLst>
                <a:gd name="csX0" fmla="*/ 0 w 1697021"/>
                <a:gd name="csY0" fmla="*/ 282842 h 1697021"/>
                <a:gd name="csX1" fmla="*/ 282842 w 1697021"/>
                <a:gd name="csY1" fmla="*/ 0 h 1697021"/>
                <a:gd name="csX2" fmla="*/ 1414179 w 1697021"/>
                <a:gd name="csY2" fmla="*/ 0 h 1697021"/>
                <a:gd name="csX3" fmla="*/ 1697021 w 1697021"/>
                <a:gd name="csY3" fmla="*/ 282842 h 1697021"/>
                <a:gd name="csX4" fmla="*/ 1697021 w 1697021"/>
                <a:gd name="csY4" fmla="*/ 1414179 h 1697021"/>
                <a:gd name="csX5" fmla="*/ 1414179 w 1697021"/>
                <a:gd name="csY5" fmla="*/ 1697021 h 1697021"/>
                <a:gd name="csX6" fmla="*/ 282842 w 1697021"/>
                <a:gd name="csY6" fmla="*/ 1697021 h 1697021"/>
                <a:gd name="csX7" fmla="*/ 0 w 1697021"/>
                <a:gd name="csY7" fmla="*/ 1414179 h 1697021"/>
                <a:gd name="csX8" fmla="*/ 0 w 1697021"/>
                <a:gd name="csY8" fmla="*/ 282842 h 1697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97021" h="1697021">
                  <a:moveTo>
                    <a:pt x="0" y="282842"/>
                  </a:moveTo>
                  <a:cubicBezTo>
                    <a:pt x="0" y="126633"/>
                    <a:pt x="126633" y="0"/>
                    <a:pt x="282842" y="0"/>
                  </a:cubicBezTo>
                  <a:lnTo>
                    <a:pt x="1414179" y="0"/>
                  </a:lnTo>
                  <a:cubicBezTo>
                    <a:pt x="1570388" y="0"/>
                    <a:pt x="1697021" y="126633"/>
                    <a:pt x="1697021" y="282842"/>
                  </a:cubicBezTo>
                  <a:lnTo>
                    <a:pt x="1697021" y="1414179"/>
                  </a:lnTo>
                  <a:cubicBezTo>
                    <a:pt x="1697021" y="1570388"/>
                    <a:pt x="1570388" y="1697021"/>
                    <a:pt x="1414179" y="1697021"/>
                  </a:cubicBezTo>
                  <a:lnTo>
                    <a:pt x="282842" y="1697021"/>
                  </a:lnTo>
                  <a:cubicBezTo>
                    <a:pt x="126633" y="1697021"/>
                    <a:pt x="0" y="1570388"/>
                    <a:pt x="0" y="1414179"/>
                  </a:cubicBezTo>
                  <a:lnTo>
                    <a:pt x="0" y="2828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282" tIns="174282" rIns="174282" bIns="174282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x-es-XL" sz="2400" b="0" i="0" u="none" kern="1200" baseline="0"/>
                <a:t>Viajes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824210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r>
              <a:rPr lang="es-MX" dirty="0"/>
              <a:t>Costos</a:t>
            </a:r>
            <a:r>
              <a:rPr lang="x-es-XL" dirty="0"/>
              <a:t> </a:t>
            </a:r>
            <a:r>
              <a:rPr lang="es-MX" dirty="0"/>
              <a:t>permitidos</a:t>
            </a:r>
            <a:r>
              <a:rPr lang="x-es-XL" dirty="0"/>
              <a:t>/</a:t>
            </a:r>
            <a:r>
              <a:rPr lang="es-MX" dirty="0"/>
              <a:t>Costos </a:t>
            </a:r>
            <a:r>
              <a:rPr lang="x-es-XL" dirty="0"/>
              <a:t>no subvencionables</a:t>
            </a:r>
            <a:r>
              <a:rPr lang="es-MX" dirty="0"/>
              <a:t> </a:t>
            </a:r>
            <a:r>
              <a:rPr lang="x-es-XL" b="0" i="0" u="none" baseline="0" dirty="0"/>
              <a:t>– Nómina (1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x-es-XL" b="1" i="0" u="none" baseline="0" dirty="0"/>
              <a:t>Deficiencias principales:</a:t>
            </a:r>
          </a:p>
          <a:p>
            <a:pPr marL="457200" algn="l" rtl="0"/>
            <a:r>
              <a:rPr lang="x-es-XL" sz="2600" b="0" i="0" u="none" baseline="0" dirty="0"/>
              <a:t>Cost</a:t>
            </a:r>
            <a:r>
              <a:rPr lang="es-MX" sz="2600" b="0" i="0" u="none" baseline="0" dirty="0"/>
              <a:t>o</a:t>
            </a:r>
            <a:r>
              <a:rPr lang="x-es-XL" sz="2600" b="0" i="0" u="none" baseline="0" dirty="0"/>
              <a:t>s estimados facturados frente a cost</a:t>
            </a:r>
            <a:r>
              <a:rPr lang="es-MX" sz="2600" b="0" i="0" u="none" baseline="0" dirty="0"/>
              <a:t>o</a:t>
            </a:r>
            <a:r>
              <a:rPr lang="x-es-XL" sz="2600" b="0" i="0" u="none" baseline="0" dirty="0"/>
              <a:t>s reales</a:t>
            </a:r>
          </a:p>
          <a:p>
            <a:pPr marL="457200" algn="l" rtl="0"/>
            <a:r>
              <a:rPr lang="x-es-XL" sz="2600" b="0" i="0" u="none" baseline="0" dirty="0"/>
              <a:t>La nómina no coincide con el registro de pagos</a:t>
            </a:r>
          </a:p>
          <a:p>
            <a:pPr marL="457200" algn="l" rtl="0"/>
            <a:r>
              <a:rPr lang="x-es-XL" sz="2600" b="0" i="0" u="none" baseline="0" dirty="0"/>
              <a:t>Falta de apoyo para la distribución del trabajo (hojas de asistencia)</a:t>
            </a:r>
          </a:p>
          <a:p>
            <a:pPr marL="457200" algn="l" rtl="0"/>
            <a:r>
              <a:rPr lang="x-es-XL" sz="2600" b="0" i="0" u="none" baseline="0" dirty="0"/>
              <a:t>Las tarifas salariales utilizadas para calcular la nómina no coincidían con las tarifas salariales</a:t>
            </a:r>
          </a:p>
          <a:p>
            <a:pPr marL="457200" algn="l" rtl="0"/>
            <a:r>
              <a:rPr lang="x-es-XL" sz="2600" b="0" i="0" u="none" baseline="0" dirty="0"/>
              <a:t>Errores en las nóminas</a:t>
            </a:r>
          </a:p>
          <a:p>
            <a:pPr marL="457200" algn="l" rtl="0"/>
            <a:r>
              <a:rPr lang="es-MX" sz="2600" b="0" i="0" u="none" baseline="0" dirty="0"/>
              <a:t>Beneficios </a:t>
            </a:r>
            <a:r>
              <a:rPr lang="x-es-XL" sz="2600" b="0" i="0" u="none" baseline="0" dirty="0"/>
              <a:t>complementari</a:t>
            </a:r>
            <a:r>
              <a:rPr lang="es-MX" sz="2600" b="0" i="0" u="none" baseline="0" dirty="0"/>
              <a:t>o</a:t>
            </a:r>
            <a:r>
              <a:rPr lang="x-es-XL" sz="2600" b="0" i="0" u="none" baseline="0" dirty="0"/>
              <a:t>s no subvencionadas</a:t>
            </a:r>
          </a:p>
          <a:p>
            <a:endParaRPr lang="x-es-XL" dirty="0"/>
          </a:p>
          <a:p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65571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r>
              <a:rPr lang="es-MX" dirty="0"/>
              <a:t>Costos</a:t>
            </a:r>
            <a:r>
              <a:rPr lang="x-es-XL" dirty="0"/>
              <a:t> </a:t>
            </a:r>
            <a:r>
              <a:rPr lang="es-MX" dirty="0"/>
              <a:t>permitidos</a:t>
            </a:r>
            <a:r>
              <a:rPr lang="x-es-XL" dirty="0"/>
              <a:t>/</a:t>
            </a:r>
            <a:r>
              <a:rPr lang="es-MX" dirty="0"/>
              <a:t>Costos </a:t>
            </a:r>
            <a:r>
              <a:rPr lang="x-es-XL" dirty="0"/>
              <a:t>no subvencionables</a:t>
            </a:r>
            <a:r>
              <a:rPr lang="es-MX" dirty="0"/>
              <a:t> </a:t>
            </a:r>
            <a:r>
              <a:rPr lang="x-es-XL" b="0" i="0" u="none" baseline="0" dirty="0"/>
              <a:t>– Nóminas (2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 rtl="0">
              <a:buNone/>
            </a:pPr>
            <a:r>
              <a:rPr lang="x-es-XL" sz="3000" b="1" i="0" u="none" baseline="0" dirty="0"/>
              <a:t>Buenas prácticas:</a:t>
            </a:r>
          </a:p>
          <a:p>
            <a:pPr marL="457200" algn="l" rtl="0"/>
            <a:r>
              <a:rPr lang="x-es-XL" b="0" i="0" u="none" baseline="0" dirty="0"/>
              <a:t>Asegú</a:t>
            </a:r>
            <a:r>
              <a:rPr lang="es-MX" b="0" i="0" u="none" baseline="0" dirty="0" err="1"/>
              <a:t>rese</a:t>
            </a:r>
            <a:r>
              <a:rPr lang="es-MX" b="0" i="0" u="none" baseline="0" dirty="0"/>
              <a:t> </a:t>
            </a:r>
            <a:r>
              <a:rPr lang="x-es-XL" b="0" i="0" u="none" baseline="0" dirty="0"/>
              <a:t>de que los cost</a:t>
            </a:r>
            <a:r>
              <a:rPr lang="es-MX" b="0" i="0" u="none" baseline="0" dirty="0"/>
              <a:t>o</a:t>
            </a:r>
            <a:r>
              <a:rPr lang="x-es-XL" b="0" i="0" u="none" baseline="0" dirty="0"/>
              <a:t>s salariales se basen en datos reales y estén respaldados por el registro de nóminas.</a:t>
            </a:r>
          </a:p>
          <a:p>
            <a:pPr marL="457200" algn="l" rtl="0"/>
            <a:r>
              <a:rPr lang="x-es-XL" b="0" i="0" u="none" baseline="0" dirty="0"/>
              <a:t>Asegúr</a:t>
            </a:r>
            <a:r>
              <a:rPr lang="es-MX" b="0" i="0" u="none" baseline="0" dirty="0"/>
              <a:t>ese</a:t>
            </a:r>
            <a:r>
              <a:rPr lang="x-es-XL" b="0" i="0" u="none" baseline="0" dirty="0"/>
              <a:t> de que se documenten las descripciones de las funciones de cada puesto.</a:t>
            </a:r>
          </a:p>
          <a:p>
            <a:pPr marL="457200" algn="l" rtl="0"/>
            <a:r>
              <a:rPr lang="x-es-XL" b="0" i="0" u="none" baseline="0" dirty="0"/>
              <a:t>Asegúr</a:t>
            </a:r>
            <a:r>
              <a:rPr lang="es-MX" b="0" i="0" u="none" baseline="0" dirty="0"/>
              <a:t>ese</a:t>
            </a:r>
            <a:r>
              <a:rPr lang="x-es-XL" b="0" i="0" u="none" baseline="0" dirty="0"/>
              <a:t> de que las hojas de horas u otros informes del proyecto recojan la totalidad del trabajo realizado, incluidas las actividades subvencionadas con fondos federales y todas las demás actividades llevadas a cabo.</a:t>
            </a:r>
          </a:p>
          <a:p>
            <a:pPr marL="457200" algn="l" rtl="0"/>
            <a:r>
              <a:rPr lang="x-es-XL" b="0" i="0" u="none" baseline="0" dirty="0"/>
              <a:t>Comprueb</a:t>
            </a:r>
            <a:r>
              <a:rPr lang="es-MX" b="0" i="0" u="none" baseline="0" dirty="0"/>
              <a:t>e</a:t>
            </a:r>
            <a:r>
              <a:rPr lang="x-es-XL" b="0" i="0" u="none" baseline="0" dirty="0"/>
              <a:t> que las tarifas salariales sean correctas antes de procesar y abonar las nóminas</a:t>
            </a:r>
          </a:p>
          <a:p>
            <a:pPr marL="457200" algn="l" rtl="0"/>
            <a:r>
              <a:rPr lang="x-es-XL" b="0" i="0" u="none" baseline="0" dirty="0"/>
              <a:t>Revis</a:t>
            </a:r>
            <a:r>
              <a:rPr lang="es-MX" b="0" i="0" u="none" baseline="0" dirty="0"/>
              <a:t>e</a:t>
            </a:r>
            <a:r>
              <a:rPr lang="x-es-XL" b="0" i="0" u="none" baseline="0" dirty="0"/>
              <a:t> la nómina para detectar errores y apli</a:t>
            </a:r>
            <a:r>
              <a:rPr lang="es-MX" dirty="0"/>
              <a:t>que</a:t>
            </a:r>
            <a:r>
              <a:rPr lang="x-es-XL" b="0" i="0" u="none" baseline="0" dirty="0"/>
              <a:t> las correcciones a tiempo</a:t>
            </a:r>
          </a:p>
          <a:p>
            <a:pPr marL="457200"/>
            <a:r>
              <a:rPr lang="x-es-XL" dirty="0"/>
              <a:t>Asegú</a:t>
            </a:r>
            <a:r>
              <a:rPr lang="es-MX" dirty="0" err="1"/>
              <a:t>rese</a:t>
            </a:r>
            <a:r>
              <a:rPr lang="es-MX" dirty="0"/>
              <a:t> </a:t>
            </a:r>
            <a:r>
              <a:rPr lang="x-es-XL" b="0" i="0" u="none" baseline="0" dirty="0"/>
              <a:t>de que las tarifas de </a:t>
            </a:r>
            <a:r>
              <a:rPr lang="es-MX" dirty="0"/>
              <a:t>los beneficios </a:t>
            </a:r>
            <a:r>
              <a:rPr lang="x-es-XL" b="0" i="0" u="none" baseline="0" dirty="0"/>
              <a:t>complementari</a:t>
            </a:r>
            <a:r>
              <a:rPr lang="es-MX" b="0" i="0" u="none" baseline="0" dirty="0"/>
              <a:t>o</a:t>
            </a:r>
            <a:r>
              <a:rPr lang="x-es-XL" b="0" i="0" u="none" baseline="0" dirty="0"/>
              <a:t>s se aprueben y se apliquen correctamente</a:t>
            </a:r>
          </a:p>
          <a:p>
            <a:pPr marL="0" indent="0" algn="l" rtl="0">
              <a:buNone/>
            </a:pPr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104686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>
            <a:noAutofit/>
          </a:bodyPr>
          <a:lstStyle/>
          <a:p>
            <a:r>
              <a:rPr lang="es-MX" sz="3600" dirty="0"/>
              <a:t>Costos</a:t>
            </a:r>
            <a:r>
              <a:rPr lang="x-es-XL" sz="3600" dirty="0"/>
              <a:t> </a:t>
            </a:r>
            <a:r>
              <a:rPr lang="es-MX" sz="3600" dirty="0"/>
              <a:t>permitidos</a:t>
            </a:r>
            <a:r>
              <a:rPr lang="x-es-XL" sz="3600" dirty="0"/>
              <a:t>/</a:t>
            </a:r>
            <a:r>
              <a:rPr lang="es-MX" sz="3600" dirty="0"/>
              <a:t>Costos </a:t>
            </a:r>
            <a:r>
              <a:rPr lang="x-es-XL" sz="3600" dirty="0"/>
              <a:t>no subvencionables</a:t>
            </a:r>
            <a:r>
              <a:rPr lang="x-es-XL" sz="3600" b="0" i="0" u="none" baseline="0" dirty="0"/>
              <a:t>: </a:t>
            </a:r>
            <a:r>
              <a:rPr lang="es-MX" sz="3600" b="0" i="0" u="none" baseline="0" dirty="0"/>
              <a:t>Costos </a:t>
            </a:r>
            <a:r>
              <a:rPr lang="x-es-XL" sz="3600" b="0" i="0" u="none" baseline="0" dirty="0"/>
              <a:t>de apoyo a los participantes (1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Deficiencias principales:</a:t>
            </a:r>
          </a:p>
          <a:p>
            <a:pPr marL="457200" algn="l" rtl="0"/>
            <a:r>
              <a:rPr lang="x-es-XL" sz="2600" b="0" i="0" u="none" baseline="0" dirty="0"/>
              <a:t>No hay </a:t>
            </a:r>
            <a:r>
              <a:rPr lang="es-MX" sz="2600" b="0" i="0" u="none" baseline="0" dirty="0"/>
              <a:t>evidencia </a:t>
            </a:r>
            <a:r>
              <a:rPr lang="x-es-XL" sz="2600" b="0" i="0" u="none" baseline="0" dirty="0"/>
              <a:t>de que los participantes hayan recibido bienes y servicios</a:t>
            </a:r>
          </a:p>
          <a:p>
            <a:pPr marL="457200" algn="l" rtl="0"/>
            <a:r>
              <a:rPr lang="x-es-XL" sz="2600" b="0" i="0" u="none" baseline="0" dirty="0"/>
              <a:t>No hay </a:t>
            </a:r>
            <a:r>
              <a:rPr lang="es-MX" sz="2600" b="0" i="0" u="none" baseline="0" dirty="0"/>
              <a:t>evidencia </a:t>
            </a:r>
            <a:r>
              <a:rPr lang="x-es-XL" sz="2600" b="0" i="0" u="none" baseline="0" dirty="0"/>
              <a:t>de que el participante cumpla los requisitos</a:t>
            </a:r>
          </a:p>
          <a:p>
            <a:pPr marL="457200" algn="l" rtl="0"/>
            <a:r>
              <a:rPr lang="x-es-XL" sz="2600" b="0" i="0" u="none" baseline="0" dirty="0"/>
              <a:t>Desviaciones respecto al presupuesto aprobado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740341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>
            <a:noAutofit/>
          </a:bodyPr>
          <a:lstStyle/>
          <a:p>
            <a:r>
              <a:rPr lang="es-MX" sz="3600" dirty="0"/>
              <a:t>Costos</a:t>
            </a:r>
            <a:r>
              <a:rPr lang="x-es-XL" sz="3600" dirty="0"/>
              <a:t> </a:t>
            </a:r>
            <a:r>
              <a:rPr lang="es-MX" sz="3600" dirty="0"/>
              <a:t>permitidos</a:t>
            </a:r>
            <a:r>
              <a:rPr lang="x-es-XL" sz="3600" dirty="0"/>
              <a:t>/</a:t>
            </a:r>
            <a:r>
              <a:rPr lang="es-MX" sz="3600" dirty="0"/>
              <a:t>Costos </a:t>
            </a:r>
            <a:r>
              <a:rPr lang="x-es-XL" sz="3600" dirty="0"/>
              <a:t>no subvencionables: </a:t>
            </a:r>
            <a:r>
              <a:rPr lang="es-MX" sz="3600" dirty="0"/>
              <a:t>Costos </a:t>
            </a:r>
            <a:r>
              <a:rPr lang="x-es-XL" sz="3600" dirty="0"/>
              <a:t>de apoyo a los participantes</a:t>
            </a:r>
            <a:r>
              <a:rPr lang="es-MX" sz="3600" dirty="0"/>
              <a:t> </a:t>
            </a:r>
            <a:r>
              <a:rPr lang="x-es-XL" sz="3600" b="0" i="0" u="none" baseline="0" dirty="0"/>
              <a:t>(2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Buenas prácticas:</a:t>
            </a:r>
          </a:p>
          <a:p>
            <a:pPr marL="457200" algn="l" rtl="0"/>
            <a:r>
              <a:rPr lang="x-es-XL" sz="2400" b="0" i="0" u="none" baseline="0" dirty="0"/>
              <a:t>Compr</a:t>
            </a:r>
            <a:r>
              <a:rPr lang="es-MX" sz="2400" b="0" i="0" u="none" baseline="0" dirty="0" err="1"/>
              <a:t>uebe</a:t>
            </a:r>
            <a:r>
              <a:rPr lang="es-MX" sz="2400" b="0" i="0" u="none" baseline="0" dirty="0"/>
              <a:t> </a:t>
            </a:r>
            <a:r>
              <a:rPr lang="x-es-XL" sz="2400" b="0" i="0" u="none" baseline="0" dirty="0"/>
              <a:t>que los destinatarios hayan recibido tarjetas regalo o servicios</a:t>
            </a:r>
          </a:p>
          <a:p>
            <a:pPr marL="457200"/>
            <a:r>
              <a:rPr lang="x-es-XL" sz="2400" b="0" i="0" u="none" baseline="0" dirty="0"/>
              <a:t>Comprueb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elegibilidad</a:t>
            </a:r>
            <a:r>
              <a:rPr lang="pt-BR" sz="2400" dirty="0"/>
              <a:t> de </a:t>
            </a:r>
            <a:r>
              <a:rPr lang="pt-BR" sz="2400" dirty="0" err="1"/>
              <a:t>los</a:t>
            </a:r>
            <a:r>
              <a:rPr lang="pt-BR" sz="2400" dirty="0"/>
              <a:t> participantes antes de proporcionar </a:t>
            </a:r>
            <a:r>
              <a:rPr lang="pt-BR" sz="2400" dirty="0" err="1"/>
              <a:t>los</a:t>
            </a:r>
            <a:r>
              <a:rPr lang="pt-BR" sz="2400" dirty="0"/>
              <a:t> </a:t>
            </a:r>
            <a:r>
              <a:rPr lang="pt-BR" sz="2400" dirty="0" err="1"/>
              <a:t>servicios</a:t>
            </a:r>
            <a:endParaRPr lang="x-es-XL" sz="2400" b="0" i="0" u="none" baseline="0" dirty="0"/>
          </a:p>
          <a:p>
            <a:pPr marL="457200" algn="l" rtl="0"/>
            <a:r>
              <a:rPr lang="x-es-XL" sz="2400" b="0" i="0" u="none" baseline="0" dirty="0"/>
              <a:t>Comprueb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que los </a:t>
            </a:r>
            <a:r>
              <a:rPr lang="es-MX" sz="2400" b="0" i="0" u="none" baseline="0" dirty="0"/>
              <a:t>costos </a:t>
            </a:r>
            <a:r>
              <a:rPr lang="x-es-XL" sz="2400" b="0" i="0" u="none" baseline="0" dirty="0"/>
              <a:t>se ajusten al presupuesto de la subvención antes de incurrir en ellos.</a:t>
            </a:r>
          </a:p>
          <a:p>
            <a:pPr marL="457200"/>
            <a:r>
              <a:rPr lang="x-es-XL" sz="2400" b="0" i="0" u="none" baseline="0" dirty="0"/>
              <a:t>Asegúrese de que se documenten y apliquen los procedimientos relativos a los </a:t>
            </a:r>
            <a:r>
              <a:rPr lang="es-MX" sz="2400" b="0" i="0" u="none" baseline="0" dirty="0"/>
              <a:t>costos </a:t>
            </a:r>
            <a:r>
              <a:rPr lang="x-es-XL" sz="2400" b="0" i="0" u="none" baseline="0" dirty="0"/>
              <a:t>de apoyo 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a los incentivos</a:t>
            </a:r>
            <a:r>
              <a:rPr lang="es-MX" sz="2400" b="0" i="0" u="none" baseline="0" dirty="0"/>
              <a:t> par</a:t>
            </a:r>
            <a:r>
              <a:rPr lang="x-es-XL" sz="2400" dirty="0"/>
              <a:t>a los participantes</a:t>
            </a:r>
            <a:r>
              <a:rPr lang="x-es-XL" sz="2400" b="0" i="0" u="none" baseline="0" dirty="0"/>
              <a:t>.</a:t>
            </a:r>
          </a:p>
          <a:p>
            <a:pPr marL="457200" algn="l" rtl="0"/>
            <a:r>
              <a:rPr lang="x-es-XL" sz="2400" b="0" i="0" u="none" baseline="0" dirty="0"/>
              <a:t>Póngase en contacto con </a:t>
            </a:r>
            <a:r>
              <a:rPr lang="es-MX" sz="2400" dirty="0"/>
              <a:t>el</a:t>
            </a:r>
            <a:r>
              <a:rPr lang="x-es-XL" sz="2400" b="0" i="0" u="none" baseline="0" dirty="0"/>
              <a:t> GOTR si tiene alguna duda sobre la</a:t>
            </a:r>
            <a:r>
              <a:rPr lang="es-MX" sz="2400" b="0" i="0" u="none" baseline="0" dirty="0"/>
              <a:t> elegibilidad </a:t>
            </a:r>
            <a:r>
              <a:rPr lang="x-es-XL" sz="2400" b="0" i="0" u="none" baseline="0" dirty="0"/>
              <a:t> de los </a:t>
            </a:r>
            <a:r>
              <a:rPr lang="es-MX" sz="2400" b="0" i="0" u="none" baseline="0" dirty="0"/>
              <a:t>costos</a:t>
            </a:r>
            <a:r>
              <a:rPr lang="x-es-XL" sz="2400" b="0" i="0" u="none" baseline="0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44451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>
            <a:noAutofit/>
          </a:bodyPr>
          <a:lstStyle/>
          <a:p>
            <a:r>
              <a:rPr lang="es-MX" sz="3600" dirty="0"/>
              <a:t>Costos</a:t>
            </a:r>
            <a:r>
              <a:rPr lang="x-es-XL" sz="3600" dirty="0"/>
              <a:t> </a:t>
            </a:r>
            <a:r>
              <a:rPr lang="es-MX" sz="3600" dirty="0"/>
              <a:t>permitidos</a:t>
            </a:r>
            <a:r>
              <a:rPr lang="x-es-XL" sz="3600" dirty="0"/>
              <a:t>/</a:t>
            </a:r>
            <a:r>
              <a:rPr lang="es-MX" sz="3600" dirty="0"/>
              <a:t>Costos </a:t>
            </a:r>
            <a:r>
              <a:rPr lang="x-es-XL" sz="3600" dirty="0"/>
              <a:t>no subvencionables:</a:t>
            </a:r>
            <a:r>
              <a:rPr lang="x-es-XL" sz="3600" b="0" i="0" u="none" baseline="0" dirty="0"/>
              <a:t> </a:t>
            </a:r>
            <a:r>
              <a:rPr lang="es-MX" sz="3600" b="0" i="0" u="none" baseline="0" dirty="0"/>
              <a:t>Viaje</a:t>
            </a:r>
            <a:r>
              <a:rPr lang="x-es-XL" sz="3600" b="0" i="0" u="none" baseline="0" dirty="0"/>
              <a:t> (1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/>
              <a:t>Deficiencias principales:</a:t>
            </a:r>
          </a:p>
          <a:p>
            <a:pPr marL="457200" algn="l" rtl="0"/>
            <a:r>
              <a:rPr lang="x-es-XL" sz="2600" b="0" i="0" u="none" baseline="0"/>
              <a:t>Los gastos no coincidían con los ingresos ni con los detalles de las transacciones</a:t>
            </a:r>
          </a:p>
          <a:p>
            <a:pPr marL="457200" algn="l" rtl="0"/>
            <a:r>
              <a:rPr lang="x-es-XL" sz="2600" b="0" i="0" u="none" baseline="0"/>
              <a:t>El reembolso de los gastos de kilometraje se ha calculado incorrectamente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626899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>
            <a:noAutofit/>
          </a:bodyPr>
          <a:lstStyle/>
          <a:p>
            <a:r>
              <a:rPr lang="es-MX" sz="3600" dirty="0"/>
              <a:t>Costos</a:t>
            </a:r>
            <a:r>
              <a:rPr lang="x-es-XL" sz="3600" dirty="0"/>
              <a:t> </a:t>
            </a:r>
            <a:r>
              <a:rPr lang="es-MX" sz="3600" dirty="0"/>
              <a:t>permitidos</a:t>
            </a:r>
            <a:r>
              <a:rPr lang="x-es-XL" sz="3600" dirty="0"/>
              <a:t>/</a:t>
            </a:r>
            <a:r>
              <a:rPr lang="es-MX" sz="3600" dirty="0"/>
              <a:t>Costos </a:t>
            </a:r>
            <a:r>
              <a:rPr lang="x-es-XL" sz="3600" dirty="0"/>
              <a:t>no subvencionables: </a:t>
            </a:r>
            <a:r>
              <a:rPr lang="es-MX" sz="3600" dirty="0"/>
              <a:t>Viaje </a:t>
            </a:r>
            <a:r>
              <a:rPr lang="x-es-XL" sz="3600" b="0" i="0" u="none" baseline="0" dirty="0"/>
              <a:t>(2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Buenas prácticas:</a:t>
            </a:r>
          </a:p>
          <a:p>
            <a:pPr marL="457200" algn="l" rtl="0"/>
            <a:r>
              <a:rPr lang="x-es-XL" sz="2400" b="0" i="0" u="none" baseline="0" dirty="0"/>
              <a:t>Antes de aprobar el viaje, comprueb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que el motivo del mismo cumpla los requisitos para su autorización.</a:t>
            </a:r>
          </a:p>
          <a:p>
            <a:pPr marL="457200" algn="l" rtl="0"/>
            <a:r>
              <a:rPr lang="x-es-XL" sz="2400" b="0" i="0" u="none" baseline="0" dirty="0"/>
              <a:t>Concili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los </a:t>
            </a:r>
            <a:r>
              <a:rPr lang="es-MX" sz="2400" b="0" i="0" u="none" baseline="0" dirty="0"/>
              <a:t>costos </a:t>
            </a:r>
            <a:r>
              <a:rPr lang="x-es-XL" sz="2400" b="0" i="0" u="none" baseline="0" dirty="0"/>
              <a:t>de viaje (es decir, alojamiento, dietas, b</a:t>
            </a:r>
            <a:r>
              <a:rPr lang="es-MX" sz="2400" b="0" i="0" u="none" baseline="0" dirty="0" err="1"/>
              <a:t>oletos</a:t>
            </a:r>
            <a:r>
              <a:rPr lang="es-MX" sz="2400" b="0" i="0" u="none" baseline="0" dirty="0"/>
              <a:t> </a:t>
            </a:r>
            <a:r>
              <a:rPr lang="x-es-XL" sz="2400" b="0" i="0" u="none" baseline="0" dirty="0"/>
              <a:t>de avión, etc.) con los recibos antes de proceder al pago o a su contabilización en el libro mayor de subvenciones.</a:t>
            </a:r>
          </a:p>
          <a:p>
            <a:pPr marL="457200" algn="l" rtl="0"/>
            <a:r>
              <a:rPr lang="x-es-XL" sz="2400" b="0" i="0" u="none" baseline="0" dirty="0"/>
              <a:t>Obten</a:t>
            </a:r>
            <a:r>
              <a:rPr lang="es-MX" sz="2400" b="0" i="0" u="none" baseline="0" dirty="0" err="1"/>
              <a:t>ga</a:t>
            </a:r>
            <a:r>
              <a:rPr lang="x-es-XL" sz="2400" b="0" i="0" u="none" baseline="0" dirty="0"/>
              <a:t> justificantes del kilometraje (por ejemplo, Google Maps, software estatal de gestión de </a:t>
            </a:r>
            <a:r>
              <a:rPr lang="es-MX" sz="2400" b="0" i="0" u="none" baseline="0" dirty="0"/>
              <a:t>viajes</a:t>
            </a:r>
            <a:r>
              <a:rPr lang="x-es-XL" sz="2400" b="0" i="0" u="none" baseline="0" dirty="0"/>
              <a:t>, etc.) para validar los kilómetros recorridos antes de realizar el pago o contabilizarlo en el libro mayor de subvenciones.</a:t>
            </a:r>
          </a:p>
          <a:p>
            <a:pPr marL="457200" algn="l" rtl="0"/>
            <a:r>
              <a:rPr lang="x-es-XL" sz="2400" b="0" i="0" u="none" baseline="0" dirty="0"/>
              <a:t>Compar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las tarifas por kilómetro y las dietas con las tarifas de la GSA o con los requisitos estatales antes de realizar el pago o contabilizarlo en el libro mayor de subvenciones.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314070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pPr algn="l" rtl="0"/>
            <a:r>
              <a:rPr lang="x-es-XL" b="0" i="0" u="none" baseline="0"/>
              <a:t>Información financiera – Informe financiero federal (FFR)</a:t>
            </a:r>
          </a:p>
        </p:txBody>
      </p:sp>
      <p:grpSp>
        <p:nvGrpSpPr>
          <p:cNvPr id="8" name="Group 7" descr="Gastos, ingresos en efectivo, detalle de las transacciones">
            <a:extLst>
              <a:ext uri="{FF2B5EF4-FFF2-40B4-BE49-F238E27FC236}">
                <a16:creationId xmlns:a16="http://schemas.microsoft.com/office/drawing/2014/main" id="{556506A4-5A7A-0A14-23BD-A61C263A0107}"/>
              </a:ext>
            </a:extLst>
          </p:cNvPr>
          <p:cNvGrpSpPr/>
          <p:nvPr/>
        </p:nvGrpSpPr>
        <p:grpSpPr>
          <a:xfrm>
            <a:off x="725530" y="2453056"/>
            <a:ext cx="10740938" cy="3285000"/>
            <a:chOff x="725530" y="2453056"/>
            <a:chExt cx="10740938" cy="3285000"/>
          </a:xfrm>
        </p:grpSpPr>
        <p:sp>
          <p:nvSpPr>
            <p:cNvPr id="13" name="Rectangle: Diagonal Corners Rounded 12">
              <a:extLst>
                <a:ext uri="{FF2B5EF4-FFF2-40B4-BE49-F238E27FC236}">
                  <a16:creationId xmlns:a16="http://schemas.microsoft.com/office/drawing/2014/main" id="{EF2D0EA4-50F2-7234-5B17-C08DB5CDF72A}"/>
                </a:ext>
              </a:extLst>
            </p:cNvPr>
            <p:cNvSpPr/>
            <p:nvPr/>
          </p:nvSpPr>
          <p:spPr>
            <a:xfrm>
              <a:off x="1350749" y="2453056"/>
              <a:ext cx="1955812" cy="1955812"/>
            </a:xfrm>
            <a:prstGeom prst="round2DiagRect">
              <a:avLst>
                <a:gd name="adj1" fmla="val 29727"/>
                <a:gd name="adj2" fmla="val 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4" name="Rectangle 13" descr="Financiero">
              <a:extLst>
                <a:ext uri="{FF2B5EF4-FFF2-40B4-BE49-F238E27FC236}">
                  <a16:creationId xmlns:a16="http://schemas.microsoft.com/office/drawing/2014/main" id="{969DEA46-CD07-5CDC-4787-710E7938F105}"/>
                </a:ext>
              </a:extLst>
            </p:cNvPr>
            <p:cNvSpPr/>
            <p:nvPr/>
          </p:nvSpPr>
          <p:spPr>
            <a:xfrm>
              <a:off x="1767561" y="2869868"/>
              <a:ext cx="1122187" cy="1122187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818C40-9139-6638-0FE6-95DBB04C1558}"/>
                </a:ext>
              </a:extLst>
            </p:cNvPr>
            <p:cNvSpPr/>
            <p:nvPr/>
          </p:nvSpPr>
          <p:spPr>
            <a:xfrm>
              <a:off x="725530" y="5018056"/>
              <a:ext cx="3206250" cy="720000"/>
            </a:xfrm>
            <a:custGeom>
              <a:avLst/>
              <a:gdLst>
                <a:gd name="csX0" fmla="*/ 0 w 3206250"/>
                <a:gd name="csY0" fmla="*/ 0 h 720000"/>
                <a:gd name="csX1" fmla="*/ 3206250 w 3206250"/>
                <a:gd name="csY1" fmla="*/ 0 h 720000"/>
                <a:gd name="csX2" fmla="*/ 3206250 w 3206250"/>
                <a:gd name="csY2" fmla="*/ 720000 h 720000"/>
                <a:gd name="csX3" fmla="*/ 0 w 3206250"/>
                <a:gd name="csY3" fmla="*/ 720000 h 720000"/>
                <a:gd name="csX4" fmla="*/ 0 w 3206250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6250" h="720000">
                  <a:moveTo>
                    <a:pt x="0" y="0"/>
                  </a:moveTo>
                  <a:lnTo>
                    <a:pt x="3206250" y="0"/>
                  </a:lnTo>
                  <a:lnTo>
                    <a:pt x="320625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2446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x-es-XL" sz="2800" b="0" i="0" u="none" kern="1200" baseline="0"/>
                <a:t>Gastos</a:t>
              </a:r>
            </a:p>
          </p:txBody>
        </p:sp>
        <p:sp>
          <p:nvSpPr>
            <p:cNvPr id="16" name="Rectangle: Diagonal Corners Rounded 15">
              <a:extLst>
                <a:ext uri="{FF2B5EF4-FFF2-40B4-BE49-F238E27FC236}">
                  <a16:creationId xmlns:a16="http://schemas.microsoft.com/office/drawing/2014/main" id="{E547C6C4-80CE-6C7F-EF1F-407892D1BE2A}"/>
                </a:ext>
              </a:extLst>
            </p:cNvPr>
            <p:cNvSpPr/>
            <p:nvPr/>
          </p:nvSpPr>
          <p:spPr>
            <a:xfrm>
              <a:off x="5118093" y="2453056"/>
              <a:ext cx="1955812" cy="1955812"/>
            </a:xfrm>
            <a:prstGeom prst="round2DiagRect">
              <a:avLst>
                <a:gd name="adj1" fmla="val 29727"/>
                <a:gd name="adj2" fmla="val 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7" name="Rectangle 16" descr="Comprobación de recibos">
              <a:extLst>
                <a:ext uri="{FF2B5EF4-FFF2-40B4-BE49-F238E27FC236}">
                  <a16:creationId xmlns:a16="http://schemas.microsoft.com/office/drawing/2014/main" id="{9DC9E637-B025-BF17-9CF0-957CAF8F9D9B}"/>
                </a:ext>
              </a:extLst>
            </p:cNvPr>
            <p:cNvSpPr/>
            <p:nvPr/>
          </p:nvSpPr>
          <p:spPr>
            <a:xfrm>
              <a:off x="5534905" y="2869868"/>
              <a:ext cx="1122187" cy="1122187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6E343A4-E583-DD1D-B6FC-2AA50F02DF77}"/>
                </a:ext>
              </a:extLst>
            </p:cNvPr>
            <p:cNvSpPr/>
            <p:nvPr/>
          </p:nvSpPr>
          <p:spPr>
            <a:xfrm>
              <a:off x="4492874" y="5018056"/>
              <a:ext cx="3206250" cy="720000"/>
            </a:xfrm>
            <a:custGeom>
              <a:avLst/>
              <a:gdLst>
                <a:gd name="csX0" fmla="*/ 0 w 3206250"/>
                <a:gd name="csY0" fmla="*/ 0 h 720000"/>
                <a:gd name="csX1" fmla="*/ 3206250 w 3206250"/>
                <a:gd name="csY1" fmla="*/ 0 h 720000"/>
                <a:gd name="csX2" fmla="*/ 3206250 w 3206250"/>
                <a:gd name="csY2" fmla="*/ 720000 h 720000"/>
                <a:gd name="csX3" fmla="*/ 0 w 3206250"/>
                <a:gd name="csY3" fmla="*/ 720000 h 720000"/>
                <a:gd name="csX4" fmla="*/ 0 w 3206250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6250" h="720000">
                  <a:moveTo>
                    <a:pt x="0" y="0"/>
                  </a:moveTo>
                  <a:lnTo>
                    <a:pt x="3206250" y="0"/>
                  </a:lnTo>
                  <a:lnTo>
                    <a:pt x="320625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2446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x-es-XL" sz="2800" b="0" i="0" u="none" kern="1200" baseline="0"/>
                <a:t>Ingresos en efectivo </a:t>
              </a:r>
            </a:p>
          </p:txBody>
        </p:sp>
        <p:sp>
          <p:nvSpPr>
            <p:cNvPr id="19" name="Rectangle: Diagonal Corners Rounded 18">
              <a:extLst>
                <a:ext uri="{FF2B5EF4-FFF2-40B4-BE49-F238E27FC236}">
                  <a16:creationId xmlns:a16="http://schemas.microsoft.com/office/drawing/2014/main" id="{0CF435C6-74E7-9CD6-3477-442BF3137C0E}"/>
                </a:ext>
              </a:extLst>
            </p:cNvPr>
            <p:cNvSpPr/>
            <p:nvPr/>
          </p:nvSpPr>
          <p:spPr>
            <a:xfrm>
              <a:off x="8885437" y="2453056"/>
              <a:ext cx="1955812" cy="1955812"/>
            </a:xfrm>
            <a:prstGeom prst="round2DiagRect">
              <a:avLst>
                <a:gd name="adj1" fmla="val 29727"/>
                <a:gd name="adj2" fmla="val 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20" name="Rectangle 19" descr="Vender">
              <a:extLst>
                <a:ext uri="{FF2B5EF4-FFF2-40B4-BE49-F238E27FC236}">
                  <a16:creationId xmlns:a16="http://schemas.microsoft.com/office/drawing/2014/main" id="{5356E1D0-810F-6A4E-B64D-B40380F1F48C}"/>
                </a:ext>
              </a:extLst>
            </p:cNvPr>
            <p:cNvSpPr/>
            <p:nvPr/>
          </p:nvSpPr>
          <p:spPr>
            <a:xfrm>
              <a:off x="9302249" y="2869868"/>
              <a:ext cx="1122187" cy="1122187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45B5A66-DB91-A197-1A34-C11539A5F8EF}"/>
                </a:ext>
              </a:extLst>
            </p:cNvPr>
            <p:cNvSpPr/>
            <p:nvPr/>
          </p:nvSpPr>
          <p:spPr>
            <a:xfrm>
              <a:off x="8260218" y="5018056"/>
              <a:ext cx="3206250" cy="720000"/>
            </a:xfrm>
            <a:custGeom>
              <a:avLst/>
              <a:gdLst>
                <a:gd name="csX0" fmla="*/ 0 w 3206250"/>
                <a:gd name="csY0" fmla="*/ 0 h 720000"/>
                <a:gd name="csX1" fmla="*/ 3206250 w 3206250"/>
                <a:gd name="csY1" fmla="*/ 0 h 720000"/>
                <a:gd name="csX2" fmla="*/ 3206250 w 3206250"/>
                <a:gd name="csY2" fmla="*/ 720000 h 720000"/>
                <a:gd name="csX3" fmla="*/ 0 w 3206250"/>
                <a:gd name="csY3" fmla="*/ 720000 h 720000"/>
                <a:gd name="csX4" fmla="*/ 0 w 3206250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6250" h="720000">
                  <a:moveTo>
                    <a:pt x="0" y="0"/>
                  </a:moveTo>
                  <a:lnTo>
                    <a:pt x="3206250" y="0"/>
                  </a:lnTo>
                  <a:lnTo>
                    <a:pt x="320625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2446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x-es-XL" sz="2800" b="0" i="0" u="none" kern="1200" baseline="0"/>
                <a:t>Detalles de la transacción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346282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6418"/>
            <a:ext cx="9677400" cy="1257031"/>
          </a:xfrm>
        </p:spPr>
        <p:txBody>
          <a:bodyPr/>
          <a:lstStyle/>
          <a:p>
            <a:pPr algn="l" rtl="0"/>
            <a:r>
              <a:rPr lang="x-es-XL" b="0" i="0" u="none" baseline="0"/>
              <a:t>Información financiera – FFR (1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Deficiencias principales:</a:t>
            </a:r>
          </a:p>
          <a:p>
            <a:pPr marL="457200" algn="l" rtl="0"/>
            <a:r>
              <a:rPr lang="x-es-XL" sz="2600" b="0" i="0" u="none" baseline="0" dirty="0"/>
              <a:t>Los gastos no coincidían con los datos de las transacciones</a:t>
            </a:r>
          </a:p>
          <a:p>
            <a:pPr marL="457200" algn="l" rtl="0"/>
            <a:r>
              <a:rPr lang="x-es-XL" sz="2600" b="0" i="0" u="none" baseline="0" dirty="0"/>
              <a:t>Gastos no contabilizados según el principio de devengo</a:t>
            </a:r>
          </a:p>
          <a:p>
            <a:pPr marL="457200" algn="l" rtl="0"/>
            <a:r>
              <a:rPr lang="x-es-XL" sz="2600" b="0" i="0" u="none" baseline="0" dirty="0"/>
              <a:t>Los ingresos y gastos en efectivo no coincidían con los datos del Sistema de Gestión de Pagos (PMS)</a:t>
            </a:r>
          </a:p>
          <a:p>
            <a:pPr marL="457200" algn="l" rtl="0"/>
            <a:r>
              <a:rPr lang="es-MX" sz="2600" b="0" i="0" u="none" baseline="0" dirty="0"/>
              <a:t>Los devengos</a:t>
            </a:r>
            <a:r>
              <a:rPr lang="x-es-XL" sz="2600" b="0" i="0" u="none" baseline="0" dirty="0"/>
              <a:t>, ajustes y devoluciones que no se han reflejado </a:t>
            </a:r>
            <a:r>
              <a:rPr lang="es-MX" sz="2600" b="0" i="0" u="none" baseline="0" dirty="0"/>
              <a:t>oportunamente </a:t>
            </a:r>
            <a:r>
              <a:rPr lang="x-es-XL" sz="2600" b="0" i="0" u="none" baseline="0" dirty="0"/>
              <a:t>en el libro mayor</a:t>
            </a:r>
          </a:p>
          <a:p>
            <a:pPr marL="457200" algn="l" rtl="0"/>
            <a:r>
              <a:rPr lang="x-es-XL" sz="2600" b="0" i="0" u="none" baseline="0" dirty="0"/>
              <a:t>Los cost</a:t>
            </a:r>
            <a:r>
              <a:rPr lang="es-MX" sz="2600" b="0" i="0" u="none" baseline="0" dirty="0"/>
              <a:t>o</a:t>
            </a:r>
            <a:r>
              <a:rPr lang="x-es-XL" sz="2600" b="0" i="0" u="none" baseline="0" dirty="0"/>
              <a:t>s indirectos no se han declarado con precisión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72867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6418"/>
            <a:ext cx="9677400" cy="1257032"/>
          </a:xfrm>
        </p:spPr>
        <p:txBody>
          <a:bodyPr/>
          <a:lstStyle/>
          <a:p>
            <a:pPr algn="l" rtl="0"/>
            <a:r>
              <a:rPr lang="x-es-XL" b="0" i="0" u="none" baseline="0"/>
              <a:t>Información financiera – FFR (2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spcBef>
                <a:spcPts val="600"/>
              </a:spcBef>
              <a:buNone/>
            </a:pPr>
            <a:r>
              <a:rPr lang="x-es-XL" b="1" i="0" u="none" baseline="0" dirty="0"/>
              <a:t>Buenas prácticas:</a:t>
            </a:r>
          </a:p>
          <a:p>
            <a:pPr marL="457200" algn="l" rtl="0">
              <a:spcBef>
                <a:spcPts val="600"/>
              </a:spcBef>
            </a:pPr>
            <a:r>
              <a:rPr lang="x-es-XL" sz="2400" b="0" i="0" u="none" baseline="0" dirty="0"/>
              <a:t>Establecer controles periódicos de cierre para garantizar que los gastos, las devoluciones, los ajustes y </a:t>
            </a:r>
            <a:r>
              <a:rPr lang="es-MX" sz="2400" b="0" i="0" u="none" baseline="0" dirty="0"/>
              <a:t>los devengos </a:t>
            </a:r>
            <a:r>
              <a:rPr lang="x-es-XL" sz="2400" b="0" i="0" u="none" baseline="0" dirty="0"/>
              <a:t>se contabilicen puntualmente en el sistema financiero</a:t>
            </a:r>
          </a:p>
          <a:p>
            <a:pPr marL="457200" algn="l" rtl="0">
              <a:spcBef>
                <a:spcPts val="600"/>
              </a:spcBef>
            </a:pPr>
            <a:r>
              <a:rPr lang="x-es-XL" sz="2400" b="0" i="0" u="none" baseline="0" dirty="0"/>
              <a:t>Realizar conciliaciones periódicas de los ingresos en efectivo del libro mayor con el PMS, e investigar y resolver cualquier discrepancia.</a:t>
            </a:r>
          </a:p>
          <a:p>
            <a:pPr marL="457200" algn="l" rtl="0">
              <a:spcBef>
                <a:spcPts val="600"/>
              </a:spcBef>
            </a:pPr>
            <a:r>
              <a:rPr lang="x-es-XL" sz="2400" b="0" i="0" u="none" baseline="0" dirty="0"/>
              <a:t>Como parte del proceso de aprobación del FFR, conciliar el FFR con los datos detallados de las transacciones correspondientes e investigar y resolver cualquier discrepancia.</a:t>
            </a:r>
          </a:p>
          <a:p>
            <a:pPr marL="457200" algn="l" rtl="0">
              <a:spcBef>
                <a:spcPts val="600"/>
              </a:spcBef>
            </a:pPr>
            <a:r>
              <a:rPr lang="x-es-XL" sz="2400" b="0" i="0" u="none" baseline="0" dirty="0"/>
              <a:t>Generar los detalles de gastos del FFR una vez contabilizados los devengos</a:t>
            </a:r>
          </a:p>
          <a:p>
            <a:pPr marL="457200" algn="l" rtl="0">
              <a:spcBef>
                <a:spcPts val="600"/>
              </a:spcBef>
            </a:pPr>
            <a:r>
              <a:rPr lang="x-es-XL" sz="2400" b="0" i="0" u="none" baseline="0" dirty="0"/>
              <a:t>Implantar un proceso para calcular </a:t>
            </a:r>
            <a:r>
              <a:rPr lang="es-MX" sz="2400" b="0" i="0" u="none" baseline="0" dirty="0"/>
              <a:t>los devengos</a:t>
            </a:r>
            <a:endParaRPr lang="x-es-XL" sz="2400" b="0" i="0" u="none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246518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591"/>
            <a:ext cx="9677400" cy="1225858"/>
          </a:xfrm>
        </p:spPr>
        <p:txBody>
          <a:bodyPr>
            <a:noAutofit/>
          </a:bodyPr>
          <a:lstStyle/>
          <a:p>
            <a:pPr algn="l" rtl="0"/>
            <a:r>
              <a:rPr lang="x-es-XL" sz="4000" b="0" i="0" u="none" baseline="0" dirty="0"/>
              <a:t>Asignación de cost</a:t>
            </a:r>
            <a:r>
              <a:rPr lang="es-MX" sz="4000" dirty="0"/>
              <a:t>o</a:t>
            </a:r>
            <a:r>
              <a:rPr lang="x-es-XL" sz="4000" b="0" i="0" u="none" baseline="0" dirty="0"/>
              <a:t>s – Cost</a:t>
            </a:r>
            <a:r>
              <a:rPr lang="es-MX" sz="4000" b="0" i="0" u="none" baseline="0" dirty="0"/>
              <a:t>o</a:t>
            </a:r>
            <a:r>
              <a:rPr lang="x-es-XL" sz="4000" b="0" i="0" u="none" baseline="0" dirty="0"/>
              <a:t>s indirectos</a:t>
            </a:r>
          </a:p>
        </p:txBody>
      </p:sp>
      <p:grpSp>
        <p:nvGrpSpPr>
          <p:cNvPr id="3" name="Group 2" descr="Costes indirectos, asignación de costes directos">
            <a:extLst>
              <a:ext uri="{FF2B5EF4-FFF2-40B4-BE49-F238E27FC236}">
                <a16:creationId xmlns:a16="http://schemas.microsoft.com/office/drawing/2014/main" id="{B3203DA3-FC63-8851-60A7-F99788ED495A}"/>
              </a:ext>
            </a:extLst>
          </p:cNvPr>
          <p:cNvGrpSpPr/>
          <p:nvPr/>
        </p:nvGrpSpPr>
        <p:grpSpPr>
          <a:xfrm>
            <a:off x="1974885" y="2224899"/>
            <a:ext cx="7830000" cy="3600000"/>
            <a:chOff x="1974885" y="2224899"/>
            <a:chExt cx="7830000" cy="3600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D9728B5-920E-5D1B-DD1D-BCCEC7F38A06}"/>
                </a:ext>
              </a:extLst>
            </p:cNvPr>
            <p:cNvSpPr/>
            <p:nvPr/>
          </p:nvSpPr>
          <p:spPr>
            <a:xfrm>
              <a:off x="2676885" y="2224899"/>
              <a:ext cx="2196000" cy="2196000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9" name="Rectangle 8" descr="Dinero">
              <a:extLst>
                <a:ext uri="{FF2B5EF4-FFF2-40B4-BE49-F238E27FC236}">
                  <a16:creationId xmlns:a16="http://schemas.microsoft.com/office/drawing/2014/main" id="{FD692867-A9E5-F34F-727F-D61BB1493A39}"/>
                </a:ext>
              </a:extLst>
            </p:cNvPr>
            <p:cNvSpPr/>
            <p:nvPr/>
          </p:nvSpPr>
          <p:spPr>
            <a:xfrm>
              <a:off x="3144885" y="2692899"/>
              <a:ext cx="1260000" cy="126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33D59C2-AED2-0514-7BE4-D98FEC16A46C}"/>
                </a:ext>
              </a:extLst>
            </p:cNvPr>
            <p:cNvSpPr/>
            <p:nvPr/>
          </p:nvSpPr>
          <p:spPr>
            <a:xfrm>
              <a:off x="1974885" y="5104899"/>
              <a:ext cx="3600000" cy="720000"/>
            </a:xfrm>
            <a:custGeom>
              <a:avLst/>
              <a:gdLst>
                <a:gd name="csX0" fmla="*/ 0 w 3600000"/>
                <a:gd name="csY0" fmla="*/ 0 h 720000"/>
                <a:gd name="csX1" fmla="*/ 3600000 w 3600000"/>
                <a:gd name="csY1" fmla="*/ 0 h 720000"/>
                <a:gd name="csX2" fmla="*/ 3600000 w 3600000"/>
                <a:gd name="csY2" fmla="*/ 720000 h 720000"/>
                <a:gd name="csX3" fmla="*/ 0 w 3600000"/>
                <a:gd name="csY3" fmla="*/ 720000 h 720000"/>
                <a:gd name="csX4" fmla="*/ 0 w 3600000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00000" h="720000">
                  <a:moveTo>
                    <a:pt x="0" y="0"/>
                  </a:moveTo>
                  <a:lnTo>
                    <a:pt x="3600000" y="0"/>
                  </a:lnTo>
                  <a:lnTo>
                    <a:pt x="360000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1557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x-es-XL" sz="2600" b="0" i="0" u="none" kern="1200" baseline="0" dirty="0"/>
                <a:t>Cost</a:t>
              </a:r>
              <a:r>
                <a:rPr lang="es-MX" sz="2600" b="0" i="0" u="none" kern="1200" baseline="0" dirty="0"/>
                <a:t>o</a:t>
              </a:r>
              <a:r>
                <a:rPr lang="x-es-XL" sz="2600" b="0" i="0" u="none" kern="1200" baseline="0" dirty="0"/>
                <a:t>s indirectos 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BA2D72F-322F-74A7-4A99-17E238E40F89}"/>
                </a:ext>
              </a:extLst>
            </p:cNvPr>
            <p:cNvSpPr/>
            <p:nvPr/>
          </p:nvSpPr>
          <p:spPr>
            <a:xfrm>
              <a:off x="6906885" y="2224899"/>
              <a:ext cx="2196000" cy="2196000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12" name="Rectangle 11" descr="Monedas">
              <a:extLst>
                <a:ext uri="{FF2B5EF4-FFF2-40B4-BE49-F238E27FC236}">
                  <a16:creationId xmlns:a16="http://schemas.microsoft.com/office/drawing/2014/main" id="{BE0242F8-074E-C362-8BE0-FE0465BB9531}"/>
                </a:ext>
              </a:extLst>
            </p:cNvPr>
            <p:cNvSpPr/>
            <p:nvPr/>
          </p:nvSpPr>
          <p:spPr>
            <a:xfrm>
              <a:off x="7374885" y="2692899"/>
              <a:ext cx="1260000" cy="126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es-XL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6D78829-0766-3791-3C3D-22F0538DFEAE}"/>
                </a:ext>
              </a:extLst>
            </p:cNvPr>
            <p:cNvSpPr/>
            <p:nvPr/>
          </p:nvSpPr>
          <p:spPr>
            <a:xfrm>
              <a:off x="6204885" y="5104899"/>
              <a:ext cx="3600000" cy="720000"/>
            </a:xfrm>
            <a:custGeom>
              <a:avLst/>
              <a:gdLst>
                <a:gd name="csX0" fmla="*/ 0 w 3600000"/>
                <a:gd name="csY0" fmla="*/ 0 h 720000"/>
                <a:gd name="csX1" fmla="*/ 3600000 w 3600000"/>
                <a:gd name="csY1" fmla="*/ 0 h 720000"/>
                <a:gd name="csX2" fmla="*/ 3600000 w 3600000"/>
                <a:gd name="csY2" fmla="*/ 720000 h 720000"/>
                <a:gd name="csX3" fmla="*/ 0 w 3600000"/>
                <a:gd name="csY3" fmla="*/ 720000 h 720000"/>
                <a:gd name="csX4" fmla="*/ 0 w 3600000"/>
                <a:gd name="csY4" fmla="*/ 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00000" h="720000">
                  <a:moveTo>
                    <a:pt x="0" y="0"/>
                  </a:moveTo>
                  <a:lnTo>
                    <a:pt x="3600000" y="0"/>
                  </a:lnTo>
                  <a:lnTo>
                    <a:pt x="360000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1557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x-es-XL" sz="2600" b="0" i="0" u="none" kern="1200" baseline="0" dirty="0"/>
                <a:t>Asignación de cost</a:t>
              </a:r>
              <a:r>
                <a:rPr lang="es-MX" sz="2600" b="0" i="0" u="none" kern="1200" baseline="0" dirty="0"/>
                <a:t>o</a:t>
              </a:r>
              <a:r>
                <a:rPr lang="x-es-XL" sz="2600" b="0" i="0" u="none" kern="1200" baseline="0" dirty="0"/>
                <a:t>s directos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167874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464"/>
            <a:ext cx="9677400" cy="1308986"/>
          </a:xfrm>
        </p:spPr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Asignación de cost</a:t>
            </a:r>
            <a:r>
              <a:rPr lang="es-MX" sz="3600" b="0" i="0" u="none" baseline="0" dirty="0"/>
              <a:t>o</a:t>
            </a:r>
            <a:r>
              <a:rPr lang="x-es-XL" sz="3600" b="0" i="0" u="none" baseline="0" dirty="0"/>
              <a:t>s: cost</a:t>
            </a:r>
            <a:r>
              <a:rPr lang="es-MX" sz="3600" b="0" i="0" u="none" baseline="0" dirty="0"/>
              <a:t>o</a:t>
            </a:r>
            <a:r>
              <a:rPr lang="x-es-XL" sz="3600" b="0" i="0" u="none" baseline="0" dirty="0"/>
              <a:t>s indirectos (1 de 2)</a:t>
            </a:r>
            <a:endParaRPr lang="x-es-XL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Deficiencias principales:</a:t>
            </a:r>
          </a:p>
          <a:p>
            <a:pPr marL="457200" algn="l" rtl="0"/>
            <a:r>
              <a:rPr lang="x-es-XL" sz="2600" b="0" i="0" u="none" baseline="0" dirty="0"/>
              <a:t>Cálculo erróneo </a:t>
            </a:r>
          </a:p>
          <a:p>
            <a:pPr marL="914400" lvl="1" algn="l" rtl="0"/>
            <a:r>
              <a:rPr lang="x-es-XL" b="0" i="0" u="none" baseline="0" dirty="0"/>
              <a:t>Errores matemáticos</a:t>
            </a:r>
          </a:p>
          <a:p>
            <a:pPr marL="914400" lvl="1" algn="l" rtl="0"/>
            <a:r>
              <a:rPr lang="x-es-XL" b="0" i="0" u="none" baseline="0" dirty="0"/>
              <a:t>Uso de tarifas no autorizadas</a:t>
            </a:r>
          </a:p>
          <a:p>
            <a:pPr marL="457200" algn="l" rtl="0"/>
            <a:r>
              <a:rPr lang="x-es-XL" sz="2600" b="0" i="0" u="none" baseline="0" dirty="0"/>
              <a:t>Los cambios en las tarifas no se han aplicado correctamente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450671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464"/>
            <a:ext cx="9677400" cy="1308986"/>
          </a:xfrm>
        </p:spPr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Asignación de cost</a:t>
            </a:r>
            <a:r>
              <a:rPr lang="es-MX" sz="3600" b="0" i="0" u="none" baseline="0" dirty="0"/>
              <a:t>o</a:t>
            </a:r>
            <a:r>
              <a:rPr lang="x-es-XL" sz="3600" b="0" i="0" u="none" baseline="0" dirty="0"/>
              <a:t>s: cost</a:t>
            </a:r>
            <a:r>
              <a:rPr lang="es-MX" sz="3600" b="0" i="0" u="none" baseline="0" dirty="0"/>
              <a:t>o</a:t>
            </a:r>
            <a:r>
              <a:rPr lang="x-es-XL" sz="3600" b="0" i="0" u="none" baseline="0" dirty="0"/>
              <a:t>s indirectos (2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Buenas prácticas:</a:t>
            </a:r>
          </a:p>
          <a:p>
            <a:pPr marL="457200" algn="l" rtl="0"/>
            <a:r>
              <a:rPr lang="x-es-XL" sz="2200" b="0" i="0" u="none" baseline="0" dirty="0"/>
              <a:t>Asegúr</a:t>
            </a:r>
            <a:r>
              <a:rPr lang="es-MX" sz="2200" b="0" i="0" u="none" baseline="0" dirty="0"/>
              <a:t>ese</a:t>
            </a:r>
            <a:r>
              <a:rPr lang="x-es-XL" sz="2200" b="0" i="0" u="none" baseline="0" dirty="0"/>
              <a:t> de que los cost</a:t>
            </a:r>
            <a:r>
              <a:rPr lang="es-MX" sz="2200" b="0" i="0" u="none" baseline="0" dirty="0"/>
              <a:t>o</a:t>
            </a:r>
            <a:r>
              <a:rPr lang="x-es-XL" sz="2200" b="0" i="0" u="none" baseline="0" dirty="0"/>
              <a:t>s de apoyo a los participantes queden excluidos de la base utilizada para calcular y aplicar el porcentaje de </a:t>
            </a:r>
            <a:r>
              <a:rPr lang="es-MX" sz="2200" b="0" i="0" u="none" baseline="0" dirty="0"/>
              <a:t>tarifa </a:t>
            </a:r>
            <a:r>
              <a:rPr lang="x-es-XL" sz="2200" b="0" i="0" u="none" baseline="0" dirty="0"/>
              <a:t>indirect</a:t>
            </a:r>
            <a:r>
              <a:rPr lang="es-MX" sz="2200" b="0" i="0" u="none" baseline="0" dirty="0"/>
              <a:t>a</a:t>
            </a:r>
            <a:r>
              <a:rPr lang="x-es-XL" sz="2200" b="0" i="0" u="none" baseline="0" dirty="0"/>
              <a:t>.</a:t>
            </a:r>
          </a:p>
          <a:p>
            <a:pPr marL="457200"/>
            <a:r>
              <a:rPr lang="x-es-XL" sz="2200" b="0" i="0" u="none" baseline="0" dirty="0"/>
              <a:t>Impl</a:t>
            </a:r>
            <a:r>
              <a:rPr lang="es-MX" sz="2200" b="0" i="0" u="none" baseline="0" dirty="0" err="1"/>
              <a:t>ementar</a:t>
            </a:r>
            <a:r>
              <a:rPr lang="x-es-XL" sz="2200" b="0" i="0" u="none" baseline="0" dirty="0"/>
              <a:t> un proceso para comparar l</a:t>
            </a:r>
            <a:r>
              <a:rPr lang="es-MX" sz="2200" b="0" i="0" u="none" baseline="0" dirty="0"/>
              <a:t>as tarifas </a:t>
            </a:r>
            <a:r>
              <a:rPr lang="x-es-XL" sz="2200" b="0" i="0" u="none" baseline="0" dirty="0"/>
              <a:t>indirect</a:t>
            </a:r>
            <a:r>
              <a:rPr lang="es-MX" sz="2200" b="0" i="0" u="none" baseline="0" dirty="0"/>
              <a:t>a</a:t>
            </a:r>
            <a:r>
              <a:rPr lang="x-es-XL" sz="2200" b="0" i="0" u="none" baseline="0" dirty="0"/>
              <a:t>s aplicad</a:t>
            </a:r>
            <a:r>
              <a:rPr lang="es-MX" sz="2200" b="0" i="0" u="none" baseline="0" dirty="0"/>
              <a:t>a</a:t>
            </a:r>
            <a:r>
              <a:rPr lang="x-es-XL" sz="2200" b="0" i="0" u="none" baseline="0" dirty="0"/>
              <a:t>s con los </a:t>
            </a:r>
            <a:r>
              <a:rPr lang="es-MX" sz="2200" dirty="0"/>
              <a:t>tarifas </a:t>
            </a:r>
            <a:r>
              <a:rPr lang="x-es-XL" sz="2200" b="0" i="0" u="none" baseline="0" dirty="0"/>
              <a:t>aprobad</a:t>
            </a:r>
            <a:r>
              <a:rPr lang="es-MX" sz="2200" b="0" i="0" u="none" baseline="0" dirty="0"/>
              <a:t>a</a:t>
            </a:r>
            <a:r>
              <a:rPr lang="x-es-XL" sz="2200" b="0" i="0" u="none" baseline="0" dirty="0"/>
              <a:t>s, con el fin de validar </a:t>
            </a:r>
            <a:r>
              <a:rPr lang="es-MX" sz="2200" b="0" i="0" u="none" baseline="0" dirty="0"/>
              <a:t>la tarifa </a:t>
            </a:r>
            <a:r>
              <a:rPr lang="x-es-XL" sz="2200" b="0" i="0" u="none" baseline="0" dirty="0"/>
              <a:t>y el período de aplicabilidad.</a:t>
            </a:r>
          </a:p>
          <a:p>
            <a:pPr marL="457200" algn="l" rtl="0"/>
            <a:r>
              <a:rPr lang="es-MX" sz="2200" b="0" i="0" u="none" baseline="0" dirty="0"/>
              <a:t>Implementar </a:t>
            </a:r>
            <a:r>
              <a:rPr lang="x-es-XL" sz="2200" b="0" i="0" u="none" baseline="0" dirty="0"/>
              <a:t>controles periódicos de cierre para revisar la </a:t>
            </a:r>
            <a:r>
              <a:rPr lang="es-MX" sz="2200" b="0" i="0" u="none" baseline="0" dirty="0"/>
              <a:t>asignación </a:t>
            </a:r>
            <a:r>
              <a:rPr lang="x-es-XL" sz="2200" b="0" i="0" u="none" baseline="0" dirty="0"/>
              <a:t>de cost</a:t>
            </a:r>
            <a:r>
              <a:rPr lang="es-MX" sz="2200" b="0" i="0" u="none" baseline="0" dirty="0"/>
              <a:t>o</a:t>
            </a:r>
            <a:r>
              <a:rPr lang="x-es-XL" sz="2200" b="0" i="0" u="none" baseline="0" dirty="0"/>
              <a:t>s y verificar la exactitud de la misma.</a:t>
            </a:r>
          </a:p>
          <a:p>
            <a:pPr marL="457200"/>
            <a:r>
              <a:rPr lang="x-es-XL" sz="2200" b="0" i="0" u="none" baseline="0" dirty="0"/>
              <a:t>Impl</a:t>
            </a:r>
            <a:r>
              <a:rPr lang="es-MX" sz="2200" b="0" i="0" u="none" baseline="0" dirty="0" err="1"/>
              <a:t>ementar</a:t>
            </a:r>
            <a:r>
              <a:rPr lang="es-MX" sz="2200" b="0" i="0" u="none" baseline="0" dirty="0"/>
              <a:t> </a:t>
            </a:r>
            <a:r>
              <a:rPr lang="x-es-XL" sz="2200" b="0" i="0" u="none" baseline="0" dirty="0"/>
              <a:t>un proceso para notificar a los gestores de subvenciones y al personal financiero cuando se produzcan cambios en </a:t>
            </a:r>
            <a:r>
              <a:rPr lang="es-MX" sz="2200" dirty="0"/>
              <a:t>las tarifas </a:t>
            </a:r>
            <a:r>
              <a:rPr lang="es-MX" sz="2200" b="0" i="0" u="none" baseline="0" dirty="0"/>
              <a:t>indirectas.</a:t>
            </a:r>
            <a:endParaRPr lang="x-es-XL" sz="2200" b="0" i="0" u="none" baseline="0" dirty="0"/>
          </a:p>
          <a:p>
            <a:pPr marL="457200" algn="l" rtl="0"/>
            <a:r>
              <a:rPr lang="x-es-XL" sz="2200" b="0" i="0" u="none" baseline="0" dirty="0"/>
              <a:t>Si se utiliza un sistema para aplicar la tarifa, hay que establecer un proceso para comprobar que se introduce en el sistema la tarifa correcta y que esta se aplica al período adecuado.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39883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677400" cy="1556925"/>
          </a:xfrm>
        </p:spPr>
        <p:txBody>
          <a:bodyPr>
            <a:normAutofit/>
          </a:bodyPr>
          <a:lstStyle/>
          <a:p>
            <a:pPr algn="l" rtl="0"/>
            <a:r>
              <a:rPr lang="x-es-XL" sz="4000" b="0" i="0" u="none" baseline="0" dirty="0"/>
              <a:t>Asignación de cost</a:t>
            </a:r>
            <a:r>
              <a:rPr lang="es-MX" sz="4000" b="0" i="0" u="none" baseline="0" dirty="0"/>
              <a:t>o</a:t>
            </a:r>
            <a:r>
              <a:rPr lang="x-es-XL" sz="4000" b="0" i="0" u="none" baseline="0" dirty="0"/>
              <a:t>s: asignación de cost</a:t>
            </a:r>
            <a:r>
              <a:rPr lang="es-MX" sz="4000" b="0" i="0" u="none" baseline="0" dirty="0"/>
              <a:t>o</a:t>
            </a:r>
            <a:r>
              <a:rPr lang="x-es-XL" sz="4000" b="0" i="0" u="none" baseline="0" dirty="0"/>
              <a:t>s directos (1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/>
              <a:t>Deficiencias principales:</a:t>
            </a:r>
          </a:p>
          <a:p>
            <a:pPr marL="457200" algn="l" rtl="0"/>
            <a:r>
              <a:rPr lang="x-es-XL" sz="2600" b="0" i="0" u="none" baseline="0"/>
              <a:t>Falta de respaldo a la metodología de asignación</a:t>
            </a:r>
          </a:p>
          <a:p>
            <a:pPr marL="457200" algn="l" rtl="0"/>
            <a:r>
              <a:rPr lang="x-es-XL" sz="2600" b="0" i="0" u="none" baseline="0"/>
              <a:t>Errores matemáticos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532226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FCF47C-C54C-1422-68A7-E2B32C45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677400" cy="1556925"/>
          </a:xfrm>
        </p:spPr>
        <p:txBody>
          <a:bodyPr>
            <a:normAutofit/>
          </a:bodyPr>
          <a:lstStyle/>
          <a:p>
            <a:pPr algn="l" rtl="0"/>
            <a:r>
              <a:rPr lang="x-es-XL" sz="4000" b="0" i="0" u="none" baseline="0" dirty="0"/>
              <a:t>Asignación de cost</a:t>
            </a:r>
            <a:r>
              <a:rPr lang="es-MX" sz="4000" b="0" i="0" u="none" baseline="0" dirty="0"/>
              <a:t>o</a:t>
            </a:r>
            <a:r>
              <a:rPr lang="x-es-XL" sz="4000" b="0" i="0" u="none" baseline="0" dirty="0"/>
              <a:t>s: asignación de cost</a:t>
            </a:r>
            <a:r>
              <a:rPr lang="es-MX" sz="4000" b="0" i="0" u="none" baseline="0" dirty="0"/>
              <a:t>o</a:t>
            </a:r>
            <a:r>
              <a:rPr lang="x-es-XL" sz="4000" b="0" i="0" u="none" baseline="0" dirty="0"/>
              <a:t>s directos (2 de 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1212C3-E999-FAA1-5AD3-95566BF3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x-es-XL" b="1" i="0" u="none" baseline="0" dirty="0"/>
              <a:t>Buenas prácticas:</a:t>
            </a:r>
          </a:p>
          <a:p>
            <a:pPr marL="457200" algn="l" rtl="0"/>
            <a:r>
              <a:rPr lang="x-es-XL" sz="2600" b="0" i="0" u="none" baseline="0" dirty="0"/>
              <a:t>Documenta</a:t>
            </a:r>
            <a:r>
              <a:rPr lang="es-MX" sz="2600" b="0" i="0" u="none" baseline="0" dirty="0"/>
              <a:t>r</a:t>
            </a:r>
            <a:r>
              <a:rPr lang="x-es-XL" sz="2600" b="0" i="0" u="none" baseline="0" dirty="0"/>
              <a:t> la metodología utilizada para distribuir los cost</a:t>
            </a:r>
            <a:r>
              <a:rPr lang="es-MX" sz="2600" b="0" i="0" u="none" baseline="0" dirty="0"/>
              <a:t>o</a:t>
            </a:r>
            <a:r>
              <a:rPr lang="x-es-XL" sz="2600" b="0" i="0" u="none" baseline="0" dirty="0"/>
              <a:t>s directos. La metodología debería incluir lo siguiente:</a:t>
            </a:r>
          </a:p>
          <a:p>
            <a:pPr marL="914400" lvl="1" algn="l" rtl="0"/>
            <a:r>
              <a:rPr lang="x-es-XL" b="0" i="0" u="none" baseline="0" dirty="0"/>
              <a:t>Identificación del grupo de cost</a:t>
            </a:r>
            <a:r>
              <a:rPr lang="es-MX" b="0" i="0" u="none" baseline="0" dirty="0"/>
              <a:t>o</a:t>
            </a:r>
            <a:r>
              <a:rPr lang="x-es-XL" b="0" i="0" u="none" baseline="0" dirty="0"/>
              <a:t>s directos</a:t>
            </a:r>
          </a:p>
          <a:p>
            <a:pPr marL="914400" lvl="1" algn="l" rtl="0"/>
            <a:r>
              <a:rPr lang="x-es-XL" b="0" i="0" u="none" baseline="0" dirty="0"/>
              <a:t>Metodología utilizada para distribuir los cost</a:t>
            </a:r>
            <a:r>
              <a:rPr lang="es-MX" b="0" i="0" u="none" baseline="0" dirty="0"/>
              <a:t>o</a:t>
            </a:r>
            <a:r>
              <a:rPr lang="x-es-XL" b="0" i="0" u="none" baseline="0" dirty="0"/>
              <a:t>s</a:t>
            </a:r>
          </a:p>
          <a:p>
            <a:pPr marL="914400" lvl="1" algn="l" rtl="0"/>
            <a:r>
              <a:rPr lang="x-es-XL" b="0" i="0" u="none" baseline="0" dirty="0"/>
              <a:t>Base de asignación</a:t>
            </a:r>
          </a:p>
          <a:p>
            <a:pPr marL="457200" algn="l" rtl="0"/>
            <a:r>
              <a:rPr lang="x-es-XL" sz="2600" b="0" i="0" u="none" baseline="0" dirty="0"/>
              <a:t>Se deben aplicar controles periódicos de cierre para revisar la </a:t>
            </a:r>
            <a:r>
              <a:rPr lang="es-MX" sz="2600" b="0" i="0" u="none" baseline="0" dirty="0"/>
              <a:t>asigna</a:t>
            </a:r>
            <a:r>
              <a:rPr lang="x-es-XL" sz="2600" b="0" i="0" u="none" baseline="0" dirty="0"/>
              <a:t>ción de </a:t>
            </a:r>
            <a:r>
              <a:rPr lang="es-MX" sz="2600" b="0" i="0" u="none" baseline="0" dirty="0"/>
              <a:t>costos </a:t>
            </a:r>
            <a:r>
              <a:rPr lang="x-es-XL" sz="2600" b="0" i="0" u="none" baseline="0" dirty="0"/>
              <a:t>y verificar la exactitud de dicha </a:t>
            </a:r>
            <a:r>
              <a:rPr lang="es-MX" sz="2600" b="0" i="0" u="none" baseline="0" dirty="0"/>
              <a:t>asigna</a:t>
            </a:r>
            <a:r>
              <a:rPr lang="x-es-XL" sz="2600" b="0" i="0" u="none" baseline="0" dirty="0"/>
              <a:t>ción.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F4DF-BF7B-F02B-51A1-A0F06552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46E1-176E-4F72-1EC0-37063BAA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21397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ADF4-C5FA-EE31-13BB-14B3CE336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0130" y="1793488"/>
            <a:ext cx="6043670" cy="1944479"/>
          </a:xfrm>
        </p:spPr>
        <p:txBody>
          <a:bodyPr/>
          <a:lstStyle/>
          <a:p>
            <a:pPr algn="l" rtl="0"/>
            <a:r>
              <a:rPr lang="x-es-XL" b="0" i="0" u="none" baseline="0"/>
              <a:t>¿Alguna pregunta?</a:t>
            </a:r>
          </a:p>
        </p:txBody>
      </p:sp>
    </p:spTree>
    <p:extLst>
      <p:ext uri="{BB962C8B-B14F-4D97-AF65-F5344CB8AC3E}">
        <p14:creationId xmlns:p14="http://schemas.microsoft.com/office/powerpoint/2010/main" val="3309595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FCB1-AEA6-E33A-0FC0-B27CB9E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41752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VETS PowerPoint Blue.potx  -  version 1.0: 8/16/2021 5:20 PM  -  Read-Only" id="{38DD2586-39EA-470C-832D-0A3762C7E687}" vid="{F73E0E44-9601-4222-9149-0D21E000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F1EFF6-5928-4484-9A17-3052547D47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62BCA1-FEE8-44D8-81BB-9A592FC5C787}">
  <ds:schemaRefs>
    <ds:schemaRef ds:uri="http://purl.org/dc/elements/1.1/"/>
    <ds:schemaRef ds:uri="http://schemas.microsoft.com/office/2006/documentManagement/types"/>
    <ds:schemaRef ds:uri="1df1fdb3-3814-4898-b68d-b9ae902564fe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ee3eab8d-6fc0-47b2-b9a9-e7b6a861d967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VETS PowerPoint Blue</Template>
  <TotalTime>367</TotalTime>
  <Words>2033</Words>
  <Application>Microsoft Office PowerPoint</Application>
  <PresentationFormat>Widescreen</PresentationFormat>
  <Paragraphs>195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Franklin Gothic Book</vt:lpstr>
      <vt:lpstr>Franklin Gothic Medium</vt:lpstr>
      <vt:lpstr>Webdings</vt:lpstr>
      <vt:lpstr>Wingdings</vt:lpstr>
      <vt:lpstr>Wingdings 3</vt:lpstr>
      <vt:lpstr>Office Theme</vt:lpstr>
      <vt:lpstr>Revisión y análisis de los resultados de la auditoría del HVRP</vt:lpstr>
      <vt:lpstr>Ponentes</vt:lpstr>
      <vt:lpstr>Objetivos</vt:lpstr>
      <vt:lpstr>Datos demográficos</vt:lpstr>
      <vt:lpstr>Principales áreas de incumplimiento del HVRP (1 de 2)</vt:lpstr>
      <vt:lpstr>Principales áreas de incumplimiento del HVRP (2 de 2)</vt:lpstr>
      <vt:lpstr>Requisitos del sistema de gestión financiera</vt:lpstr>
      <vt:lpstr>Requisitos del sistema de gestión financiera: registros de subvenciones</vt:lpstr>
      <vt:lpstr>Requisitos del sistema de gestión financiera: información financiera</vt:lpstr>
      <vt:lpstr>Requisitos del sistema de gestión financiera: registros contables</vt:lpstr>
      <vt:lpstr>Requisitos del sistema de gestión financiera: controles internos</vt:lpstr>
      <vt:lpstr>Requisitos del sistema de gestión financiera: controles presupuestarios y costos permitidos</vt:lpstr>
      <vt:lpstr>Costos permitidos/Costos no subvencionables</vt:lpstr>
      <vt:lpstr>Costos permitidos/Costos no subvencionables – Nómina (1 de 2)</vt:lpstr>
      <vt:lpstr>Costos permitidos/Costos no subvencionables – Nóminas (2 de 2)</vt:lpstr>
      <vt:lpstr>Costos permitidos/Costos no subvencionables: Costos de apoyo a los participantes (1 de 2)</vt:lpstr>
      <vt:lpstr>Costos permitidos/Costos no subvencionables: Costos de apoyo a los participantes (2 de 2)</vt:lpstr>
      <vt:lpstr>Costos permitidos/Costos no subvencionables: Viaje (1 de 2)</vt:lpstr>
      <vt:lpstr>Costos permitidos/Costos no subvencionables: Viaje (2 de 2)</vt:lpstr>
      <vt:lpstr>Información financiera – Informe financiero federal (FFR)</vt:lpstr>
      <vt:lpstr>Información financiera – FFR (1 de 2)</vt:lpstr>
      <vt:lpstr>Información financiera – FFR (2 de 2)</vt:lpstr>
      <vt:lpstr>Asignación de costos – Costos indirectos</vt:lpstr>
      <vt:lpstr>Asignación de costos: costos indirectos (1 de 2)</vt:lpstr>
      <vt:lpstr>Asignación de costos: costos indirectos (2 de 2)</vt:lpstr>
      <vt:lpstr>Asignación de costos: asignación de costos directos (1 de 2)</vt:lpstr>
      <vt:lpstr>Asignación de costos: asignación de costos directos (2 de 2)</vt:lpstr>
      <vt:lpstr>¿Alguna pregunta?</vt:lpstr>
      <vt:lpstr>¡Gracias!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HVRP PAC: HVRP Audit Results Review and Debrief</dc:title>
  <dc:subject>HVRP Audit Results Review and Debrief</dc:subject>
  <dc:creator>U.S. Department of Labor</dc:creator>
  <cp:keywords>USDOL, DOL, VETS, HVRP, PAC, Audit</cp:keywords>
  <cp:lastModifiedBy>Colleen Beck</cp:lastModifiedBy>
  <cp:revision>67</cp:revision>
  <dcterms:created xsi:type="dcterms:W3CDTF">2026-05-14T15:55:24Z</dcterms:created>
  <dcterms:modified xsi:type="dcterms:W3CDTF">2026-09-18T16:01:50Z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