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modernComment_11D_A4EBEDC7.xml" ContentType="application/vnd.ms-powerpoint.comment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56" r:id="rId5"/>
    <p:sldId id="279" r:id="rId6"/>
    <p:sldId id="257" r:id="rId7"/>
    <p:sldId id="280" r:id="rId8"/>
    <p:sldId id="260" r:id="rId9"/>
    <p:sldId id="258" r:id="rId10"/>
    <p:sldId id="259" r:id="rId11"/>
    <p:sldId id="281" r:id="rId12"/>
    <p:sldId id="261" r:id="rId13"/>
    <p:sldId id="262" r:id="rId14"/>
    <p:sldId id="282" r:id="rId15"/>
    <p:sldId id="283" r:id="rId16"/>
    <p:sldId id="288" r:id="rId17"/>
    <p:sldId id="289" r:id="rId18"/>
    <p:sldId id="290" r:id="rId19"/>
    <p:sldId id="291" r:id="rId20"/>
    <p:sldId id="284" r:id="rId21"/>
    <p:sldId id="285" r:id="rId22"/>
    <p:sldId id="286" r:id="rId23"/>
    <p:sldId id="287" r:id="rId24"/>
    <p:sldId id="263" r:id="rId25"/>
    <p:sldId id="27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C2C157D-EAF7-B53B-DD8F-646EAE9FD469}" name="Steigerwald, Jennifer L - VETS CTR" initials="SC" userId="S::steigerwald.jennifer.l@dol.gov::16289a0d-afd3-42e9-9535-ec1f0e36877f" providerId="AD"/>
  <p188:author id="{F80851A8-CDF9-8112-F940-16414BDD4F2D}" name="Rose, Michele A - VETS CTR" initials="MR" userId="S::Rose.Michele.A@dol.gov::39aa4f9c-0983-4684-a6ee-bdbb1fa05af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09AD"/>
    <a:srgbClr val="0054A6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964" autoAdjust="0"/>
    <p:restoredTop sz="96247" autoAdjust="0"/>
  </p:normalViewPr>
  <p:slideViewPr>
    <p:cSldViewPr snapToGrid="0">
      <p:cViewPr varScale="1">
        <p:scale>
          <a:sx n="109" d="100"/>
          <a:sy n="109" d="100"/>
        </p:scale>
        <p:origin x="7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0" d="100"/>
          <a:sy n="50" d="100"/>
        </p:scale>
        <p:origin x="2632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omments/modernComment_11D_A4EBEDC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BAFAF38-8E8F-4BBE-A069-BD6A72B9EA5D}" authorId="{F80851A8-CDF9-8112-F940-16414BDD4F2D}" status="resolved" created="2026-08-14T02:53:28.595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766925255" sldId="285"/>
      <ac:spMk id="6" creationId="{9F5779DC-E7BC-5B31-4194-59152F8F9438}"/>
      <ac:txMk cp="310">
        <ac:context len="451" hash="743945791"/>
      </ac:txMk>
    </ac:txMkLst>
    <p188:pos x="4741719" y="1870219"/>
    <p188:replyLst>
      <p188:reply id="{F7372C21-1492-48F8-8B95-F5675C4F6995}" authorId="{DC2C157D-EAF7-B53B-DD8F-646EAE9FD469}" created="2026-08-14T21:14:53.929">
        <p188:txBody>
          <a:bodyPr/>
          <a:lstStyle/>
          <a:p>
            <a:r>
              <a:rPr lang="en-US"/>
              <a:t>[@Rose, Michele A - VETS CTR] yes please</a:t>
            </a:r>
          </a:p>
        </p188:txBody>
      </p188:reply>
    </p188:replyLst>
    <p188:txBody>
      <a:bodyPr/>
      <a:lstStyle/>
      <a:p>
        <a:r>
          <a:rPr lang="en-US"/>
          <a:t>Should this be linked? It was colored but not linked in the original.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610A9B-4E50-4E1E-937E-551D5BF98DB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F6ED61-3DF0-4762-AC35-F6E46ACBD0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3616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B2A4E-1841-4DF1-AAD7-E22EECDE03EE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90CCEA-B629-4CAC-BC31-F931415174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579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90CCEA-B629-4CAC-BC31-F9314151746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122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9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291279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10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079209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11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897040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12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581758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90CCEA-B629-4CAC-BC31-F93141517463}" type="slidenum">
              <a:rPr kumimoji="0" sz="12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x-es-X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4095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90CCEA-B629-4CAC-BC31-F93141517463}" type="slidenum">
              <a:rPr kumimoji="0" sz="12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x-es-X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09599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85000"/>
              </a:lnSpc>
              <a:buFont typeface="Arial" panose="020B0604020202020204" pitchFamily="34" charset="0"/>
              <a:buNone/>
            </a:pPr>
            <a:endParaRPr lang="x-es-XL" sz="1400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90CCEA-B629-4CAC-BC31-F93141517463}" type="slidenum">
              <a:rPr kumimoji="0" sz="12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x-es-X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46104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17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2697755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18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7655742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19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6757373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21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9180821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22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65613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"/>
          <p:cNvSpPr/>
          <p:nvPr userDrawn="1"/>
        </p:nvSpPr>
        <p:spPr>
          <a:xfrm>
            <a:off x="1" y="-2"/>
            <a:ext cx="4426981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United States Department of Labor seal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281" y="1291496"/>
            <a:ext cx="2004649" cy="2004649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 userDrawn="1"/>
        </p:nvSpPr>
        <p:spPr>
          <a:xfrm>
            <a:off x="0" y="5266951"/>
            <a:ext cx="4426982" cy="15910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pt-BR" sz="2400" dirty="0">
                <a:solidFill>
                  <a:schemeClr val="bg1"/>
                </a:solidFill>
              </a:rPr>
              <a:t>Servicio de Empleo y Capacitación para Veteranos (VETS)</a:t>
            </a:r>
            <a:endParaRPr 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cxnSp>
        <p:nvCxnSpPr>
          <p:cNvPr id="18" name="Straight Connector 17" descr="Decorative"/>
          <p:cNvCxnSpPr/>
          <p:nvPr userDrawn="1"/>
        </p:nvCxnSpPr>
        <p:spPr>
          <a:xfrm>
            <a:off x="4535430" y="-2"/>
            <a:ext cx="0" cy="685800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7" name="Rectangle 16" descr="Decorative"/>
          <p:cNvSpPr/>
          <p:nvPr userDrawn="1"/>
        </p:nvSpPr>
        <p:spPr>
          <a:xfrm>
            <a:off x="10330543" y="0"/>
            <a:ext cx="1861457" cy="1110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10130" y="3175479"/>
            <a:ext cx="6043670" cy="1944479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10130" y="5266951"/>
            <a:ext cx="6043670" cy="729343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Subtitle/Date</a:t>
            </a:r>
          </a:p>
        </p:txBody>
      </p:sp>
      <p:pic>
        <p:nvPicPr>
          <p:cNvPr id="5" name="Picture 4" descr="Logo&#10;&#10;AI-generated content may be incorrect.">
            <a:extLst>
              <a:ext uri="{FF2B5EF4-FFF2-40B4-BE49-F238E27FC236}">
                <a16:creationId xmlns:a16="http://schemas.microsoft.com/office/drawing/2014/main" id="{7CF2982A-4C4C-460B-8595-BC96DBCBEB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281" y="3787772"/>
            <a:ext cx="1891883" cy="98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691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“Agenda” Title</a:t>
            </a:r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[Item, moderator/speaker, # minutes, etc.]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413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descr="Decorative"/>
          <p:cNvSpPr/>
          <p:nvPr userDrawn="1"/>
        </p:nvSpPr>
        <p:spPr>
          <a:xfrm>
            <a:off x="0" y="0"/>
            <a:ext cx="12192000" cy="45624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Heading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 flipH="1">
            <a:off x="0" y="4679950"/>
            <a:ext cx="12192000" cy="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792663"/>
            <a:ext cx="10515600" cy="12969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Subtitle, or delete if not needed.</a:t>
            </a:r>
          </a:p>
        </p:txBody>
      </p:sp>
      <p:pic>
        <p:nvPicPr>
          <p:cNvPr id="8" name="Picture 7" descr="Logo&#10;&#10;AI-generated content may be incorrect.">
            <a:extLst>
              <a:ext uri="{FF2B5EF4-FFF2-40B4-BE49-F238E27FC236}">
                <a16:creationId xmlns:a16="http://schemas.microsoft.com/office/drawing/2014/main" id="{83F27E2A-CE55-F93D-9993-E0E9E444C0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443" y="461723"/>
            <a:ext cx="1518891" cy="792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50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9461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113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693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29949"/>
            <a:ext cx="9695690" cy="9959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11590"/>
            <a:ext cx="5157787" cy="823912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>
              <a:buNone/>
              <a:defRPr sz="26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left column heading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19119"/>
            <a:ext cx="5157787" cy="37127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11590"/>
            <a:ext cx="5183188" cy="823912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>
              <a:buNone/>
              <a:defRPr sz="26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right column heading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19119"/>
            <a:ext cx="5183188" cy="37127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355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435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60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descr="Decorative"/>
          <p:cNvSpPr/>
          <p:nvPr userDrawn="1"/>
        </p:nvSpPr>
        <p:spPr>
          <a:xfrm>
            <a:off x="10388906" y="-1"/>
            <a:ext cx="1803094" cy="1002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286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descr="Decorative"/>
          <p:cNvSpPr/>
          <p:nvPr userDrawn="1"/>
        </p:nvSpPr>
        <p:spPr>
          <a:xfrm>
            <a:off x="10388906" y="-1"/>
            <a:ext cx="1803094" cy="1002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58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Sp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-4739"/>
            <a:ext cx="9677400" cy="1325563"/>
          </a:xfrm>
        </p:spPr>
        <p:txBody>
          <a:bodyPr>
            <a:normAutofit/>
          </a:bodyPr>
          <a:lstStyle>
            <a:lvl1pPr>
              <a:defRPr sz="4000" baseline="0"/>
            </a:lvl1pPr>
          </a:lstStyle>
          <a:p>
            <a:r>
              <a:rPr lang="en-US" dirty="0"/>
              <a:t>Enter Title for Speaker/Moderator Slide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166836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erson Photo 1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2298611"/>
            <a:ext cx="2284400" cy="2284400"/>
          </a:xfrm>
          <a:prstGeom prst="ellipse">
            <a:avLst/>
          </a:prstGeom>
          <a:solidFill>
            <a:srgbClr val="F3F4F4"/>
          </a:solidFill>
          <a:ln w="76200">
            <a:solidFill>
              <a:schemeClr val="tx2"/>
            </a:solidFill>
          </a:ln>
          <a:effectLst/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20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8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906424" y="2339916"/>
            <a:ext cx="7447376" cy="220178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24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4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8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8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165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-4739"/>
            <a:ext cx="9677400" cy="1325563"/>
          </a:xfrm>
        </p:spPr>
        <p:txBody>
          <a:bodyPr>
            <a:normAutofit/>
          </a:bodyPr>
          <a:lstStyle>
            <a:lvl1pPr>
              <a:defRPr sz="4000" baseline="0"/>
            </a:lvl1pPr>
          </a:lstStyle>
          <a:p>
            <a:r>
              <a:rPr lang="en-US" dirty="0"/>
              <a:t>Enter Title for Speakers/Moderators Slide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166836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erson Photo 1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1561600"/>
            <a:ext cx="2070100" cy="2070100"/>
          </a:xfrm>
          <a:prstGeom prst="ellipse">
            <a:avLst/>
          </a:prstGeom>
          <a:solidFill>
            <a:srgbClr val="F3F4F4"/>
          </a:solidFill>
          <a:ln w="57150">
            <a:solidFill>
              <a:schemeClr val="tx2"/>
            </a:solidFill>
          </a:ln>
          <a:effectLst/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8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8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906424" y="1477370"/>
            <a:ext cx="7447376" cy="224309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2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22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2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8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8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9" name="Person Photo 2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8200" y="3970049"/>
            <a:ext cx="2070100" cy="2070100"/>
          </a:xfrm>
          <a:prstGeom prst="ellipse">
            <a:avLst/>
          </a:prstGeom>
          <a:solidFill>
            <a:srgbClr val="F3F4F4"/>
          </a:solidFill>
          <a:ln w="57150">
            <a:solidFill>
              <a:schemeClr val="tx2"/>
            </a:solidFill>
          </a:ln>
          <a:effectLst/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8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0" name="Person Info 2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906424" y="3883552"/>
            <a:ext cx="7447376" cy="224309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2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22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2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8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800"/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981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578"/>
            <a:ext cx="9677400" cy="905377"/>
          </a:xfr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Enter Title for Speakers/Moderators Slide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975304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erson Photo 1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1336530"/>
            <a:ext cx="1663700" cy="1663700"/>
          </a:xfrm>
          <a:prstGeom prst="ellipse">
            <a:avLst/>
          </a:prstGeom>
          <a:solidFill>
            <a:srgbClr val="F3F4F4"/>
          </a:solidFill>
          <a:ln w="38100">
            <a:solidFill>
              <a:schemeClr val="tx2"/>
            </a:solidFill>
          </a:ln>
          <a:effectLst/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5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8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814224" y="1325746"/>
            <a:ext cx="7929058" cy="168526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9" name="Person Photo 2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832684" y="3139360"/>
            <a:ext cx="1663700" cy="1663700"/>
          </a:xfrm>
          <a:prstGeom prst="ellipse">
            <a:avLst/>
          </a:prstGeom>
          <a:solidFill>
            <a:srgbClr val="F3F4F4"/>
          </a:solidFill>
          <a:ln w="38100">
            <a:solidFill>
              <a:schemeClr val="tx2"/>
            </a:solidFill>
          </a:ln>
          <a:effectLst/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5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3" name="Person Info 2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3802614" y="3131592"/>
            <a:ext cx="6940668" cy="168526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 baseline="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11" name="Person Photo 3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821074" y="4957712"/>
            <a:ext cx="1663700" cy="1663700"/>
          </a:xfrm>
          <a:prstGeom prst="ellipse">
            <a:avLst/>
          </a:prstGeom>
          <a:solidFill>
            <a:srgbClr val="F3F4F4"/>
          </a:solidFill>
          <a:ln w="38100">
            <a:solidFill>
              <a:schemeClr val="tx2"/>
            </a:solidFill>
          </a:ln>
          <a:effectLst/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5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4" name="Person Info 3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4791004" y="4934588"/>
            <a:ext cx="5952278" cy="168526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1468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81726"/>
            <a:ext cx="3932237" cy="368726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80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86686"/>
            <a:ext cx="3932237" cy="368230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DABA74C2-14DB-422A-8954-B53A9CACED5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1106905"/>
            <a:ext cx="6172200" cy="4562375"/>
          </a:xfrm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 sz="2000" i="1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D91346B-1FC0-4A63-BE4B-4B2D487B4B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83188" y="5811838"/>
            <a:ext cx="6170612" cy="415226"/>
          </a:xfrm>
        </p:spPr>
        <p:txBody>
          <a:bodyPr/>
          <a:lstStyle>
            <a:lvl1pPr marL="0" indent="0" algn="l">
              <a:buClr>
                <a:schemeClr val="accent5">
                  <a:lumMod val="50000"/>
                </a:schemeClr>
              </a:buClr>
              <a:buSzPct val="150000"/>
              <a:buFont typeface="Webdings" panose="05030102010509060703" pitchFamily="18" charset="2"/>
              <a:buChar char=""/>
              <a:defRPr sz="13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image citation here; otherwise delete block.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511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578642" cy="4215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ubtitle Caption">
            <a:extLst>
              <a:ext uri="{FF2B5EF4-FFF2-40B4-BE49-F238E27FC236}">
                <a16:creationId xmlns:a16="http://schemas.microsoft.com/office/drawing/2014/main" id="{ACE185BF-D479-4469-B290-584318A7463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603999" y="1824760"/>
            <a:ext cx="4196217" cy="1270773"/>
          </a:xfrm>
          <a:solidFill>
            <a:schemeClr val="tx2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82880" tIns="182880" rIns="182880" bIns="182880" anchor="ctr">
            <a:normAutofit/>
          </a:bodyPr>
          <a:lstStyle>
            <a:lvl1pPr marL="0" indent="0" algn="ctr">
              <a:lnSpc>
                <a:spcPct val="108000"/>
              </a:lnSpc>
              <a:buNone/>
              <a:defRPr sz="2400" b="1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caption/subtitle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DABA74C2-14DB-422A-8954-B53A9CACED5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603999" y="3203619"/>
            <a:ext cx="4196217" cy="2837543"/>
          </a:xfrm>
          <a:prstGeom prst="roundRect">
            <a:avLst>
              <a:gd name="adj" fmla="val 7460"/>
            </a:avLst>
          </a:prstGeom>
          <a:ln w="50800" cmpd="thickThin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 sz="2000" i="1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5E47EF34-60FA-4FBD-8D67-E0511F85FD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4000" y="6084552"/>
            <a:ext cx="4195763" cy="365125"/>
          </a:xfrm>
        </p:spPr>
        <p:txBody>
          <a:bodyPr/>
          <a:lstStyle>
            <a:lvl1pPr marL="63500" indent="-17463" algn="l">
              <a:buClr>
                <a:schemeClr val="accent5">
                  <a:lumMod val="50000"/>
                </a:schemeClr>
              </a:buClr>
              <a:buSzPct val="150000"/>
              <a:buFont typeface="Webdings" panose="05030102010509060703" pitchFamily="18" charset="2"/>
              <a:buChar char=""/>
              <a:defRPr sz="13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image citation here; otherwise, delete block.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156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1"/>
            <a:ext cx="12192000" cy="2082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680894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Discussion Title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iscussion Topic">
            <a:extLst>
              <a:ext uri="{FF2B5EF4-FFF2-40B4-BE49-F238E27FC236}">
                <a16:creationId xmlns:a16="http://schemas.microsoft.com/office/drawing/2014/main" id="{C25573A4-A9C4-47F0-9576-FF873A4291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38400" y="2055811"/>
            <a:ext cx="8753627" cy="3857105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3600" b="0">
                <a:solidFill>
                  <a:schemeClr val="bg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discussion topic content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 descr="Logo&#10;&#10;AI-generated content may be incorrect.">
            <a:extLst>
              <a:ext uri="{FF2B5EF4-FFF2-40B4-BE49-F238E27FC236}">
                <a16:creationId xmlns:a16="http://schemas.microsoft.com/office/drawing/2014/main" id="{13CB88A9-3390-9DDC-550C-F57CF56FBD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1137" y="136525"/>
            <a:ext cx="1231619" cy="64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0203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1"/>
            <a:ext cx="12192000" cy="2082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680894" cy="1325563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Polling Question Title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l Question">
            <a:extLst>
              <a:ext uri="{FF2B5EF4-FFF2-40B4-BE49-F238E27FC236}">
                <a16:creationId xmlns:a16="http://schemas.microsoft.com/office/drawing/2014/main" id="{C25573A4-A9C4-47F0-9576-FF873A4291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00250" y="2187707"/>
            <a:ext cx="9191777" cy="1054252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800" b="0">
                <a:solidFill>
                  <a:schemeClr val="bg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poll question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3416667-CA2D-4DDC-AD50-735BBA133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74122" y="3351821"/>
            <a:ext cx="8617754" cy="2914625"/>
          </a:xfrm>
        </p:spPr>
        <p:txBody>
          <a:bodyPr anchor="t"/>
          <a:lstStyle>
            <a:lvl1pPr marL="457200" indent="-457200">
              <a:spcBef>
                <a:spcPts val="1800"/>
              </a:spcBef>
              <a:buClr>
                <a:schemeClr val="tx1"/>
              </a:buClr>
              <a:buSzPct val="100000"/>
              <a:buFont typeface="+mj-lt"/>
              <a:buAutoNum type="arabicPeriod"/>
              <a:defRPr sz="2800"/>
            </a:lvl1pPr>
            <a:lvl2pPr marL="777240">
              <a:spcBef>
                <a:spcPts val="400"/>
              </a:spcBef>
              <a:defRPr sz="2400"/>
            </a:lvl2pPr>
            <a:lvl3pPr>
              <a:spcBef>
                <a:spcPts val="200"/>
              </a:spcBef>
              <a:defRPr sz="2000"/>
            </a:lvl3pPr>
            <a:lvl4pPr>
              <a:spcBef>
                <a:spcPts val="200"/>
              </a:spcBef>
              <a:defRPr sz="2000"/>
            </a:lvl4pPr>
            <a:lvl5pPr>
              <a:spcBef>
                <a:spcPts val="200"/>
              </a:spcBef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Logo&#10;&#10;AI-generated content may be incorrect.">
            <a:extLst>
              <a:ext uri="{FF2B5EF4-FFF2-40B4-BE49-F238E27FC236}">
                <a16:creationId xmlns:a16="http://schemas.microsoft.com/office/drawing/2014/main" id="{71C5FD1C-EB29-6EF9-0A10-B616A8EF71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005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0"/>
            <a:ext cx="12192000" cy="11331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5400"/>
            <a:ext cx="9680894" cy="1104900"/>
          </a:xfrm>
        </p:spPr>
        <p:txBody>
          <a:bodyPr>
            <a:normAutofit/>
          </a:bodyPr>
          <a:lstStyle>
            <a:lvl1pPr>
              <a:defRPr sz="3600" b="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Series/Set Title</a:t>
            </a:r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838200" y="1136578"/>
            <a:ext cx="10515600" cy="1205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3" name="Straight Connector 12" descr="Decorative"/>
          <p:cNvCxnSpPr/>
          <p:nvPr userDrawn="1"/>
        </p:nvCxnSpPr>
        <p:spPr>
          <a:xfrm>
            <a:off x="838200" y="22479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838200" y="2536825"/>
            <a:ext cx="10515600" cy="37257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3" name="Picture 2" descr="Logo&#10;&#10;AI-generated content may be incorrect.">
            <a:extLst>
              <a:ext uri="{FF2B5EF4-FFF2-40B4-BE49-F238E27FC236}">
                <a16:creationId xmlns:a16="http://schemas.microsoft.com/office/drawing/2014/main" id="{115A737F-E78D-750E-52DD-BABE9BA877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9516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1"/>
            <a:ext cx="12192000" cy="2082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680894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“Resources” Title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2222205"/>
            <a:ext cx="5181600" cy="39547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resource title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2222205"/>
            <a:ext cx="5181600" cy="39547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resource title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3" name="Picture 2" descr="Logo&#10;&#10;AI-generated content may be incorrect.">
            <a:extLst>
              <a:ext uri="{FF2B5EF4-FFF2-40B4-BE49-F238E27FC236}">
                <a16:creationId xmlns:a16="http://schemas.microsoft.com/office/drawing/2014/main" id="{255687B7-9EC8-CFE5-AD9F-CBC8B4C9BA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9613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"/>
          <p:cNvSpPr/>
          <p:nvPr userDrawn="1"/>
        </p:nvSpPr>
        <p:spPr>
          <a:xfrm>
            <a:off x="1" y="-2"/>
            <a:ext cx="4426981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4426981" cy="6857999"/>
          </a:xfrm>
        </p:spPr>
        <p:txBody>
          <a:bodyPr>
            <a:noAutofit/>
          </a:bodyPr>
          <a:lstStyle>
            <a:lvl1pPr algn="ctr">
              <a:defRPr sz="5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 for “Contact” Slide</a:t>
            </a:r>
          </a:p>
        </p:txBody>
      </p:sp>
      <p:cxnSp>
        <p:nvCxnSpPr>
          <p:cNvPr id="18" name="Straight Connector 17" descr="Decorative"/>
          <p:cNvCxnSpPr/>
          <p:nvPr userDrawn="1"/>
        </p:nvCxnSpPr>
        <p:spPr>
          <a:xfrm>
            <a:off x="4535430" y="-2"/>
            <a:ext cx="0" cy="685800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070406" y="470907"/>
            <a:ext cx="5455827" cy="185379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14" name="Person Info 2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5070406" y="2502100"/>
            <a:ext cx="6508569" cy="185379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15" name="Person Info 3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5070406" y="4533293"/>
            <a:ext cx="6508569" cy="185379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</p:spTree>
    <p:extLst>
      <p:ext uri="{BB962C8B-B14F-4D97-AF65-F5344CB8AC3E}">
        <p14:creationId xmlns:p14="http://schemas.microsoft.com/office/powerpoint/2010/main" val="2375160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"/>
          <p:cNvSpPr/>
          <p:nvPr userDrawn="1"/>
        </p:nvSpPr>
        <p:spPr>
          <a:xfrm>
            <a:off x="1" y="-2"/>
            <a:ext cx="4426982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 descr="Decorative"/>
          <p:cNvSpPr txBox="1">
            <a:spLocks/>
          </p:cNvSpPr>
          <p:nvPr userDrawn="1"/>
        </p:nvSpPr>
        <p:spPr>
          <a:xfrm>
            <a:off x="1" y="-1"/>
            <a:ext cx="4426981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0000" dirty="0">
                <a:solidFill>
                  <a:schemeClr val="bg1"/>
                </a:solidFill>
              </a:rPr>
              <a:t>?</a:t>
            </a:r>
          </a:p>
        </p:txBody>
      </p:sp>
      <p:cxnSp>
        <p:nvCxnSpPr>
          <p:cNvPr id="18" name="Straight Connector 17" descr="Decorative"/>
          <p:cNvCxnSpPr/>
          <p:nvPr userDrawn="1"/>
        </p:nvCxnSpPr>
        <p:spPr>
          <a:xfrm>
            <a:off x="4535430" y="-2"/>
            <a:ext cx="0" cy="685800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10130" y="3175479"/>
            <a:ext cx="6043670" cy="1944479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Add “Questions?”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10130" y="5266951"/>
            <a:ext cx="6043670" cy="1057649"/>
          </a:xfrm>
        </p:spPr>
        <p:txBody>
          <a:bodyPr>
            <a:normAutofit/>
          </a:bodyPr>
          <a:lstStyle>
            <a:lvl1pPr marL="0" indent="0" algn="l">
              <a:buNone/>
              <a:defRPr sz="3200" baseline="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guidance for how to ask questions, or delete if not needed.</a:t>
            </a:r>
          </a:p>
        </p:txBody>
      </p:sp>
    </p:spTree>
    <p:extLst>
      <p:ext uri="{BB962C8B-B14F-4D97-AF65-F5344CB8AC3E}">
        <p14:creationId xmlns:p14="http://schemas.microsoft.com/office/powerpoint/2010/main" val="27493681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descr="Decorative"/>
          <p:cNvSpPr/>
          <p:nvPr userDrawn="1"/>
        </p:nvSpPr>
        <p:spPr>
          <a:xfrm>
            <a:off x="0" y="0"/>
            <a:ext cx="12192000" cy="45624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“Thank You” Title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 flipH="1">
            <a:off x="0" y="4679950"/>
            <a:ext cx="12192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033963"/>
            <a:ext cx="10515600" cy="1296987"/>
          </a:xfr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closing message or information, or delete if not needed.</a:t>
            </a:r>
          </a:p>
        </p:txBody>
      </p:sp>
      <p:pic>
        <p:nvPicPr>
          <p:cNvPr id="5" name="Picture 4" descr="Logo&#10;&#10;AI-generated content may be incorrect.">
            <a:extLst>
              <a:ext uri="{FF2B5EF4-FFF2-40B4-BE49-F238E27FC236}">
                <a16:creationId xmlns:a16="http://schemas.microsoft.com/office/drawing/2014/main" id="{51B2A0E2-9A0E-9AEC-D67E-D360C3FBC0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6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49666"/>
            <a:ext cx="10515600" cy="4630057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Ø"/>
              <a:defRPr/>
            </a:lvl1pPr>
            <a:lvl2pPr marL="914400" indent="-457200">
              <a:buClr>
                <a:srgbClr val="7B7B7B"/>
              </a:buClr>
              <a:buFont typeface="Wingdings" panose="05000000000000000000" pitchFamily="2" charset="2"/>
              <a:buChar char="Ø"/>
              <a:defRPr/>
            </a:lvl2pPr>
            <a:lvl3pPr marL="1317625" indent="-403225">
              <a:buClr>
                <a:srgbClr val="7B7B7B"/>
              </a:buClr>
              <a:buFont typeface="Wingdings" panose="05000000000000000000" pitchFamily="2" charset="2"/>
              <a:buChar char="Ø"/>
              <a:defRPr/>
            </a:lvl3pPr>
            <a:lvl4pPr marL="1828800" indent="-457200">
              <a:buClr>
                <a:srgbClr val="7B7B7B"/>
              </a:buClr>
              <a:buFont typeface="Wingdings" panose="05000000000000000000" pitchFamily="2" charset="2"/>
              <a:buChar char="Ø"/>
              <a:defRPr/>
            </a:lvl4pPr>
            <a:lvl5pPr marL="2286000" indent="-457200">
              <a:buClr>
                <a:srgbClr val="7B7B7B"/>
              </a:buClr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2316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National Veterans’ Technical Assistance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533A62-0560-4741-9272-0FF595F394C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16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23160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82296"/>
            <a:ext cx="9684318" cy="1325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7181C2-9543-0C42-19D6-B267EAFBCA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9100" y="5861050"/>
            <a:ext cx="5341938" cy="4953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en-US"/>
              <a:t>Click to edit footer text</a:t>
            </a:r>
          </a:p>
        </p:txBody>
      </p:sp>
    </p:spTree>
    <p:extLst>
      <p:ext uri="{BB962C8B-B14F-4D97-AF65-F5344CB8AC3E}">
        <p14:creationId xmlns:p14="http://schemas.microsoft.com/office/powerpoint/2010/main" val="12839569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Lin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19656"/>
            <a:ext cx="10515600" cy="4630057"/>
          </a:xfrm>
        </p:spPr>
        <p:txBody>
          <a:bodyPr/>
          <a:lstStyle>
            <a:lvl1pPr marL="463550" indent="-463550">
              <a:buFont typeface="Wingdings" panose="05000000000000000000" pitchFamily="2" charset="2"/>
              <a:buChar char="Ø"/>
              <a:defRPr/>
            </a:lvl1pPr>
            <a:lvl2pPr marL="914400" indent="-457200">
              <a:buFont typeface="Wingdings" panose="05000000000000000000" pitchFamily="2" charset="2"/>
              <a:buChar char="Ø"/>
              <a:defRPr/>
            </a:lvl2pPr>
            <a:lvl3pPr marL="1377950" indent="-463550">
              <a:buClr>
                <a:srgbClr val="7B7B7B"/>
              </a:buClr>
              <a:buFont typeface="Wingdings" panose="05000000000000000000" pitchFamily="2" charset="2"/>
              <a:buChar char="Ø"/>
              <a:defRPr/>
            </a:lvl3pPr>
            <a:lvl4pPr marL="1828800" indent="-457200">
              <a:buClr>
                <a:srgbClr val="7B7B7B"/>
              </a:buClr>
              <a:buFont typeface="Wingdings" panose="05000000000000000000" pitchFamily="2" charset="2"/>
              <a:buChar char="Ø"/>
              <a:defRPr/>
            </a:lvl4pPr>
            <a:lvl5pPr marL="2292350" indent="-463550">
              <a:buClr>
                <a:srgbClr val="7B7B7B"/>
              </a:buClr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2316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National Veterans’ Technical Assistance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533A62-0560-4741-9272-0FF595F394C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16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23160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384048"/>
            <a:ext cx="9684318" cy="1325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74023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6843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Veterans’ Employment and Training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43282" y="6356350"/>
            <a:ext cx="6105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</a:lstStyle>
          <a:p>
            <a:fld id="{9F533A62-0560-4741-9272-0FF595F394C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Logo&#10;&#10;AI-generated content may be incorrect.">
            <a:extLst>
              <a:ext uri="{FF2B5EF4-FFF2-40B4-BE49-F238E27FC236}">
                <a16:creationId xmlns:a16="http://schemas.microsoft.com/office/drawing/2014/main" id="{5A604A40-449A-4618-71CE-BE9A52074954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3651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685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1" r:id="rId3"/>
    <p:sldLayoutId id="2147483650" r:id="rId4"/>
    <p:sldLayoutId id="2147483652" r:id="rId5"/>
    <p:sldLayoutId id="2147483653" r:id="rId6"/>
    <p:sldLayoutId id="2147483654" r:id="rId7"/>
    <p:sldLayoutId id="2147483655" r:id="rId8"/>
    <p:sldLayoutId id="2147483659" r:id="rId9"/>
    <p:sldLayoutId id="2147483660" r:id="rId10"/>
    <p:sldLayoutId id="2147483665" r:id="rId11"/>
    <p:sldLayoutId id="2147483666" r:id="rId12"/>
    <p:sldLayoutId id="2147483668" r:id="rId13"/>
    <p:sldLayoutId id="2147483656" r:id="rId14"/>
    <p:sldLayoutId id="2147483657" r:id="rId15"/>
    <p:sldLayoutId id="2147483662" r:id="rId16"/>
    <p:sldLayoutId id="2147483671" r:id="rId17"/>
    <p:sldLayoutId id="2147483672" r:id="rId18"/>
    <p:sldLayoutId id="2147483673" r:id="rId19"/>
    <p:sldLayoutId id="2147483675" r:id="rId20"/>
    <p:sldLayoutId id="2147483674" r:id="rId21"/>
    <p:sldLayoutId id="2147483670" r:id="rId22"/>
    <p:sldLayoutId id="2147483663" r:id="rId23"/>
    <p:sldLayoutId id="2147483676" r:id="rId24"/>
    <p:sldLayoutId id="2147483677" r:id="rId2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Franklin Gothic Medium" panose="020B06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1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ol.gov/agencies/vets/programs/hvrp/glossary-of-terms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ol.gov/agencies/vets/programs/hvrp/glossary-of-terms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uscode.house.gov/view.xhtml?req=granuleid:USC-prelim-title38-section101&amp;num=0&amp;edition=preli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cfr.gov/current/title-2/subtitle-A/chapter-II/part-200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dol.gov/agencies/vets/programs/hvrp/recipients/policies" TargetMode="External"/><Relationship Id="rId4" Type="http://schemas.openxmlformats.org/officeDocument/2006/relationships/hyperlink" Target="https://www.ecfr.gov/current/title-2/subtitle-B/chapter-XXIX/part-2900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D_A4EBEDC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ecfr.gov/current/title-2/part-200/section-200.302#p-200.302(b)(7)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l.gov/sites/dolgov/files/VETS/files/VPL-02-25-Homeless-Veterans-Reintegration-Program-Performance-Management-and-Reporting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grantsolutions.gov/auth/realms/Grantsolutions/protocol/openid-connect/auth?response_type=code&amp;client_id=home&amp;redirect_uri=https%3A%2F%2Fwww.grantsolutions.gov%2Fgshome%2Fhome&amp;state=2bd3f2aa-3220-44b1-a2df-680bce9195e3&amp;login=true&amp;scope=openid" TargetMode="External"/><Relationship Id="rId5" Type="http://schemas.openxmlformats.org/officeDocument/2006/relationships/hyperlink" Target="https://www.dol.gov/agencies/vets/serviceproviders/vgrs" TargetMode="External"/><Relationship Id="rId4" Type="http://schemas.openxmlformats.org/officeDocument/2006/relationships/hyperlink" Target="https://pms.psc.gov/index.html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cfr.gov/current/title-2/subtitle-A/chapter-II/part-200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dol.gov/agencies/vets/resources/VPLS/VPLDirectory" TargetMode="External"/><Relationship Id="rId4" Type="http://schemas.openxmlformats.org/officeDocument/2006/relationships/hyperlink" Target="https://www.ecfr.gov/current/title-2/subtitle-B/chapter-XXIX/part-2900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81E04-271A-4DBA-2EE7-3A98C1B8A2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0129" y="3175479"/>
            <a:ext cx="6223779" cy="1944479"/>
          </a:xfrm>
        </p:spPr>
        <p:txBody>
          <a:bodyPr>
            <a:noAutofit/>
          </a:bodyPr>
          <a:lstStyle/>
          <a:p>
            <a:r>
              <a:rPr lang="x-es-XL" sz="4400" dirty="0"/>
              <a:t>Reunión posterior a la adjudicación (PAC)</a:t>
            </a:r>
            <a:r>
              <a:rPr lang="es-MX" sz="4400" dirty="0"/>
              <a:t> del</a:t>
            </a:r>
            <a:r>
              <a:rPr lang="x-es-XL" sz="4400" dirty="0"/>
              <a:t> Programa de Reinserción de Veteranos sin Hogar (HVRP): </a:t>
            </a:r>
            <a:r>
              <a:rPr lang="x-es-XL" sz="4400" b="0" i="0" u="none" baseline="0" dirty="0"/>
              <a:t>HVRP 101 y siglas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FF4729-D9B6-C5A3-095F-772367EFE4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l" rtl="0"/>
            <a:r>
              <a:rPr lang="x-es-XL" b="0" i="0" u="none" baseline="0" dirty="0"/>
              <a:t>17 de agosto de 2026</a:t>
            </a:r>
          </a:p>
        </p:txBody>
      </p:sp>
    </p:spTree>
    <p:extLst>
      <p:ext uri="{BB962C8B-B14F-4D97-AF65-F5344CB8AC3E}">
        <p14:creationId xmlns:p14="http://schemas.microsoft.com/office/powerpoint/2010/main" val="2848525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D303E2A-569B-4C0E-0BEB-627E82865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El ponente de hoy</a:t>
            </a:r>
          </a:p>
        </p:txBody>
      </p:sp>
      <p:pic>
        <p:nvPicPr>
          <p:cNvPr id="10" name="Picture 4" descr="Sarah Bierman">
            <a:extLst>
              <a:ext uri="{FF2B5EF4-FFF2-40B4-BE49-F238E27FC236}">
                <a16:creationId xmlns:a16="http://schemas.microsoft.com/office/drawing/2014/main" id="{143463C3-5187-6858-60A1-42DA12AF85D5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98700"/>
            <a:ext cx="2284413" cy="228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CEFD406-AF08-91CC-A602-559DB461FC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06424" y="2732809"/>
            <a:ext cx="7447376" cy="1808896"/>
          </a:xfrm>
        </p:spPr>
        <p:txBody>
          <a:bodyPr/>
          <a:lstStyle/>
          <a:p>
            <a:pPr algn="l" rtl="0"/>
            <a:r>
              <a:rPr lang="x-es-XL" sz="3200" b="1" i="0" u="none" baseline="0" dirty="0"/>
              <a:t>Sarah Bierman</a:t>
            </a:r>
          </a:p>
          <a:p>
            <a:pPr lvl="1" algn="l" rtl="0">
              <a:spcBef>
                <a:spcPts val="0"/>
              </a:spcBef>
              <a:spcAft>
                <a:spcPts val="0"/>
              </a:spcAft>
            </a:pPr>
            <a:r>
              <a:rPr lang="x-es-XL" sz="2000" b="0" i="0" u="none" baseline="0" dirty="0">
                <a:solidFill>
                  <a:schemeClr val="tx2"/>
                </a:solidFill>
              </a:rPr>
              <a:t>Subdirector de Subvenciones y </a:t>
            </a:r>
            <a:r>
              <a:rPr lang="es-MX" sz="2000" b="0" i="0" u="none" baseline="0" dirty="0">
                <a:solidFill>
                  <a:schemeClr val="tx2"/>
                </a:solidFill>
              </a:rPr>
              <a:t>Capacitación</a:t>
            </a:r>
            <a:endParaRPr lang="x-es-XL" sz="2000" b="0" i="0" u="none" baseline="0" dirty="0">
              <a:solidFill>
                <a:schemeClr val="tx2"/>
              </a:solidFill>
            </a:endParaRPr>
          </a:p>
          <a:p>
            <a:pPr lvl="1" algn="l" rtl="0">
              <a:spcBef>
                <a:spcPts val="0"/>
              </a:spcBef>
              <a:spcAft>
                <a:spcPts val="0"/>
              </a:spcAft>
            </a:pPr>
            <a:r>
              <a:rPr lang="x-es-XL" sz="2000" b="0" i="1" u="none" baseline="0" dirty="0">
                <a:solidFill>
                  <a:schemeClr val="tx2"/>
                </a:solidFill>
              </a:rPr>
              <a:t>Servicio de Empleo y </a:t>
            </a:r>
            <a:r>
              <a:rPr lang="es-MX" sz="2000" b="0" i="1" u="none" baseline="0" dirty="0">
                <a:solidFill>
                  <a:schemeClr val="tx2"/>
                </a:solidFill>
              </a:rPr>
              <a:t>Capacitación</a:t>
            </a:r>
            <a:r>
              <a:rPr lang="x-es-XL" sz="2000" b="0" i="1" u="none" baseline="0" dirty="0">
                <a:solidFill>
                  <a:schemeClr val="tx2"/>
                </a:solidFill>
              </a:rPr>
              <a:t> para Veteranos </a:t>
            </a:r>
          </a:p>
          <a:p>
            <a:pPr lvl="1" algn="l" rtl="0">
              <a:spcBef>
                <a:spcPts val="0"/>
              </a:spcBef>
              <a:spcAft>
                <a:spcPts val="0"/>
              </a:spcAft>
            </a:pPr>
            <a:r>
              <a:rPr lang="x-es-XL" sz="2000" b="0" i="1" u="none" baseline="0" dirty="0">
                <a:solidFill>
                  <a:schemeClr val="tx2"/>
                </a:solidFill>
              </a:rPr>
              <a:t>Departamento de Trabajo de EE. UU.</a:t>
            </a:r>
            <a:endParaRPr lang="x-es-XL" sz="2000" dirty="0">
              <a:solidFill>
                <a:schemeClr val="tx2"/>
              </a:solidFill>
              <a:cs typeface="Segoe U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58550C-81E4-042C-E693-9479D0C04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 </a:t>
            </a:r>
            <a:r>
              <a:rPr lang="pt-BR" b="0" i="0" u="none" baseline="0" dirty="0"/>
              <a:t>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CD0420-0ED7-EBA8-0D9F-D9C3A14DA2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2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1578856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75966-D998-4D98-DC5A-5C032B33D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Sesión de hoy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80EC5-1D55-3438-9DD8-96B18660B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El equipo HVRP del Departamento de Trabajo (DOL) y la Oficina de Asuntos de Veteranos (VETS) </a:t>
            </a:r>
          </a:p>
          <a:p>
            <a:pPr algn="l" rtl="0"/>
            <a:r>
              <a:rPr lang="x-es-XL" b="0" i="0" u="none" baseline="0" dirty="0"/>
              <a:t>Abreviaturas </a:t>
            </a:r>
            <a:r>
              <a:rPr lang="es-MX" b="0" i="0" u="none" baseline="0" dirty="0"/>
              <a:t>frecuentes</a:t>
            </a:r>
            <a:endParaRPr lang="x-es-XL" b="0" i="0" u="none" baseline="0" dirty="0"/>
          </a:p>
          <a:p>
            <a:pPr algn="l" rtl="0"/>
            <a:r>
              <a:rPr lang="x-es-XL" b="0" i="0" u="none" baseline="0" dirty="0"/>
              <a:t>Representantes técnicos de los responsables de subvenciones (GOTR)</a:t>
            </a:r>
          </a:p>
          <a:p>
            <a:pPr algn="l" rtl="0"/>
            <a:r>
              <a:rPr lang="x-es-XL" b="0" i="0" u="none" baseline="0" dirty="0"/>
              <a:t>HVRP: Conceptos básicos</a:t>
            </a:r>
          </a:p>
          <a:p>
            <a:pPr algn="l" rtl="0"/>
            <a:r>
              <a:rPr lang="x-es-XL" b="0" i="0" u="none" baseline="0" dirty="0"/>
              <a:t>Recursos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80FDDE-1D90-D863-98B8-C6E19E932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 </a:t>
            </a:r>
            <a:r>
              <a:rPr lang="pt-BR" b="0" i="0" u="none" baseline="0" dirty="0"/>
              <a:t>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DC4D46-DB9C-7385-3C70-AE39152C9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3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510521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75966-D998-4D98-DC5A-5C032B33D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Subvenciones y </a:t>
            </a:r>
            <a:r>
              <a:rPr lang="es-MX" dirty="0"/>
              <a:t>capacitación</a:t>
            </a:r>
            <a:r>
              <a:rPr lang="x-es-XL" b="0" i="0" u="none" baseline="0" dirty="0"/>
              <a:t>: equipo del HVRP</a:t>
            </a:r>
          </a:p>
        </p:txBody>
      </p:sp>
      <p:pic>
        <p:nvPicPr>
          <p:cNvPr id="8" name="Picture Placeholder 6" descr="Kimberly Quinones">
            <a:extLst>
              <a:ext uri="{FF2B5EF4-FFF2-40B4-BE49-F238E27FC236}">
                <a16:creationId xmlns:a16="http://schemas.microsoft.com/office/drawing/2014/main" id="{320F5D7B-F1F0-791A-95A0-1865769B6C1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3" r="203"/>
          <a:stretch/>
        </p:blipFill>
        <p:spPr>
          <a:xfrm>
            <a:off x="1407424" y="1715993"/>
            <a:ext cx="953851" cy="957741"/>
          </a:xfrm>
          <a:prstGeom prst="ellipse">
            <a:avLst/>
          </a:prstGeom>
          <a:solidFill>
            <a:srgbClr val="F3F4F4"/>
          </a:solidFill>
          <a:ln w="50800">
            <a:solidFill>
              <a:schemeClr val="bg2">
                <a:lumMod val="25000"/>
              </a:schemeClr>
            </a:solidFill>
          </a:ln>
          <a:effectLst/>
        </p:spPr>
      </p:pic>
      <p:pic>
        <p:nvPicPr>
          <p:cNvPr id="9" name="Picture Placeholder 6" descr="Sarah Bierman">
            <a:extLst>
              <a:ext uri="{FF2B5EF4-FFF2-40B4-BE49-F238E27FC236}">
                <a16:creationId xmlns:a16="http://schemas.microsoft.com/office/drawing/2014/main" id="{E467DAAB-D1B5-7CF3-2724-B07DCFB4222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375" b="11375"/>
          <a:stretch/>
        </p:blipFill>
        <p:spPr>
          <a:xfrm>
            <a:off x="1378320" y="2852639"/>
            <a:ext cx="995238" cy="995238"/>
          </a:xfrm>
          <a:prstGeom prst="ellipse">
            <a:avLst/>
          </a:prstGeom>
          <a:ln w="50800">
            <a:solidFill>
              <a:schemeClr val="bg2">
                <a:lumMod val="25000"/>
              </a:schemeClr>
            </a:solidFill>
          </a:ln>
        </p:spPr>
      </p:pic>
      <p:pic>
        <p:nvPicPr>
          <p:cNvPr id="10" name="Picture Placeholder 11" descr="Chris Brown">
            <a:extLst>
              <a:ext uri="{FF2B5EF4-FFF2-40B4-BE49-F238E27FC236}">
                <a16:creationId xmlns:a16="http://schemas.microsoft.com/office/drawing/2014/main" id="{59038B08-F17D-B7F6-BB67-E6852FC0605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520" b="11520"/>
          <a:stretch/>
        </p:blipFill>
        <p:spPr>
          <a:xfrm>
            <a:off x="1347528" y="4029400"/>
            <a:ext cx="1026030" cy="1022182"/>
          </a:xfrm>
          <a:prstGeom prst="ellips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11" name="Picture 4" descr="Christina Vine">
            <a:extLst>
              <a:ext uri="{FF2B5EF4-FFF2-40B4-BE49-F238E27FC236}">
                <a16:creationId xmlns:a16="http://schemas.microsoft.com/office/drawing/2014/main" id="{918D6DA4-CF6D-218F-B041-D7A1A11411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792"/>
          <a:stretch>
            <a:fillRect/>
          </a:stretch>
        </p:blipFill>
        <p:spPr bwMode="auto">
          <a:xfrm>
            <a:off x="1143929" y="5233105"/>
            <a:ext cx="1433227" cy="1167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B39EA6C7-1F01-0F8A-0749-AF70011522E9}"/>
              </a:ext>
            </a:extLst>
          </p:cNvPr>
          <p:cNvSpPr txBox="1">
            <a:spLocks/>
          </p:cNvSpPr>
          <p:nvPr/>
        </p:nvSpPr>
        <p:spPr>
          <a:xfrm>
            <a:off x="2440980" y="1636948"/>
            <a:ext cx="3151989" cy="49019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spcBef>
                <a:spcPts val="0"/>
              </a:spcBef>
              <a:spcAft>
                <a:spcPts val="300"/>
              </a:spcAft>
              <a:buNone/>
            </a:pPr>
            <a:r>
              <a:rPr lang="x-es-XL" sz="1200" b="1" i="0" u="none" baseline="0" dirty="0">
                <a:solidFill>
                  <a:schemeClr val="tx2"/>
                </a:solidFill>
              </a:rPr>
              <a:t>Kimberly Quinones</a:t>
            </a:r>
            <a:endParaRPr lang="x-es-XL" sz="1200" b="1" dirty="0">
              <a:solidFill>
                <a:schemeClr val="tx2"/>
              </a:solidFill>
              <a:cs typeface="Segoe UI"/>
            </a:endParaRPr>
          </a:p>
          <a:p>
            <a:pPr marL="290513" lvl="1" indent="0" algn="l" rtl="0">
              <a:spcBef>
                <a:spcPts val="0"/>
              </a:spcBef>
              <a:buNone/>
            </a:pPr>
            <a:r>
              <a:rPr lang="x-es-XL" sz="1000" b="0" i="1" u="none" baseline="0" dirty="0"/>
              <a:t>Director de la Oficina de Programas Nacionales, </a:t>
            </a:r>
            <a:endParaRPr lang="x-es-XL" sz="1000" i="1" dirty="0">
              <a:cs typeface="Segoe UI"/>
            </a:endParaRPr>
          </a:p>
          <a:p>
            <a:pPr marL="290513" lvl="1" indent="0" algn="l" rtl="0">
              <a:spcBef>
                <a:spcPts val="0"/>
              </a:spcBef>
              <a:buNone/>
            </a:pPr>
            <a:r>
              <a:rPr lang="x-es-XL" sz="1000" b="0" i="1" u="none" baseline="0" dirty="0"/>
              <a:t>Subvenciones y</a:t>
            </a:r>
            <a:r>
              <a:rPr lang="es-MX" sz="1000" b="0" i="1" u="none" baseline="0" dirty="0"/>
              <a:t> Capacitación</a:t>
            </a:r>
            <a:endParaRPr lang="x-es-XL" sz="1000" i="1" dirty="0">
              <a:cs typeface="Segoe UI"/>
            </a:endParaRPr>
          </a:p>
          <a:p>
            <a:pPr marL="290513" lvl="2" indent="0" algn="l" rtl="0">
              <a:spcBef>
                <a:spcPts val="0"/>
              </a:spcBef>
              <a:buNone/>
            </a:pPr>
            <a:r>
              <a:rPr lang="x-es-XL" sz="1000" b="0" i="0" u="none" baseline="0" dirty="0">
                <a:solidFill>
                  <a:srgbClr val="C00000"/>
                </a:solidFill>
              </a:rPr>
              <a:t>Departamento de Trabajo de EE. UU. (DOL)/VETS </a:t>
            </a:r>
            <a:endParaRPr lang="x-es-XL" sz="1000" dirty="0">
              <a:solidFill>
                <a:srgbClr val="C00000"/>
              </a:solidFill>
              <a:cs typeface="Segoe UI"/>
            </a:endParaRPr>
          </a:p>
          <a:p>
            <a:pPr marL="0" indent="0" algn="l" rtl="0">
              <a:spcBef>
                <a:spcPts val="4800"/>
              </a:spcBef>
              <a:spcAft>
                <a:spcPts val="300"/>
              </a:spcAft>
              <a:buNone/>
            </a:pPr>
            <a:r>
              <a:rPr lang="x-es-XL" sz="1200" b="1" i="0" u="none" baseline="0" dirty="0">
                <a:solidFill>
                  <a:schemeClr val="tx2"/>
                </a:solidFill>
              </a:rPr>
              <a:t>Sarah Bierman</a:t>
            </a:r>
            <a:endParaRPr lang="x-es-XL" sz="1200" b="1" dirty="0">
              <a:solidFill>
                <a:schemeClr val="tx2"/>
              </a:solidFill>
              <a:cs typeface="Segoe UI"/>
            </a:endParaRPr>
          </a:p>
          <a:p>
            <a:pPr marL="290513" lvl="1" indent="0">
              <a:spcBef>
                <a:spcPts val="0"/>
              </a:spcBef>
              <a:buNone/>
            </a:pPr>
            <a:r>
              <a:rPr lang="x-es-XL" sz="1000" b="0" i="1" u="none" baseline="0" dirty="0"/>
              <a:t>Subdirector de la Oficina de Programas Nacionales, Subvenciones y </a:t>
            </a:r>
            <a:r>
              <a:rPr lang="es-MX" sz="1000" i="1" dirty="0"/>
              <a:t>Capacitación</a:t>
            </a:r>
            <a:endParaRPr lang="x-es-XL" sz="1000" b="0" i="1" u="none" baseline="0" dirty="0"/>
          </a:p>
          <a:p>
            <a:pPr marL="290513" lvl="2" indent="0" algn="l" rtl="0">
              <a:spcBef>
                <a:spcPts val="0"/>
              </a:spcBef>
              <a:buNone/>
            </a:pPr>
            <a:r>
              <a:rPr lang="x-es-XL" sz="1000" b="0" i="0" u="none" baseline="0" dirty="0">
                <a:solidFill>
                  <a:srgbClr val="C00000"/>
                </a:solidFill>
              </a:rPr>
              <a:t>Departamento de Trabajo de EE. UU. (DOL)/VETS </a:t>
            </a:r>
          </a:p>
          <a:p>
            <a:pPr marL="0" indent="0" algn="l" rtl="0">
              <a:spcBef>
                <a:spcPts val="4800"/>
              </a:spcBef>
              <a:spcAft>
                <a:spcPts val="300"/>
              </a:spcAft>
              <a:buNone/>
            </a:pPr>
            <a:r>
              <a:rPr lang="x-es-XL" sz="1200" b="1" i="0" u="none" baseline="0" dirty="0">
                <a:solidFill>
                  <a:schemeClr val="tx2"/>
                </a:solidFill>
              </a:rPr>
              <a:t>Christopher Brown</a:t>
            </a:r>
            <a:endParaRPr lang="x-es-XL" sz="1200" b="1" dirty="0">
              <a:solidFill>
                <a:schemeClr val="tx2"/>
              </a:solidFill>
              <a:cs typeface="Segoe UI"/>
            </a:endParaRPr>
          </a:p>
          <a:p>
            <a:pPr marL="290513" lvl="1" indent="0">
              <a:spcBef>
                <a:spcPts val="0"/>
              </a:spcBef>
              <a:buNone/>
            </a:pPr>
            <a:r>
              <a:rPr lang="x-es-XL" sz="1000" b="0" i="1" u="none" baseline="0" dirty="0"/>
              <a:t>Responsable del HVRP, Oficina de Programas Nacionales, Subvenciones y </a:t>
            </a:r>
            <a:r>
              <a:rPr lang="es-MX" sz="1000" i="1" dirty="0"/>
              <a:t>Capacitación</a:t>
            </a:r>
            <a:endParaRPr lang="x-es-XL" sz="1000" b="0" i="1" u="none" baseline="0" dirty="0"/>
          </a:p>
          <a:p>
            <a:pPr marL="290513" lvl="2" indent="0" algn="l" rtl="0">
              <a:spcBef>
                <a:spcPts val="0"/>
              </a:spcBef>
              <a:buNone/>
            </a:pPr>
            <a:r>
              <a:rPr lang="x-es-XL" sz="1000" b="0" i="0" u="none" baseline="0" dirty="0">
                <a:solidFill>
                  <a:srgbClr val="C00000"/>
                </a:solidFill>
              </a:rPr>
              <a:t>Departamento de Trabajo de EE. UU. (DOL)/VETS</a:t>
            </a:r>
          </a:p>
          <a:p>
            <a:pPr marL="0" indent="0" algn="l" rtl="0">
              <a:spcBef>
                <a:spcPts val="4800"/>
              </a:spcBef>
              <a:spcAft>
                <a:spcPts val="300"/>
              </a:spcAft>
              <a:buNone/>
            </a:pPr>
            <a:r>
              <a:rPr lang="x-es-XL" sz="1200" b="1" i="0" u="none" baseline="0" dirty="0">
                <a:solidFill>
                  <a:schemeClr val="tx2"/>
                </a:solidFill>
              </a:rPr>
              <a:t>Christina Vine</a:t>
            </a:r>
            <a:endParaRPr lang="x-es-XL" sz="1200" b="1" dirty="0">
              <a:solidFill>
                <a:schemeClr val="tx2"/>
              </a:solidFill>
              <a:cs typeface="Segoe UI"/>
            </a:endParaRPr>
          </a:p>
          <a:p>
            <a:pPr marL="290513" lvl="1" indent="0" algn="l" rtl="0">
              <a:spcBef>
                <a:spcPts val="0"/>
              </a:spcBef>
              <a:buNone/>
            </a:pPr>
            <a:r>
              <a:rPr lang="x-es-XL" sz="1000" b="0" i="1" u="none" baseline="0" dirty="0"/>
              <a:t>Analista de Gestión y Programas, </a:t>
            </a:r>
            <a:br>
              <a:rPr lang="x-es-XL" sz="1000" i="1" dirty="0"/>
            </a:br>
            <a:r>
              <a:rPr lang="x-es-XL" sz="1000" b="0" i="1" u="none" baseline="0" dirty="0"/>
              <a:t>Oficina de Programas Nacionales, Subvenciones y </a:t>
            </a:r>
            <a:r>
              <a:rPr lang="es-MX" sz="1000" b="0" i="1" u="none" baseline="0" dirty="0"/>
              <a:t>Capacitación</a:t>
            </a:r>
            <a:endParaRPr lang="x-es-XL" sz="1000" b="0" i="1" u="none" baseline="0" dirty="0"/>
          </a:p>
          <a:p>
            <a:pPr marL="290513" lvl="2" indent="0" algn="l" rtl="0">
              <a:spcBef>
                <a:spcPts val="0"/>
              </a:spcBef>
              <a:buNone/>
            </a:pPr>
            <a:r>
              <a:rPr lang="x-es-XL" sz="1000" b="0" i="0" u="none" baseline="0" dirty="0">
                <a:solidFill>
                  <a:srgbClr val="C00000"/>
                </a:solidFill>
              </a:rPr>
              <a:t>Departamento de Trabajo de EE. UU. (DOL)/VETS</a:t>
            </a:r>
          </a:p>
        </p:txBody>
      </p:sp>
      <p:pic>
        <p:nvPicPr>
          <p:cNvPr id="13" name="Picture 12" descr="Kate McCord">
            <a:extLst>
              <a:ext uri="{FF2B5EF4-FFF2-40B4-BE49-F238E27FC236}">
                <a16:creationId xmlns:a16="http://schemas.microsoft.com/office/drawing/2014/main" id="{3837EC31-A7FB-85C6-7C73-E4570B76AB9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1405" b="11405"/>
          <a:stretch/>
        </p:blipFill>
        <p:spPr>
          <a:xfrm>
            <a:off x="6024592" y="1685702"/>
            <a:ext cx="990360" cy="939157"/>
          </a:xfrm>
          <a:prstGeom prst="ellipse">
            <a:avLst/>
          </a:prstGeom>
          <a:ln w="63500" cap="rnd">
            <a:solidFill>
              <a:schemeClr val="bg2">
                <a:lumMod val="2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Placeholder 6" descr="Mike Long">
            <a:extLst>
              <a:ext uri="{FF2B5EF4-FFF2-40B4-BE49-F238E27FC236}">
                <a16:creationId xmlns:a16="http://schemas.microsoft.com/office/drawing/2014/main" id="{49AC1AA3-4F88-1934-25C9-4DB8F82FB40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039" b="7039"/>
          <a:stretch/>
        </p:blipFill>
        <p:spPr>
          <a:xfrm>
            <a:off x="6024592" y="2841847"/>
            <a:ext cx="990360" cy="994399"/>
          </a:xfrm>
          <a:prstGeom prst="ellipse">
            <a:avLst/>
          </a:prstGeom>
          <a:solidFill>
            <a:srgbClr val="F3F4F4"/>
          </a:solidFill>
          <a:ln w="50800">
            <a:solidFill>
              <a:schemeClr val="bg2">
                <a:lumMod val="25000"/>
              </a:schemeClr>
            </a:solidFill>
          </a:ln>
          <a:effectLst/>
        </p:spPr>
      </p:pic>
      <p:pic>
        <p:nvPicPr>
          <p:cNvPr id="15" name="Picture Placeholder 6" descr="Brandon Webb">
            <a:extLst>
              <a:ext uri="{FF2B5EF4-FFF2-40B4-BE49-F238E27FC236}">
                <a16:creationId xmlns:a16="http://schemas.microsoft.com/office/drawing/2014/main" id="{5C3EE8E3-5FA2-9D3D-73FB-92496B77DB3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03" r="203"/>
          <a:stretch/>
        </p:blipFill>
        <p:spPr>
          <a:xfrm>
            <a:off x="6028874" y="4053235"/>
            <a:ext cx="980325" cy="984324"/>
          </a:xfrm>
          <a:prstGeom prst="ellipse">
            <a:avLst/>
          </a:prstGeom>
          <a:solidFill>
            <a:srgbClr val="F3F4F4"/>
          </a:solidFill>
          <a:ln w="50800">
            <a:solidFill>
              <a:schemeClr val="bg2">
                <a:lumMod val="25000"/>
              </a:schemeClr>
            </a:solidFill>
          </a:ln>
          <a:effectLst/>
        </p:spPr>
      </p:pic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1C2DC66E-AAFB-89A7-8D8B-6273255CE292}"/>
              </a:ext>
            </a:extLst>
          </p:cNvPr>
          <p:cNvSpPr txBox="1">
            <a:spLocks/>
          </p:cNvSpPr>
          <p:nvPr/>
        </p:nvSpPr>
        <p:spPr>
          <a:xfrm>
            <a:off x="7157299" y="1742497"/>
            <a:ext cx="3594100" cy="401688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</a:pPr>
            <a:r>
              <a:rPr lang="x-es-XL" sz="1200" b="1" i="0" u="none" baseline="0" dirty="0">
                <a:solidFill>
                  <a:schemeClr val="tx2"/>
                </a:solidFill>
              </a:rPr>
              <a:t>Kate McCord</a:t>
            </a:r>
          </a:p>
          <a:p>
            <a:pPr marL="290513" lvl="1" indent="0" algn="l" rtl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x-es-XL" sz="1000" b="0" i="1" u="none" baseline="0" dirty="0"/>
              <a:t>Responsable de Rendimiento, Oficina de Programas Nacionales,</a:t>
            </a:r>
            <a:r>
              <a:rPr lang="es-MX" sz="1000" b="0" i="1" u="none" baseline="0" dirty="0"/>
              <a:t> </a:t>
            </a:r>
            <a:r>
              <a:rPr lang="x-es-XL" sz="1000" b="0" i="1" u="none" baseline="0" dirty="0"/>
              <a:t>Subvenciones y </a:t>
            </a:r>
            <a:r>
              <a:rPr lang="es-MX" sz="1000" i="1" dirty="0"/>
              <a:t>C</a:t>
            </a:r>
            <a:r>
              <a:rPr lang="es-MX" sz="1000" b="0" i="1" u="none" baseline="0" dirty="0"/>
              <a:t>apacitación</a:t>
            </a:r>
            <a:endParaRPr lang="x-es-XL" sz="1000" b="0" i="1" u="none" baseline="0" dirty="0"/>
          </a:p>
          <a:p>
            <a:pPr marL="290513" lvl="2" indent="0" algn="l" rtl="0"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x-es-XL" sz="1000" b="0" i="0" u="none" baseline="0" dirty="0">
                <a:solidFill>
                  <a:srgbClr val="C00000"/>
                </a:solidFill>
              </a:rPr>
              <a:t>Departamento de Trabajo de EE. UU. (DOL)/VETS </a:t>
            </a:r>
          </a:p>
          <a:p>
            <a:pPr marL="0" indent="0" algn="l" rtl="0">
              <a:spcBef>
                <a:spcPts val="48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</a:pPr>
            <a:r>
              <a:rPr lang="x-es-XL" sz="1200" b="1" i="0" u="none" baseline="0" dirty="0">
                <a:solidFill>
                  <a:schemeClr val="tx2"/>
                </a:solidFill>
              </a:rPr>
              <a:t>Mike Long</a:t>
            </a:r>
          </a:p>
          <a:p>
            <a:pPr marL="290513" lvl="1" indent="0" algn="l" rtl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x-es-XL" sz="1000" b="0" i="1" u="none" baseline="0" dirty="0"/>
              <a:t>Analista de Gestión y Programas, </a:t>
            </a:r>
            <a:br>
              <a:rPr lang="x-es-XL" sz="1000" i="1" dirty="0"/>
            </a:br>
            <a:r>
              <a:rPr lang="x-es-XL" sz="1000" b="0" i="1" u="none" baseline="0" dirty="0"/>
              <a:t>Oficina de Programas Nacionales, Subvenciones y </a:t>
            </a:r>
            <a:r>
              <a:rPr lang="es-MX" sz="1000" b="0" i="1" u="none" baseline="0" dirty="0"/>
              <a:t>Capacitación</a:t>
            </a:r>
            <a:endParaRPr lang="x-es-XL" sz="1000" b="0" i="1" u="none" baseline="0" dirty="0"/>
          </a:p>
          <a:p>
            <a:pPr marL="290513" lvl="2" indent="0" algn="l" rtl="0"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x-es-XL" sz="1000" b="0" i="0" u="none" baseline="0" dirty="0">
                <a:solidFill>
                  <a:srgbClr val="C00000"/>
                </a:solidFill>
              </a:rPr>
              <a:t>Departamento de Trabajo de EE. UU. (DOL)/VETS </a:t>
            </a:r>
          </a:p>
          <a:p>
            <a:pPr marL="0" indent="0" algn="l" rtl="0">
              <a:spcBef>
                <a:spcPts val="48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</a:pPr>
            <a:r>
              <a:rPr lang="x-es-XL" sz="1200" b="1" i="0" u="none" baseline="0" dirty="0">
                <a:solidFill>
                  <a:schemeClr val="tx2"/>
                </a:solidFill>
              </a:rPr>
              <a:t>Brandon Webb</a:t>
            </a:r>
          </a:p>
          <a:p>
            <a:pPr marL="290513" lvl="1" indent="0" algn="l" rtl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x-es-XL" sz="1000" b="0" i="1" u="none" baseline="0" dirty="0"/>
              <a:t>Responsable de NVTI, Oficina de Programas Nacionales</a:t>
            </a:r>
          </a:p>
          <a:p>
            <a:pPr marL="290513" lvl="1" indent="0">
              <a:spcBef>
                <a:spcPts val="0"/>
              </a:spcBef>
              <a:buNone/>
            </a:pPr>
            <a:r>
              <a:rPr lang="x-es-XL" sz="1000" b="0" i="1" u="none" baseline="0" dirty="0"/>
              <a:t>Subvenciones y </a:t>
            </a:r>
            <a:r>
              <a:rPr lang="es-MX" sz="1000" i="1" dirty="0"/>
              <a:t>Capacitación</a:t>
            </a:r>
            <a:endParaRPr lang="x-es-XL" sz="1000" b="0" i="1" u="none" baseline="0" dirty="0"/>
          </a:p>
          <a:p>
            <a:pPr marL="290513" lvl="2" indent="0" algn="l" rtl="0"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x-es-XL" sz="1000" b="0" i="0" u="none" baseline="0" dirty="0">
                <a:solidFill>
                  <a:srgbClr val="C00000"/>
                </a:solidFill>
              </a:rPr>
              <a:t>Departamento de Trabajo de EE. UU. (DOL)/VETS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80FDDE-1D90-D863-98B8-C6E19E932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 </a:t>
            </a:r>
            <a:r>
              <a:rPr lang="pt-BR" b="0" i="0" u="none" baseline="0" dirty="0"/>
              <a:t>Capacitación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DC4D46-DB9C-7385-3C70-AE39152C9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4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1908444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E5302-20A5-CEF0-AC1E-BA6CCAFDD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Acrónimos de uso común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6B424-01F1-D80B-0C9C-0DA2496BD3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450484"/>
          </a:xfrm>
        </p:spPr>
        <p:txBody>
          <a:bodyPr>
            <a:noAutofit/>
          </a:bodyPr>
          <a:lstStyle/>
          <a:p>
            <a:pPr algn="l" rtl="0"/>
            <a:r>
              <a:rPr lang="x-es-XL" sz="1400" b="1" i="0" u="none" baseline="0" dirty="0"/>
              <a:t>AJC</a:t>
            </a:r>
            <a:r>
              <a:rPr lang="x-es-XL" sz="1400" b="0" i="0" u="none" baseline="0" dirty="0"/>
              <a:t>: Centro de Empleo de Estados Unidos</a:t>
            </a:r>
          </a:p>
          <a:p>
            <a:pPr algn="l" rtl="0"/>
            <a:r>
              <a:rPr lang="x-es-XL" sz="1400" b="1" i="0" u="none" baseline="0" dirty="0"/>
              <a:t>C.F.R.:</a:t>
            </a:r>
            <a:r>
              <a:rPr lang="x-es-XL" sz="1400" b="0" i="0" u="none" baseline="0" dirty="0"/>
              <a:t> Código de Regulaciones Federales</a:t>
            </a:r>
          </a:p>
          <a:p>
            <a:pPr algn="l" rtl="0"/>
            <a:r>
              <a:rPr lang="x-es-XL" sz="1400" b="1" i="0" u="none" baseline="0" dirty="0"/>
              <a:t>DOL</a:t>
            </a:r>
            <a:r>
              <a:rPr lang="x-es-XL" sz="1400" b="0" i="0" u="none" baseline="0" dirty="0"/>
              <a:t>: Departamento de Trabajo de EE. UU.</a:t>
            </a:r>
          </a:p>
          <a:p>
            <a:pPr algn="l" rtl="0"/>
            <a:r>
              <a:rPr lang="x-es-XL" sz="1400" b="1" i="0" u="none" baseline="0" dirty="0"/>
              <a:t>FFA</a:t>
            </a:r>
            <a:r>
              <a:rPr lang="x-es-XL" sz="1400" b="0" i="0" u="none" baseline="0" dirty="0"/>
              <a:t>: Ayuda financiera federal</a:t>
            </a:r>
          </a:p>
          <a:p>
            <a:pPr algn="l" rtl="0"/>
            <a:r>
              <a:rPr lang="x-es-XL" sz="1400" b="1" i="0" u="none" baseline="0" dirty="0"/>
              <a:t>FFR</a:t>
            </a:r>
            <a:r>
              <a:rPr lang="x-es-XL" sz="1400" b="0" i="0" u="none" baseline="0" dirty="0"/>
              <a:t>: Informe financiero federal</a:t>
            </a:r>
          </a:p>
          <a:p>
            <a:pPr algn="l" rtl="0"/>
            <a:r>
              <a:rPr lang="es-MX" sz="1400" b="1" i="0" u="none" baseline="0" dirty="0"/>
              <a:t>FY</a:t>
            </a:r>
            <a:r>
              <a:rPr lang="x-es-XL" sz="1400" b="0" i="0" u="none" baseline="0" dirty="0"/>
              <a:t>: Ejercicio fiscal</a:t>
            </a:r>
          </a:p>
          <a:p>
            <a:r>
              <a:rPr lang="x-es-XL" sz="1400" b="1" i="0" u="none" baseline="0" dirty="0"/>
              <a:t>FOA</a:t>
            </a:r>
            <a:r>
              <a:rPr lang="x-es-XL" sz="1400" b="0" i="0" u="none" baseline="0" dirty="0"/>
              <a:t>: </a:t>
            </a:r>
            <a:r>
              <a:rPr lang="es-ES" sz="1400" dirty="0"/>
              <a:t>Anuncio de Oportunidad de Financiamiento</a:t>
            </a:r>
            <a:endParaRPr lang="x-es-XL" sz="1400" b="0" i="0" u="none" baseline="0" dirty="0"/>
          </a:p>
          <a:p>
            <a:pPr algn="l" rtl="0"/>
            <a:r>
              <a:rPr lang="x-es-XL" sz="1400" b="1" i="0" u="none" baseline="0" dirty="0"/>
              <a:t>GO</a:t>
            </a:r>
            <a:r>
              <a:rPr lang="es-MX" sz="1400" b="1" i="0" u="none" baseline="0" dirty="0"/>
              <a:t> Memo</a:t>
            </a:r>
            <a:r>
              <a:rPr lang="x-es-XL" sz="1400" b="0" i="0" u="none" baseline="0" dirty="0"/>
              <a:t>: Memorándum del responsable de subvenciones</a:t>
            </a:r>
          </a:p>
          <a:p>
            <a:pPr algn="l" rtl="0">
              <a:lnSpc>
                <a:spcPct val="100000"/>
              </a:lnSpc>
            </a:pPr>
            <a:r>
              <a:rPr lang="x-es-XL" sz="1400" b="1" i="0" u="none" baseline="0" dirty="0"/>
              <a:t>GOTR</a:t>
            </a:r>
            <a:r>
              <a:rPr lang="x-es-XL" sz="1400" b="0" i="0" u="none" baseline="0" dirty="0"/>
              <a:t>: Representante técnico del responsable de subvenciones</a:t>
            </a:r>
          </a:p>
          <a:p>
            <a:pPr algn="l" rtl="0">
              <a:lnSpc>
                <a:spcPct val="100000"/>
              </a:lnSpc>
            </a:pPr>
            <a:r>
              <a:rPr lang="x-es-XL" sz="1400" b="1" i="0" u="none" baseline="0" dirty="0"/>
              <a:t>NVTAC</a:t>
            </a:r>
            <a:r>
              <a:rPr lang="x-es-XL" sz="1400" b="0" i="0" u="none" baseline="0" dirty="0"/>
              <a:t>: Centro Nacional de Asistencia Técnica para Veteranos</a:t>
            </a:r>
          </a:p>
          <a:p>
            <a:pPr algn="l" rtl="0"/>
            <a:r>
              <a:rPr lang="x-es-XL" sz="1400" b="1" i="0" u="none" baseline="0" dirty="0"/>
              <a:t>NVTI</a:t>
            </a:r>
            <a:r>
              <a:rPr lang="x-es-XL" sz="1400" b="0" i="0" u="none" baseline="0" dirty="0"/>
              <a:t>: Instituto Nacional de </a:t>
            </a:r>
            <a:r>
              <a:rPr lang="pt-BR" sz="1400" b="0" i="0" u="none" baseline="0" dirty="0"/>
              <a:t>Capacitación para</a:t>
            </a:r>
            <a:r>
              <a:rPr lang="x-es-XL" sz="1400" b="0" i="0" u="none" baseline="0" dirty="0"/>
              <a:t> Veteranos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0595CE-78CF-C898-D60E-D32EA058FF9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algn="l" rtl="0"/>
            <a:r>
              <a:rPr lang="x-es-XL" sz="1400" b="1" i="0" u="none" baseline="0" dirty="0"/>
              <a:t>OGM</a:t>
            </a:r>
            <a:r>
              <a:rPr lang="x-es-XL" sz="1400" b="0" i="0" u="none" baseline="0" dirty="0"/>
              <a:t>: Oficina de Gestión de Subvenciones</a:t>
            </a:r>
          </a:p>
          <a:p>
            <a:pPr algn="l" rtl="0"/>
            <a:r>
              <a:rPr lang="x-es-XL" sz="1400" b="1" i="0" u="none" baseline="0" dirty="0"/>
              <a:t>PAC</a:t>
            </a:r>
            <a:r>
              <a:rPr lang="x-es-XL" sz="1400" b="0" i="0" u="none" baseline="0" dirty="0"/>
              <a:t>: Reunión posterior a la adjudicación</a:t>
            </a:r>
          </a:p>
          <a:p>
            <a:pPr algn="l" rtl="0"/>
            <a:r>
              <a:rPr lang="x-es-XL" sz="1400" b="1" i="0" u="none" baseline="0" dirty="0"/>
              <a:t>PCN</a:t>
            </a:r>
            <a:r>
              <a:rPr lang="x-es-XL" sz="1400" b="0" i="0" u="none" baseline="0" dirty="0"/>
              <a:t>: Nota sobre el cumplimiento del programa (</a:t>
            </a:r>
            <a:r>
              <a:rPr lang="x-es-XL" sz="1400" b="0" i="1" u="none" baseline="0" dirty="0"/>
              <a:t>anteriormente denominada «Aviso»</a:t>
            </a:r>
            <a:r>
              <a:rPr lang="x-es-XL" sz="1400" b="0" i="0" u="none" baseline="0" dirty="0"/>
              <a:t>)</a:t>
            </a:r>
          </a:p>
          <a:p>
            <a:pPr algn="l" rtl="0"/>
            <a:r>
              <a:rPr lang="es-MX" sz="1400" b="1" i="0" u="none" baseline="0" dirty="0"/>
              <a:t>PMS</a:t>
            </a:r>
            <a:r>
              <a:rPr lang="x-es-XL" sz="1400" b="0" i="0" u="none" baseline="0" dirty="0"/>
              <a:t>: Sistema de gestión de pagos</a:t>
            </a:r>
          </a:p>
          <a:p>
            <a:pPr algn="l" rtl="0"/>
            <a:r>
              <a:rPr lang="x-es-XL" sz="1400" b="1" i="0" u="none" baseline="0" dirty="0"/>
              <a:t>PoP</a:t>
            </a:r>
            <a:r>
              <a:rPr lang="x-es-XL" sz="1400" b="0" i="0" u="none" baseline="0" dirty="0"/>
              <a:t>: P</a:t>
            </a:r>
            <a:r>
              <a:rPr lang="es-MX" sz="1400" b="0" i="0" u="none" baseline="0" dirty="0"/>
              <a:t>eriodo de desempeño</a:t>
            </a:r>
            <a:endParaRPr lang="x-es-XL" sz="1400" b="0" i="0" u="none" baseline="0" dirty="0"/>
          </a:p>
          <a:p>
            <a:pPr algn="l" rtl="0"/>
            <a:r>
              <a:rPr lang="x-es-XL" sz="1400" b="1" i="0" u="none" baseline="0" dirty="0"/>
              <a:t>PY</a:t>
            </a:r>
            <a:r>
              <a:rPr lang="x-es-XL" sz="1400" b="0" i="0" u="none" baseline="0" dirty="0"/>
              <a:t>: Año del programa</a:t>
            </a:r>
          </a:p>
          <a:p>
            <a:pPr algn="l" rtl="0"/>
            <a:r>
              <a:rPr lang="x-es-XL" sz="1400" b="1" i="0" u="none" baseline="0" dirty="0"/>
              <a:t>SDA</a:t>
            </a:r>
            <a:r>
              <a:rPr lang="x-es-XL" sz="1400" b="0" i="0" u="none" baseline="0" dirty="0"/>
              <a:t>: Área de prestación de servicios</a:t>
            </a:r>
          </a:p>
          <a:p>
            <a:pPr algn="l" rtl="0"/>
            <a:r>
              <a:rPr lang="es-MX" sz="1400" b="1" i="0" u="none" baseline="0" dirty="0"/>
              <a:t>SOP</a:t>
            </a:r>
            <a:r>
              <a:rPr lang="x-es-XL" sz="1400" b="0" i="0" u="none" baseline="0" dirty="0"/>
              <a:t>: Procedimiento operativo estándar</a:t>
            </a:r>
          </a:p>
          <a:p>
            <a:pPr algn="l" rtl="0"/>
            <a:r>
              <a:rPr lang="es-MX" sz="1400" b="1" i="0" u="none" baseline="0" dirty="0"/>
              <a:t>SOW</a:t>
            </a:r>
            <a:r>
              <a:rPr lang="x-es-XL" sz="1400" b="0" i="0" u="none" baseline="0" dirty="0"/>
              <a:t>: De</a:t>
            </a:r>
            <a:r>
              <a:rPr lang="es-MX" sz="1400" b="0" i="0" u="none" baseline="0" dirty="0"/>
              <a:t>claraci</a:t>
            </a:r>
            <a:r>
              <a:rPr lang="es-MX" sz="1400" dirty="0"/>
              <a:t>ón de trabajo</a:t>
            </a:r>
            <a:endParaRPr lang="x-es-XL" sz="1400" b="0" i="0" u="none" baseline="0" dirty="0"/>
          </a:p>
          <a:p>
            <a:pPr algn="l" rtl="0"/>
            <a:r>
              <a:rPr lang="x-es-XL" sz="1400" b="1" i="0" u="none" baseline="0" dirty="0"/>
              <a:t>VGRS</a:t>
            </a:r>
            <a:r>
              <a:rPr lang="x-es-XL" sz="1400" b="0" i="0" u="none" baseline="0" dirty="0"/>
              <a:t>: Sistema de información sobre subvenciones del programa VETS</a:t>
            </a:r>
          </a:p>
          <a:p>
            <a:pPr algn="l" rtl="0"/>
            <a:r>
              <a:rPr lang="x-es-XL" sz="1400" b="1" i="0" u="none" baseline="0" dirty="0"/>
              <a:t>VPL</a:t>
            </a:r>
            <a:r>
              <a:rPr lang="x-es-XL" sz="1400" b="0" i="0" u="none" baseline="0" dirty="0"/>
              <a:t>: Carta sobre el programa para veteranos</a:t>
            </a:r>
          </a:p>
          <a:p>
            <a:pPr algn="l" rtl="0"/>
            <a:r>
              <a:rPr lang="x-es-XL" sz="1400" b="1" i="0" u="none" baseline="0" dirty="0"/>
              <a:t>VSO</a:t>
            </a:r>
            <a:r>
              <a:rPr lang="x-es-XL" sz="1400" b="0" i="0" u="none" baseline="0" dirty="0"/>
              <a:t>: Organización de atención a veteranos</a:t>
            </a:r>
          </a:p>
          <a:p>
            <a:endParaRPr lang="x-es-XL" sz="1400" dirty="0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8800ABAC-F5FE-A4C2-A398-D03CE9305319}"/>
              </a:ext>
            </a:extLst>
          </p:cNvPr>
          <p:cNvSpPr txBox="1">
            <a:spLocks/>
          </p:cNvSpPr>
          <p:nvPr/>
        </p:nvSpPr>
        <p:spPr>
          <a:xfrm>
            <a:off x="838200" y="6176963"/>
            <a:ext cx="10515600" cy="3619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buNone/>
            </a:pPr>
            <a:r>
              <a:rPr lang="x-es-XL" sz="1800" b="1" i="0" u="none" baseline="0">
                <a:hlinkClick r:id="rId2"/>
              </a:rPr>
              <a:t>Glosario de términos del HVRP</a:t>
            </a:r>
            <a:endParaRPr lang="x-es-XL" sz="1800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5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874131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CF68D-F695-2505-E901-206449876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Representantes técnicos de los responsables de subvenciones (GOTR)</a:t>
            </a:r>
          </a:p>
        </p:txBody>
      </p:sp>
    </p:spTree>
    <p:extLst>
      <p:ext uri="{BB962C8B-B14F-4D97-AF65-F5344CB8AC3E}">
        <p14:creationId xmlns:p14="http://schemas.microsoft.com/office/powerpoint/2010/main" val="2298211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Descripción general de GOTR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D462-9122-3ADF-8D32-61B56EC56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437332"/>
          </a:xfrm>
        </p:spPr>
        <p:txBody>
          <a:bodyPr>
            <a:noAutofit/>
          </a:bodyPr>
          <a:lstStyle/>
          <a:p>
            <a:pPr algn="l" rtl="0">
              <a:lnSpc>
                <a:spcPct val="105000"/>
              </a:lnSpc>
              <a:spcBef>
                <a:spcPts val="600"/>
              </a:spcBef>
            </a:pPr>
            <a:r>
              <a:rPr lang="x-es-XL" sz="1800" b="0" i="0" u="none" baseline="0" dirty="0"/>
              <a:t>El GOTR actúa en nombre del responsable de subvenciones para mantener y garantizar la integridad del acuerdo de subvención aprobado (</a:t>
            </a:r>
            <a:r>
              <a:rPr lang="x-es-XL" sz="1800" b="0" i="0" u="none" baseline="0" dirty="0">
                <a:hlinkClick r:id="rId2"/>
              </a:rPr>
              <a:t>Glosario de términos del HVRP</a:t>
            </a:r>
            <a:r>
              <a:rPr lang="x-es-XL" sz="1800" b="0" i="0" u="none" baseline="0" dirty="0"/>
              <a:t>). </a:t>
            </a:r>
          </a:p>
          <a:p>
            <a:pPr algn="l" rtl="0">
              <a:lnSpc>
                <a:spcPct val="105000"/>
              </a:lnSpc>
              <a:spcBef>
                <a:spcPts val="600"/>
              </a:spcBef>
            </a:pPr>
            <a:r>
              <a:rPr lang="x-es-XL" sz="1800" b="0" i="0" u="none" baseline="0" dirty="0"/>
              <a:t>El GOTR es </a:t>
            </a:r>
            <a:r>
              <a:rPr lang="es-MX" sz="1800" dirty="0"/>
              <a:t>su</a:t>
            </a:r>
            <a:r>
              <a:rPr lang="x-es-XL" sz="1800" b="0" i="0" u="none" baseline="0" dirty="0"/>
              <a:t> </a:t>
            </a:r>
            <a:r>
              <a:rPr lang="x-es-XL" sz="1800" b="1" i="1" u="none" baseline="0" dirty="0"/>
              <a:t>principal punto de contacto </a:t>
            </a:r>
            <a:r>
              <a:rPr lang="x-es-XL" sz="1800" b="0" i="0" u="none" baseline="0" dirty="0"/>
              <a:t>con el DOL</a:t>
            </a:r>
          </a:p>
          <a:p>
            <a:pPr lvl="1" algn="l" rtl="0">
              <a:lnSpc>
                <a:spcPct val="105000"/>
              </a:lnSpc>
              <a:spcBef>
                <a:spcPts val="600"/>
              </a:spcBef>
            </a:pPr>
            <a:r>
              <a:rPr lang="x-es-XL" sz="1800" b="0" i="0" u="none" baseline="0" dirty="0"/>
              <a:t>Los beneficiarios de la subvención pueden encontrar el nombre y los datos de contacto de su GOTR en la primera página de la Notificación de adjudicación, en el campo n.º 10.</a:t>
            </a:r>
          </a:p>
          <a:p>
            <a:pPr algn="l" rtl="0">
              <a:lnSpc>
                <a:spcPct val="105000"/>
              </a:lnSpc>
              <a:spcBef>
                <a:spcPts val="600"/>
              </a:spcBef>
            </a:pPr>
            <a:r>
              <a:rPr lang="x-es-XL" sz="1800" b="0" i="0" u="none" baseline="0" dirty="0"/>
              <a:t>Los GOTR se designan para apoyar y supervisar las subvenciones del HVRP </a:t>
            </a:r>
          </a:p>
          <a:p>
            <a:pPr lvl="1" algn="l" rtl="0">
              <a:lnSpc>
                <a:spcPct val="105000"/>
              </a:lnSpc>
              <a:spcBef>
                <a:spcPts val="600"/>
              </a:spcBef>
            </a:pPr>
            <a:r>
              <a:rPr lang="x-es-XL" sz="1800" b="0" i="0" u="none" baseline="0" dirty="0"/>
              <a:t>Supervis</a:t>
            </a:r>
            <a:r>
              <a:rPr lang="es-MX" sz="1800" b="0" i="0" u="none" baseline="0" dirty="0"/>
              <a:t>e</a:t>
            </a:r>
            <a:r>
              <a:rPr lang="x-es-XL" sz="1800" b="0" i="0" u="none" baseline="0" dirty="0"/>
              <a:t> el rendimiento del programa y el rendimiento financiero a lo largo de todo el período de ejecución de la subvención, asegurándo</a:t>
            </a:r>
            <a:r>
              <a:rPr lang="es-MX" sz="1800" b="0" i="0" u="none" baseline="0" dirty="0"/>
              <a:t>s</a:t>
            </a:r>
            <a:r>
              <a:rPr lang="x-es-XL" sz="1800" b="0" i="0" u="none" baseline="0" dirty="0"/>
              <a:t>e de que esta se ejecute tal y como se describe en las descripciones del proyecto y del presupuesto de la misma.</a:t>
            </a:r>
          </a:p>
          <a:p>
            <a:pPr marL="0" indent="0" algn="l" rtl="0">
              <a:lnSpc>
                <a:spcPct val="105000"/>
              </a:lnSpc>
              <a:spcBef>
                <a:spcPts val="1200"/>
              </a:spcBef>
              <a:buNone/>
            </a:pPr>
            <a:r>
              <a:rPr lang="x-es-XL" sz="1600" b="1" i="0" u="none" baseline="0" dirty="0"/>
              <a:t>Nota</a:t>
            </a:r>
            <a:r>
              <a:rPr lang="x-es-XL" sz="1600" b="0" i="0" u="none" baseline="0" dirty="0"/>
              <a:t>: Los GOTR no están autorizados a modificar ninguno de los términos o condiciones de la adjudicación ni a aprobar solicitudes de autorización previa. Cualquier modificación de los términos o condiciones, así como las autorizaciones previas, deberá ser aprobada por el responsable de subvenciones mediante un proceso de modificación de la concesión debidamente formalizado.</a:t>
            </a:r>
          </a:p>
          <a:p>
            <a:endParaRPr lang="x-es-XL" sz="1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 </a:t>
            </a:r>
            <a:r>
              <a:rPr lang="pt-BR" b="0" i="0" u="none" baseline="0" dirty="0"/>
              <a:t>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7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2279472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CF68D-F695-2505-E901-206449876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HVRP: Conceptos básicos</a:t>
            </a:r>
          </a:p>
        </p:txBody>
      </p:sp>
    </p:spTree>
    <p:extLst>
      <p:ext uri="{BB962C8B-B14F-4D97-AF65-F5344CB8AC3E}">
        <p14:creationId xmlns:p14="http://schemas.microsoft.com/office/powerpoint/2010/main" val="3891365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CA602-5AEA-D648-E80E-B4E08EF16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HVRP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8E50D-C109-F0FD-D797-95C9D0C63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45335"/>
            <a:ext cx="10268094" cy="747146"/>
          </a:xfrm>
        </p:spPr>
        <p:txBody>
          <a:bodyPr/>
          <a:lstStyle/>
          <a:p>
            <a:pPr algn="l" rtl="0"/>
            <a:r>
              <a:rPr lang="x-es-XL" b="1" i="0" u="none" baseline="0"/>
              <a:t>Financia tres tipos concretos de subvenciones: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FF3BBE-2489-F398-74FB-D7D3926A0F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86000"/>
            <a:ext cx="10268094" cy="4070349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x-es-XL" sz="2000" b="1" i="0" u="none" baseline="0" dirty="0"/>
              <a:t>Programa de Reinserción de Veteranos sin Hogar (HVRP)​</a:t>
            </a:r>
          </a:p>
          <a:p>
            <a:pPr marL="457200" algn="l" rtl="0"/>
            <a:r>
              <a:rPr lang="x-es-XL" sz="2000" b="0" i="0" u="none" baseline="0" dirty="0"/>
              <a:t>Dirigido a veteranos que se encuentran sin hogar o en riesgo de quedarse sin hogar, o que participan en un servicio asociado que cumpla los requisitos</a:t>
            </a:r>
          </a:p>
          <a:p>
            <a:pPr marL="0" indent="0" algn="l" rtl="0">
              <a:buNone/>
            </a:pPr>
            <a:r>
              <a:rPr lang="x-es-XL" sz="2000" b="1" i="0" u="none" baseline="0" dirty="0"/>
              <a:t>Programa de Transición para Veteranos Encarcelados (IVTP)​</a:t>
            </a:r>
          </a:p>
          <a:p>
            <a:pPr marL="457200" algn="l" rtl="0"/>
            <a:r>
              <a:rPr lang="x-es-XL" sz="2000" b="0" i="0" u="none" baseline="0" dirty="0"/>
              <a:t>Presta asistencia a veteranos que se encuentran en proceso de reinserción tras su paso por centros penitenciarios y centros de atención a largo plazo para la salud mental </a:t>
            </a:r>
          </a:p>
          <a:p>
            <a:pPr marL="0" indent="0" algn="l" rtl="0">
              <a:buNone/>
            </a:pPr>
            <a:r>
              <a:rPr lang="x-es-XL" sz="2000" b="1" i="0" u="none" baseline="0" dirty="0"/>
              <a:t>Mujeres veteranas sin hogar y veteranos sin hogar con hijos (HWVHVWC)</a:t>
            </a:r>
          </a:p>
          <a:p>
            <a:pPr marL="457200" algn="l" rtl="0"/>
            <a:r>
              <a:rPr lang="x-es-XL" sz="2000" b="0" i="0" u="none" baseline="0" dirty="0"/>
              <a:t>Presta asistencia a mujeres veteranas sin hogar y a veteranos sin hogar con hijos</a:t>
            </a:r>
          </a:p>
          <a:p>
            <a:pPr marL="0" indent="0">
              <a:spcBef>
                <a:spcPts val="3600"/>
              </a:spcBef>
              <a:buNone/>
            </a:pPr>
            <a:r>
              <a:rPr lang="x-es-XL" sz="1600" b="0" i="0" u="none" baseline="0" dirty="0"/>
              <a:t>Ley de base: </a:t>
            </a:r>
            <a:r>
              <a:rPr lang="es-MX" sz="1600" b="0" i="0" u="none" baseline="0" dirty="0"/>
              <a:t>A</a:t>
            </a:r>
            <a:r>
              <a:rPr lang="x-es-XL" sz="1600" b="0" i="0" u="none" baseline="0" dirty="0"/>
              <a:t>rtículos 2021, 2021 A y 2023</a:t>
            </a:r>
            <a:r>
              <a:rPr lang="es-MX" sz="1600" b="0" i="0" u="none" baseline="0" dirty="0"/>
              <a:t> del </a:t>
            </a:r>
            <a:r>
              <a:rPr lang="x-es-XL" sz="1600" dirty="0"/>
              <a:t>Código de los Estados Unidos (U.S.C.)</a:t>
            </a:r>
            <a:endParaRPr lang="x-es-XL" sz="1600" b="0" i="0" u="none" baseline="0" dirty="0"/>
          </a:p>
          <a:p>
            <a:pPr marL="0" indent="0" algn="l" rtl="0">
              <a:buNone/>
            </a:pPr>
            <a:endParaRPr lang="x-es-XL" sz="20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0CA10EF-9A06-5E31-E8E9-9A3205A02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 </a:t>
            </a:r>
            <a:r>
              <a:rPr lang="pt-BR" b="0" i="0" u="none" baseline="0" dirty="0"/>
              <a:t>Capacitación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93E8CEC-BA07-81FA-19B1-73D5343FD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9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202913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DEFFAD5-DBE9-3FE4-CE35-C64EF8D7D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Descripción general del HVRP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5779DC-E7BC-5B31-4194-59152F8F9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66455"/>
            <a:ext cx="10913919" cy="4589895"/>
          </a:xfrm>
        </p:spPr>
        <p:txBody>
          <a:bodyPr>
            <a:noAutofit/>
          </a:bodyPr>
          <a:lstStyle/>
          <a:p>
            <a:pPr algn="l" rtl="0">
              <a:lnSpc>
                <a:spcPct val="110000"/>
              </a:lnSpc>
            </a:pPr>
            <a:r>
              <a:rPr lang="x-es-XL" sz="1800" b="0" i="0" u="none" baseline="0" dirty="0"/>
              <a:t>¿Qué es el HVRP?</a:t>
            </a:r>
          </a:p>
          <a:p>
            <a:pPr lvl="1" algn="l" rtl="0">
              <a:lnSpc>
                <a:spcPct val="110000"/>
              </a:lnSpc>
            </a:pPr>
            <a:r>
              <a:rPr lang="x-es-XL" sz="1800" b="0" i="1" u="none" baseline="0" dirty="0"/>
              <a:t>Una subvención federal destinada a la creación de empleo </a:t>
            </a:r>
          </a:p>
          <a:p>
            <a:pPr algn="l" rtl="0">
              <a:lnSpc>
                <a:spcPct val="110000"/>
              </a:lnSpc>
            </a:pPr>
            <a:r>
              <a:rPr lang="x-es-XL" sz="1800" b="0" i="0" u="none" baseline="0" dirty="0"/>
              <a:t>¿Quién financia el HVRP?</a:t>
            </a:r>
          </a:p>
          <a:p>
            <a:pPr lvl="1" algn="l" rtl="0">
              <a:lnSpc>
                <a:spcPct val="110000"/>
              </a:lnSpc>
            </a:pPr>
            <a:r>
              <a:rPr lang="x-es-XL" sz="1800" b="0" i="1" u="none" baseline="0" dirty="0"/>
              <a:t>Servicio de Empleo y </a:t>
            </a:r>
            <a:r>
              <a:rPr lang="pt-BR" sz="1800" b="0" i="1" u="none" baseline="0" dirty="0"/>
              <a:t>Capacitación para</a:t>
            </a:r>
            <a:r>
              <a:rPr lang="x-es-XL" sz="1800" b="0" i="1" u="none" baseline="0" dirty="0"/>
              <a:t> Veteranos del Departamento de Trabajo de EE. UU. (DOL/VETS) </a:t>
            </a:r>
          </a:p>
          <a:p>
            <a:pPr algn="l" rtl="0">
              <a:lnSpc>
                <a:spcPct val="110000"/>
              </a:lnSpc>
            </a:pPr>
            <a:r>
              <a:rPr lang="x-es-XL" sz="1800" b="0" i="0" u="none" baseline="0" dirty="0"/>
              <a:t>¿Cuánto tiempo dura la financiación del HVRP?</a:t>
            </a:r>
          </a:p>
          <a:p>
            <a:pPr lvl="1" algn="l" rtl="0">
              <a:lnSpc>
                <a:spcPct val="110000"/>
              </a:lnSpc>
            </a:pPr>
            <a:r>
              <a:rPr lang="x-es-XL" sz="1800" b="0" i="1" u="none" baseline="0" dirty="0"/>
              <a:t>La subvención tiene una duración de tres años y la financiación se concede anualmente. En este tiempo se incluyen todas las actividades de puesta en marcha, implementación y seguimiento.</a:t>
            </a:r>
          </a:p>
          <a:p>
            <a:pPr algn="l" rtl="0">
              <a:lnSpc>
                <a:spcPct val="110000"/>
              </a:lnSpc>
            </a:pPr>
            <a:r>
              <a:rPr lang="x-es-XL" sz="1800" b="0" i="0" u="none" baseline="0" dirty="0"/>
              <a:t>¿Por qué HVRP?</a:t>
            </a:r>
          </a:p>
          <a:p>
            <a:pPr lvl="1" algn="l" rtl="0">
              <a:lnSpc>
                <a:spcPct val="110000"/>
              </a:lnSpc>
            </a:pPr>
            <a:r>
              <a:rPr lang="x-es-XL" sz="1800" b="0" i="1" u="none" baseline="0" dirty="0"/>
              <a:t>P</a:t>
            </a:r>
            <a:r>
              <a:rPr lang="es-MX" sz="1800" b="0" i="1" u="none" baseline="0" dirty="0"/>
              <a:t>ara p</a:t>
            </a:r>
            <a:r>
              <a:rPr lang="x-es-XL" sz="1800" b="0" i="1" u="none" baseline="0" dirty="0"/>
              <a:t>roporcionar a los veteranos que se encuentran sin hogar o en riesgo de quedarse sin hogar la </a:t>
            </a:r>
            <a:r>
              <a:rPr lang="es-MX" sz="1800" b="0" i="1" u="none" baseline="0" dirty="0"/>
              <a:t>capacitación </a:t>
            </a:r>
            <a:r>
              <a:rPr lang="x-es-XL" sz="1800" b="0" i="1" u="none" baseline="0" dirty="0"/>
              <a:t>y las herramientas que necesitan para desarrollar una carrera profesional satisfactoria</a:t>
            </a:r>
          </a:p>
          <a:p>
            <a:pPr marL="0" indent="0" algn="l" rtl="0">
              <a:spcBef>
                <a:spcPts val="3000"/>
              </a:spcBef>
              <a:buNone/>
            </a:pPr>
            <a:r>
              <a:rPr lang="x-es-XL" sz="1100" b="0" i="0" u="none" baseline="0" dirty="0"/>
              <a:t>Título 38 del Código de los Estados Unidos (U.S.C.), artículos 2021, 2021A y 2023, y la Ley Pública en virtud de la cual se asignan los fondos para este programa correspondientes al ejercicio fiscal (FY) 2025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6204A6-5490-6DCB-0FDB-584DAD7F5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 </a:t>
            </a:r>
            <a:r>
              <a:rPr lang="pt-BR" b="0" i="0" u="none" baseline="0" dirty="0"/>
              <a:t>Capacitación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5B62AF-D95B-D667-17C4-A153DA693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10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774849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DEFFAD5-DBE9-3FE4-CE35-C64EF8D7D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/>
          <a:lstStyle/>
          <a:p>
            <a:pPr algn="l" rtl="0"/>
            <a:r>
              <a:rPr lang="x-es-XL" b="0" i="0" u="none" baseline="0"/>
              <a:t>Objetivos del HVRP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5779DC-E7BC-5B31-4194-59152F8F9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800"/>
            <a:ext cx="10248900" cy="4351338"/>
          </a:xfrm>
        </p:spPr>
        <p:txBody>
          <a:bodyPr>
            <a:noAutofit/>
          </a:bodyPr>
          <a:lstStyle/>
          <a:p>
            <a:pPr marL="514350" indent="-514350" algn="l" rtl="0">
              <a:buSzPct val="100000"/>
              <a:buFont typeface="+mj-lt"/>
              <a:buAutoNum type="arabicPeriod"/>
            </a:pPr>
            <a:r>
              <a:rPr lang="x-es-XL" sz="2400" b="0" i="0" u="none" baseline="0" dirty="0"/>
              <a:t>Ofrecer oportunidades de orientación profesional, inserción laboral y servicios de apoyo a los veteranos que se encuentran sin hogar o en riesgo de quedarse sin hogar, capacitándolos para conseguir un empleo en puestos estables y con gran demanda, con salarios acordes con el mercado correspondiente.</a:t>
            </a:r>
          </a:p>
          <a:p>
            <a:pPr marL="514350" indent="-514350" algn="l" rtl="0">
              <a:buSzPct val="100000"/>
              <a:buFont typeface="+mj-lt"/>
              <a:buAutoNum type="arabicPeriod"/>
            </a:pPr>
            <a:r>
              <a:rPr lang="x-es-XL" sz="2400" b="0" i="0" u="none" baseline="0" dirty="0"/>
              <a:t>Establecer sólidas alianzas con organizaciones públicas, privadas y sin ánimo de lucro para ayudar a los veteranos a superar las barreras que les impiden acceder al empleo.</a:t>
            </a:r>
          </a:p>
          <a:p>
            <a:pPr marL="514350" indent="-514350" algn="l" rtl="0">
              <a:buSzPct val="100000"/>
              <a:buFont typeface="+mj-lt"/>
              <a:buAutoNum type="arabicPeriod"/>
            </a:pPr>
            <a:r>
              <a:rPr lang="x-es-XL" sz="2400" b="0" i="0" u="none" baseline="0" dirty="0"/>
              <a:t>Ofrecer </a:t>
            </a:r>
            <a:r>
              <a:rPr lang="es-MX" sz="2400" b="0" i="0" u="none" baseline="0" dirty="0"/>
              <a:t>capacitación </a:t>
            </a:r>
            <a:r>
              <a:rPr lang="x-es-XL" sz="2400" b="0" i="0" u="none" baseline="0" dirty="0"/>
              <a:t>orientada al mercado laboral y centrada en profesiones con gran demanda, con el fin de que los veteranos puedan acceder al mercado laboral o aspirar a puestos de mayor nivel.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6204A6-5490-6DCB-0FDB-584DAD7F5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Servicio de Empleo y </a:t>
            </a:r>
            <a:r>
              <a:rPr lang="pt-BR" b="0" i="0" u="none" baseline="0" dirty="0"/>
              <a:t>Capacitación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5B62AF-D95B-D667-17C4-A153DA693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</p:spPr>
        <p:txBody>
          <a:bodyPr/>
          <a:lstStyle/>
          <a:p>
            <a:pPr algn="r" rtl="0"/>
            <a:fld id="{9F533A62-0560-4741-9272-0FF595F394C3}" type="slidenum">
              <a:rPr/>
              <a:pPr/>
              <a:t>11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251601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DEFFAD5-DBE9-3FE4-CE35-C64EF8D7D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Servicios básicos de HVRP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5779DC-E7BC-5B31-4194-59152F8F94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9684318" cy="1104611"/>
          </a:xfrm>
        </p:spPr>
        <p:txBody>
          <a:bodyPr>
            <a:normAutofit/>
          </a:bodyPr>
          <a:lstStyle/>
          <a:p>
            <a:pPr marL="0" indent="0" algn="l" rtl="0">
              <a:buSzPct val="100000"/>
              <a:buNone/>
            </a:pPr>
            <a:r>
              <a:rPr lang="x-es-XL" sz="2600" b="0" i="0" u="none" baseline="0"/>
              <a:t>Los beneficiarios de las subvenciones del HVRP alcanzan los objetivos del programa a través de los siguientes servicios básicos: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508DBE-42F6-D836-826B-80CDBD969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784764"/>
            <a:ext cx="9511145" cy="2743200"/>
          </a:xfrm>
        </p:spPr>
        <p:txBody>
          <a:bodyPr numCol="2">
            <a:normAutofit/>
          </a:bodyPr>
          <a:lstStyle/>
          <a:p>
            <a:pPr marL="514350" indent="-514350" algn="l" rtl="0">
              <a:lnSpc>
                <a:spcPct val="100000"/>
              </a:lnSpc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s-MX" b="0" i="0" u="none" baseline="0" dirty="0"/>
              <a:t>Alcance comunitario</a:t>
            </a:r>
            <a:endParaRPr lang="x-es-XL" b="0" i="0" u="none" baseline="0" dirty="0"/>
          </a:p>
          <a:p>
            <a:pPr marL="514350" indent="-514350" algn="l" rtl="0">
              <a:lnSpc>
                <a:spcPct val="100000"/>
              </a:lnSpc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x-es-XL" b="0" i="0" u="none" baseline="0" dirty="0"/>
              <a:t>Admisión</a:t>
            </a:r>
          </a:p>
          <a:p>
            <a:pPr marL="514350" indent="-514350" algn="l" rtl="0">
              <a:lnSpc>
                <a:spcPct val="100000"/>
              </a:lnSpc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x-es-XL" b="0" i="0" u="none" baseline="0" dirty="0"/>
              <a:t>Evaluación</a:t>
            </a:r>
          </a:p>
          <a:p>
            <a:pPr marL="514350" indent="-514350" algn="l" rtl="0">
              <a:lnSpc>
                <a:spcPct val="100000"/>
              </a:lnSpc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x-es-XL" b="0" i="0" u="none" baseline="0" dirty="0"/>
              <a:t>Gestión de casos</a:t>
            </a:r>
          </a:p>
          <a:p>
            <a:pPr marL="514350" indent="-514350" algn="l" rtl="0">
              <a:lnSpc>
                <a:spcPct val="100000"/>
              </a:lnSpc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s-MX" b="0" i="0" u="none" baseline="0" dirty="0"/>
              <a:t>Capacitación </a:t>
            </a:r>
            <a:r>
              <a:rPr lang="x-es-XL" b="0" i="0" u="none" baseline="0" dirty="0"/>
              <a:t>orientada al empleo</a:t>
            </a:r>
          </a:p>
          <a:p>
            <a:pPr marL="514350" indent="-514350" algn="l" rtl="0">
              <a:lnSpc>
                <a:spcPct val="100000"/>
              </a:lnSpc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x-es-XL" b="0" i="0" u="none" baseline="0" dirty="0"/>
              <a:t>Colocación</a:t>
            </a:r>
          </a:p>
          <a:p>
            <a:pPr marL="514350" indent="-514350" algn="l" rtl="0">
              <a:lnSpc>
                <a:spcPct val="100000"/>
              </a:lnSpc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x-es-XL" b="0" i="0" u="none" baseline="0" dirty="0"/>
              <a:t>Seguimiento</a:t>
            </a:r>
          </a:p>
          <a:p>
            <a:pPr marL="514350" indent="-514350" algn="l" rtl="0">
              <a:lnSpc>
                <a:spcPct val="100000"/>
              </a:lnSpc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x-es-XL" b="0" i="0" u="none" baseline="0" dirty="0"/>
              <a:t>Colaboración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6204A6-5490-6DCB-0FDB-584DAD7F5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 </a:t>
            </a:r>
            <a:r>
              <a:rPr lang="pt-BR" b="0" i="0" u="none" baseline="0" dirty="0"/>
              <a:t>Capacitación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5B62AF-D95B-D667-17C4-A153DA693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pPr/>
              <a:t>12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314682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D39FE-7512-36A8-23C0-2776CA36B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>
                <a:latin typeface="Franklin Gothic Medium"/>
                <a:ea typeface="Franklin Gothic Medium"/>
                <a:cs typeface="Franklin Gothic Medium"/>
              </a:rPr>
              <a:t>Requisitos de participación en el HVRP </a:t>
            </a:r>
            <a:r>
              <a:rPr lang="x-es-XL" b="0" i="0" u="none" baseline="0">
                <a:solidFill>
                  <a:srgbClr val="023160"/>
                </a:solidFill>
                <a:latin typeface="Franklin Gothic Medium"/>
                <a:ea typeface="Franklin Gothic Medium"/>
                <a:cs typeface="Franklin Gothic Medium"/>
              </a:rPr>
              <a:t>1</a:t>
            </a:r>
            <a:endParaRPr lang="x-es-XL" dirty="0">
              <a:solidFill>
                <a:srgbClr val="023160"/>
              </a:solidFill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98EA72A9-2952-6647-9882-55DC4425E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es-XL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533A62-0560-4741-9272-0FF595F394C3}" type="slidenum">
              <a:rPr kumimoji="0" sz="1200" b="0" i="0" u="none" strike="noStrike" kern="1200" cap="none" spc="0" normalizeH="0" baseline="0">
                <a:ln>
                  <a:noFill/>
                </a:ln>
                <a:solidFill>
                  <a:srgbClr val="02316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x-es-XL" sz="1200" b="0" i="0" u="none" strike="noStrike" kern="1200" cap="none" spc="0" normalizeH="0" baseline="0" noProof="0">
              <a:ln>
                <a:noFill/>
              </a:ln>
              <a:solidFill>
                <a:srgbClr val="023160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9522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5DA67E0-FE78-CD01-19C1-DBBB10DB9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Requisitos de participación en el HVRP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0C7FDE-1B04-CD08-5F41-284071CBD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63005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l" rtl="0">
              <a:buNone/>
            </a:pPr>
            <a:r>
              <a:rPr lang="x-es-XL" b="0" i="0" u="none" baseline="0" dirty="0">
                <a:latin typeface="Franklin Gothic Book"/>
                <a:ea typeface="Franklin Gothic Book"/>
                <a:cs typeface="Franklin Gothic Book"/>
              </a:rPr>
              <a:t>Para poder acceder a los servicios del HVRP, una persona debe:</a:t>
            </a:r>
          </a:p>
          <a:p>
            <a:pPr marL="463550" indent="-463550" algn="l" rtl="0">
              <a:buFont typeface="+mj-lt"/>
              <a:buAutoNum type="arabicPeriod"/>
            </a:pPr>
            <a:r>
              <a:rPr lang="x-es-XL" b="0" i="0" u="none" baseline="0" dirty="0">
                <a:latin typeface="Franklin Gothic Book"/>
                <a:ea typeface="Franklin Gothic Book"/>
                <a:cs typeface="Franklin Gothic Book"/>
              </a:rPr>
              <a:t>Cumplir con la definición de «veterano»; </a:t>
            </a:r>
            <a:r>
              <a:rPr lang="x-es-XL" b="1" i="0" u="none" baseline="0" dirty="0">
                <a:latin typeface="Franklin Gothic Book"/>
                <a:ea typeface="Franklin Gothic Book"/>
                <a:cs typeface="Franklin Gothic Book"/>
              </a:rPr>
              <a:t>y</a:t>
            </a:r>
          </a:p>
          <a:p>
            <a:pPr marL="463550" indent="-463550" algn="l" rtl="0">
              <a:buFont typeface="+mj-lt"/>
              <a:buAutoNum type="arabicPeriod"/>
            </a:pPr>
            <a:r>
              <a:rPr lang="x-es-XL" b="0" i="0" u="none" baseline="0" dirty="0">
                <a:latin typeface="Franklin Gothic Book"/>
                <a:ea typeface="Franklin Gothic Book"/>
                <a:cs typeface="Franklin Gothic Book"/>
              </a:rPr>
              <a:t>Cumplir con la definición de «persona sin hogar» o «en riesgo de quedarse sin hogar»</a:t>
            </a:r>
          </a:p>
          <a:p>
            <a:pPr marL="463550" indent="-463550" algn="l" rtl="0">
              <a:buFont typeface="+mj-lt"/>
              <a:buAutoNum type="arabicPeriod"/>
            </a:pPr>
            <a:r>
              <a:rPr lang="x-es-XL" b="0" i="0" u="none" baseline="0" dirty="0">
                <a:latin typeface="Franklin Gothic Book"/>
                <a:ea typeface="Franklin Gothic Book"/>
                <a:cs typeface="Franklin Gothic Book"/>
              </a:rPr>
              <a:t>Necesita o se beneficiaría de los servicios de empleo</a:t>
            </a:r>
          </a:p>
          <a:p>
            <a:pPr marL="463550" indent="-463550" algn="l" rtl="0">
              <a:buFont typeface="+mj-lt"/>
              <a:buAutoNum type="arabicPeriod"/>
            </a:pPr>
            <a:endParaRPr lang="x-es-X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57FEDE-9890-03F0-1541-33CA307E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533A62-0560-4741-9272-0FF595F394C3}" type="slidenum">
              <a:rPr kumimoji="0" sz="1200" b="0" i="0" u="none" strike="noStrike" kern="1200" cap="none" spc="0" normalizeH="0" baseline="0">
                <a:ln>
                  <a:noFill/>
                </a:ln>
                <a:solidFill>
                  <a:srgbClr val="02316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x-es-XL" sz="1200" b="0" i="0" u="none" strike="noStrike" kern="1200" cap="none" spc="0" normalizeH="0" baseline="0" noProof="0">
              <a:ln>
                <a:noFill/>
              </a:ln>
              <a:solidFill>
                <a:srgbClr val="023160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2784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>
                <a:latin typeface="Franklin Gothic Medium"/>
                <a:ea typeface="Franklin Gothic Medium"/>
                <a:cs typeface="Franklin Gothic Medium"/>
              </a:rPr>
              <a:t>Requisitos para participar en el HVRP: Veterano </a:t>
            </a:r>
            <a:endParaRPr lang="x-es-XL" dirty="0">
              <a:solidFill>
                <a:srgbClr val="FF0000"/>
              </a:solidFill>
              <a:latin typeface="Franklin Gothic Medium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371600"/>
            <a:ext cx="10192657" cy="4630057"/>
          </a:xfrm>
        </p:spPr>
        <p:txBody>
          <a:bodyPr vert="horz" wrap="square" lIns="91440" tIns="45720" rIns="91440" bIns="45720" rtlCol="0" anchor="t">
            <a:noAutofit/>
          </a:bodyPr>
          <a:lstStyle/>
          <a:p>
            <a:pPr algn="l" rtl="0"/>
            <a:r>
              <a:rPr lang="x-es-XL" b="0" i="0" u="none" baseline="0" dirty="0">
                <a:latin typeface="Franklin Gothic Book"/>
                <a:ea typeface="Franklin Gothic Book"/>
                <a:cs typeface="Franklin Gothic Book"/>
              </a:rPr>
              <a:t>Los participantes que puedan optar a ello deben ser «veteranos», es decir, personas que hayan prestado servicio en las Fuerzas Armadas de los Estados Unidos durante al menos un día en servicio activo federal.</a:t>
            </a:r>
            <a:endParaRPr lang="x-es-XL" dirty="0"/>
          </a:p>
          <a:p>
            <a:r>
              <a:rPr lang="x-es-XL" b="0" i="0" u="none" baseline="0" dirty="0">
                <a:latin typeface="Franklin Gothic Book"/>
                <a:ea typeface="Franklin Gothic Book"/>
                <a:cs typeface="Franklin Gothic Book"/>
              </a:rPr>
              <a:t>Para obtener más información sobre la definición de «veterano», consulte </a:t>
            </a:r>
            <a:r>
              <a:rPr lang="pt-BR" b="0" i="0" u="none" baseline="0" dirty="0">
                <a:latin typeface="Franklin Gothic Book"/>
                <a:ea typeface="Franklin Gothic Book"/>
                <a:cs typeface="Franklin Gothic Book"/>
              </a:rPr>
              <a:t>la </a:t>
            </a:r>
            <a:r>
              <a:rPr lang="pt-BR" b="0" i="0" u="none" baseline="0" dirty="0">
                <a:solidFill>
                  <a:srgbClr val="0609AD"/>
                </a:solidFill>
                <a:latin typeface="Franklin Gothic Book"/>
                <a:ea typeface="Franklin Gothic Book"/>
                <a:cs typeface="Franklin Gothic Book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sección 101 del </a:t>
            </a:r>
            <a:r>
              <a:rPr lang="pt-BR" dirty="0">
                <a:solidFill>
                  <a:srgbClr val="0609AD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Título 38 del Código de los Estados Unidos</a:t>
            </a:r>
            <a:endParaRPr lang="x-es-XL" dirty="0">
              <a:solidFill>
                <a:srgbClr val="0609AD"/>
              </a:solidFill>
              <a:latin typeface="Franklin Gothic Book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533A62-0560-4741-9272-0FF595F394C3}" type="slidenum">
              <a:rPr kumimoji="0" sz="1200" b="0" i="0" u="none" strike="noStrike" kern="1200" cap="none" spc="0" normalizeH="0" baseline="0">
                <a:ln>
                  <a:noFill/>
                </a:ln>
                <a:solidFill>
                  <a:srgbClr val="02316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x-es-XL" sz="1200" b="0" i="0" u="none" strike="noStrike" kern="1200" cap="none" spc="0" normalizeH="0" baseline="0" noProof="0">
              <a:ln>
                <a:noFill/>
              </a:ln>
              <a:solidFill>
                <a:srgbClr val="023160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9187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 rtl="0"/>
            <a:r>
              <a:rPr lang="x-es-XL" sz="3600" b="0" i="0" u="none" baseline="0" dirty="0">
                <a:latin typeface="Franklin Gothic Medium"/>
                <a:ea typeface="Franklin Gothic Medium"/>
                <a:cs typeface="Franklin Gothic Medium"/>
              </a:rPr>
              <a:t>Requisitos para participar en el HVRP: Personas sin hogar y en riesgo de quedarse sin hogar</a:t>
            </a:r>
            <a:endParaRPr lang="x-es-XL" sz="3600" dirty="0">
              <a:solidFill>
                <a:srgbClr val="FF0000"/>
              </a:solidFill>
              <a:latin typeface="Franklin Gothic Medium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algn="l" rtl="0"/>
            <a:r>
              <a:rPr lang="x-es-XL" sz="2000" b="0" i="0" u="none" baseline="0" dirty="0">
                <a:latin typeface="Franklin Gothic Book"/>
                <a:ea typeface="Franklin Gothic Book"/>
                <a:cs typeface="Franklin Gothic Book"/>
              </a:rPr>
              <a:t>Entre los veteranos a los que presta servicio el HVRP se encuentran:</a:t>
            </a:r>
          </a:p>
          <a:p>
            <a:pPr lvl="1" algn="l" rtl="0">
              <a:buClr>
                <a:schemeClr val="bg2">
                  <a:lumMod val="75000"/>
                </a:schemeClr>
              </a:buClr>
            </a:pPr>
            <a:r>
              <a:rPr lang="x-es-XL" sz="2000" b="0" i="0" u="none" baseline="0" dirty="0">
                <a:latin typeface="Franklin Gothic Book"/>
                <a:ea typeface="Franklin Gothic Book"/>
                <a:cs typeface="Franklin Gothic Book"/>
              </a:rPr>
              <a:t>Veteranos sin hogar, tal y como se definen en la Ley de Asistencia de Emergencia para Personas sin Hogar y Transición Rápida a la Vivienda (HEARTH) de 2009</a:t>
            </a:r>
          </a:p>
          <a:p>
            <a:pPr lvl="1" algn="l" rtl="0">
              <a:buClr>
                <a:schemeClr val="bg2">
                  <a:lumMod val="75000"/>
                </a:schemeClr>
              </a:buClr>
            </a:pPr>
            <a:r>
              <a:rPr lang="x-es-XL" sz="2000" b="0" i="0" u="none" baseline="0" dirty="0">
                <a:latin typeface="Franklin Gothic Book"/>
                <a:ea typeface="Franklin Gothic Book"/>
                <a:cs typeface="Franklin Gothic Book"/>
              </a:rPr>
              <a:t>Veteranos en riesgo de quedarse sin hogar</a:t>
            </a:r>
          </a:p>
          <a:p>
            <a:pPr lvl="1" algn="l" rtl="0">
              <a:buClr>
                <a:schemeClr val="bg2">
                  <a:lumMod val="75000"/>
                </a:schemeClr>
              </a:buClr>
            </a:pPr>
            <a:r>
              <a:rPr lang="x-es-XL" sz="2000" b="0" i="0" u="none" baseline="0" dirty="0">
                <a:latin typeface="Franklin Gothic Book"/>
                <a:ea typeface="Franklin Gothic Book"/>
                <a:cs typeface="Franklin Gothic Book"/>
              </a:rPr>
              <a:t>Veteranos que participan en un programa asociado</a:t>
            </a:r>
          </a:p>
          <a:p>
            <a:pPr lvl="1" algn="l" rtl="0">
              <a:buClr>
                <a:schemeClr val="bg2">
                  <a:lumMod val="75000"/>
                </a:schemeClr>
              </a:buClr>
            </a:pPr>
            <a:r>
              <a:rPr lang="x-es-XL" sz="2000" b="0" i="0" u="none" baseline="0" dirty="0">
                <a:latin typeface="Franklin Gothic Book"/>
                <a:ea typeface="Franklin Gothic Book"/>
                <a:cs typeface="Franklin Gothic Book"/>
              </a:rPr>
              <a:t>Los veteranos que realizan la transición desde determinadas instituciones </a:t>
            </a:r>
          </a:p>
          <a:p>
            <a:pPr lvl="2" algn="l" rtl="0">
              <a:buClr>
                <a:schemeClr val="bg2">
                  <a:lumMod val="75000"/>
                </a:schemeClr>
              </a:buClr>
            </a:pPr>
            <a:r>
              <a:rPr lang="x-es-XL" sz="1800" b="0" i="0" u="none" baseline="0" dirty="0">
                <a:latin typeface="Franklin Gothic Book"/>
                <a:ea typeface="Franklin Gothic Book"/>
                <a:cs typeface="Franklin Gothic Book"/>
              </a:rPr>
              <a:t>Es residente de un centro penitenciario o de un centro que presta cuidados a largo plazo a personas con enfermedades mentales; y​</a:t>
            </a:r>
          </a:p>
          <a:p>
            <a:pPr lvl="2" algn="l" rtl="0">
              <a:buClr>
                <a:schemeClr val="bg2">
                  <a:lumMod val="75000"/>
                </a:schemeClr>
              </a:buClr>
            </a:pPr>
            <a:r>
              <a:rPr lang="x-es-XL" sz="1800" b="0" i="0" u="none" baseline="0" dirty="0">
                <a:latin typeface="Franklin Gothic Book"/>
                <a:ea typeface="Franklin Gothic Book"/>
                <a:cs typeface="Franklin Gothic Book"/>
              </a:rPr>
              <a:t>Corre el riesgo de quedarse sin hogar si no se le prestan los servicios de derivación y asesoramiento previstos en el programa​</a:t>
            </a:r>
          </a:p>
          <a:p>
            <a:pPr lvl="1" algn="l" rtl="0">
              <a:buClr>
                <a:schemeClr val="bg2">
                  <a:lumMod val="75000"/>
                </a:schemeClr>
              </a:buClr>
            </a:pPr>
            <a:r>
              <a:rPr lang="x-es-XL" sz="2000" b="0" i="0" u="none" baseline="0" dirty="0">
                <a:latin typeface="Franklin Gothic Book"/>
                <a:ea typeface="Franklin Gothic Book"/>
                <a:cs typeface="Franklin Gothic Book"/>
              </a:rPr>
              <a:t>Veteranos que han estado en prisión y corren el riesgo de quedarse sin hogar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533A62-0560-4741-9272-0FF595F394C3}" type="slidenum">
              <a:rPr kumimoji="0" sz="1200" b="0" i="0" u="none" strike="noStrike" kern="1200" cap="none" spc="0" normalizeH="0" baseline="0">
                <a:ln>
                  <a:noFill/>
                </a:ln>
                <a:solidFill>
                  <a:srgbClr val="02316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x-es-XL" sz="1200" b="0" i="0" u="none" strike="noStrike" kern="1200" cap="none" spc="0" normalizeH="0" baseline="0" noProof="0">
              <a:ln>
                <a:noFill/>
              </a:ln>
              <a:solidFill>
                <a:srgbClr val="023160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6825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DEFFAD5-DBE9-3FE4-CE35-C64EF8D7D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/>
          <a:lstStyle/>
          <a:p>
            <a:pPr algn="l" rtl="0"/>
            <a:r>
              <a:rPr lang="x-es-XL" b="0" i="0" u="none" baseline="0">
                <a:latin typeface="Franklin Gothic Medium"/>
                <a:ea typeface="Franklin Gothic Medium"/>
                <a:cs typeface="Franklin Gothic Medium"/>
              </a:rPr>
              <a:t>Conceptos básicos del HVRP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5779DC-E7BC-5B31-4194-59152F8F9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800"/>
            <a:ext cx="9677400" cy="4351338"/>
          </a:xfrm>
        </p:spPr>
        <p:txBody>
          <a:bodyPr>
            <a:noAutofit/>
          </a:bodyPr>
          <a:lstStyle/>
          <a:p>
            <a:pPr algn="l" rtl="0">
              <a:lnSpc>
                <a:spcPct val="100000"/>
              </a:lnSpc>
            </a:pPr>
            <a:r>
              <a:rPr lang="x-es-XL" sz="2400" b="0" i="0" u="none" baseline="0" dirty="0"/>
              <a:t>Las subvenciones del HVRP tienen un </a:t>
            </a:r>
            <a:r>
              <a:rPr lang="es-MX" sz="2400" b="0" i="0" u="none" baseline="0" dirty="0"/>
              <a:t>Periodo de desempeño de</a:t>
            </a:r>
            <a:r>
              <a:rPr lang="x-es-XL" sz="2400" b="0" i="0" u="none" baseline="0" dirty="0"/>
              <a:t> tres años.</a:t>
            </a:r>
            <a:endParaRPr lang="x-es-XL" sz="2400" dirty="0"/>
          </a:p>
          <a:p>
            <a:pPr algn="l" rtl="0">
              <a:lnSpc>
                <a:spcPct val="100000"/>
              </a:lnSpc>
            </a:pPr>
            <a:r>
              <a:rPr lang="x-es-XL" sz="2400" b="0" i="0" u="none" baseline="0" dirty="0"/>
              <a:t>Las subvenciones se financian anualmente durante cada año fiscal (del 1 de julio al 30 de junio).</a:t>
            </a:r>
          </a:p>
          <a:p>
            <a:pPr lvl="1" algn="l" rtl="0">
              <a:lnSpc>
                <a:spcPct val="100000"/>
              </a:lnSpc>
            </a:pPr>
            <a:r>
              <a:rPr lang="x-es-XL" sz="2000" b="0" i="0" u="none" baseline="0" dirty="0"/>
              <a:t>Primer año de financiación: 3 años para gastar estos fondos</a:t>
            </a:r>
          </a:p>
          <a:p>
            <a:pPr lvl="1" algn="l" rtl="0">
              <a:lnSpc>
                <a:spcPct val="100000"/>
              </a:lnSpc>
            </a:pPr>
            <a:r>
              <a:rPr lang="x-es-XL" sz="2000" b="0" i="0" u="none" baseline="0" dirty="0"/>
              <a:t>Segundo año de financiación: </a:t>
            </a:r>
            <a:r>
              <a:rPr lang="es-MX" sz="2000" b="0" i="0" u="none" baseline="0" dirty="0"/>
              <a:t>2</a:t>
            </a:r>
            <a:r>
              <a:rPr lang="x-es-XL" sz="2000" b="0" i="0" u="none" baseline="0" dirty="0"/>
              <a:t> años para gastar estos fondos</a:t>
            </a:r>
          </a:p>
          <a:p>
            <a:pPr lvl="1" algn="l" rtl="0">
              <a:lnSpc>
                <a:spcPct val="100000"/>
              </a:lnSpc>
            </a:pPr>
            <a:r>
              <a:rPr lang="x-es-XL" sz="2000" b="0" i="0" u="none" baseline="0" dirty="0"/>
              <a:t>Tercer año de financiación: Un año para gastar estos fondos</a:t>
            </a:r>
          </a:p>
          <a:p>
            <a:pPr algn="l" rtl="0">
              <a:lnSpc>
                <a:spcPct val="100000"/>
              </a:lnSpc>
            </a:pPr>
            <a:r>
              <a:rPr lang="x-es-XL" sz="2400" b="0" i="0" u="none" baseline="0" dirty="0"/>
              <a:t>Las descripciones del proyecto y del presupuesto explican cómo se ejecutará la subvención</a:t>
            </a:r>
          </a:p>
          <a:p>
            <a:pPr lvl="1" algn="l" rtl="0">
              <a:lnSpc>
                <a:spcPct val="100000"/>
              </a:lnSpc>
            </a:pPr>
            <a:r>
              <a:rPr lang="x-es-XL" sz="2000" b="0" i="0" u="none" baseline="0" dirty="0"/>
              <a:t>Todos los gastos deben ajustarse a lo dispuesto en </a:t>
            </a:r>
            <a:r>
              <a:rPr lang="x-es-XL" sz="2000" b="0" i="0" u="none" baseline="0" dirty="0">
                <a:hlinkClick r:id="rId3"/>
              </a:rPr>
              <a:t>las partes 200</a:t>
            </a:r>
            <a:r>
              <a:rPr lang="x-es-XL" sz="2000" b="0" i="0" u="none" baseline="0" dirty="0"/>
              <a:t> y </a:t>
            </a:r>
            <a:r>
              <a:rPr lang="x-es-XL" sz="2000" b="0" i="0" u="none" baseline="0" dirty="0">
                <a:hlinkClick r:id="rId4"/>
              </a:rPr>
              <a:t>2900</a:t>
            </a:r>
            <a:r>
              <a:rPr lang="x-es-XL" sz="2000" b="0" i="0" u="none" baseline="0" dirty="0"/>
              <a:t> del </a:t>
            </a:r>
            <a:r>
              <a:rPr lang="x-es-XL" sz="2000" b="0" i="0" u="none" baseline="0" dirty="0">
                <a:hlinkClick r:id="rId3"/>
              </a:rPr>
              <a:t>título 2 del Código de Regulaciones Federales (C.F.R.)</a:t>
            </a:r>
            <a:r>
              <a:rPr lang="x-es-XL" sz="2000" b="0" i="0" u="none" baseline="0" dirty="0"/>
              <a:t> y a </a:t>
            </a:r>
            <a:r>
              <a:rPr lang="x-es-XL" sz="2000" b="0" i="0" u="none" baseline="0" dirty="0">
                <a:hlinkClick r:id="rId5"/>
              </a:rPr>
              <a:t>la normativa vigente del Departamento de Trabajo (DOL)</a:t>
            </a:r>
            <a:r>
              <a:rPr lang="x-es-XL" sz="2000" b="0" i="0" u="none" baseline="0" dirty="0"/>
              <a:t>.</a:t>
            </a:r>
            <a:endParaRPr lang="x-es-XL" sz="20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6204A6-5490-6DCB-0FDB-584DAD7F5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Servicio de Empleo y </a:t>
            </a:r>
            <a:r>
              <a:rPr lang="pt-BR" b="0" i="0" u="none" baseline="0" dirty="0"/>
              <a:t>Capacitación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5B62AF-D95B-D667-17C4-A153DA693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</p:spPr>
        <p:txBody>
          <a:bodyPr/>
          <a:lstStyle/>
          <a:p>
            <a:pPr algn="r" rtl="0"/>
            <a:fld id="{9F533A62-0560-4741-9272-0FF595F394C3}" type="slidenum">
              <a:rPr/>
              <a:pPr/>
              <a:t>17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725576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DEFFAD5-DBE9-3FE4-CE35-C64EF8D7D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/>
          <a:lstStyle/>
          <a:p>
            <a:pPr algn="l" rtl="0"/>
            <a:r>
              <a:rPr lang="x-es-XL" b="0" i="0" u="none" baseline="0">
                <a:latin typeface="Franklin Gothic Medium"/>
                <a:ea typeface="Franklin Gothic Medium"/>
                <a:cs typeface="Franklin Gothic Medium"/>
              </a:rPr>
              <a:t>Conceptos básicos del HVRP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5779DC-E7BC-5B31-4194-59152F8F9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3863"/>
            <a:ext cx="10830792" cy="46624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rtl="0">
              <a:lnSpc>
                <a:spcPct val="115000"/>
              </a:lnSpc>
            </a:pPr>
            <a:r>
              <a:rPr lang="x-es-XL" b="1" i="0" u="none" baseline="0" dirty="0"/>
              <a:t>Procedimientos operativos estándar</a:t>
            </a:r>
          </a:p>
          <a:p>
            <a:pPr lvl="1">
              <a:lnSpc>
                <a:spcPct val="115000"/>
              </a:lnSpc>
            </a:pPr>
            <a:r>
              <a:rPr lang="x-es-XL" sz="2500" b="0" i="0" u="none" baseline="0" dirty="0">
                <a:latin typeface="Franklin Gothic Book"/>
                <a:ea typeface="Franklin Gothic Book"/>
                <a:cs typeface="Franklin Gothic Book"/>
              </a:rPr>
              <a:t>Debe aplicarse de forma coherente y de conformidad con el artículo </a:t>
            </a:r>
            <a:r>
              <a:rPr lang="x-es-XL" sz="2500" b="0" i="0" u="none" baseline="0" dirty="0">
                <a:latin typeface="Franklin Gothic Book"/>
                <a:ea typeface="Franklin Gothic Book"/>
                <a:cs typeface="Franklin Gothic Book"/>
                <a:hlinkClick r:id="rId4"/>
              </a:rPr>
              <a:t>200.302(b)(7)</a:t>
            </a:r>
            <a:r>
              <a:rPr lang="es-MX" sz="2500" b="0" i="0" u="none" baseline="0" dirty="0">
                <a:latin typeface="Franklin Gothic Book"/>
                <a:ea typeface="Franklin Gothic Book"/>
                <a:cs typeface="Franklin Gothic Book"/>
                <a:hlinkClick r:id="rId4"/>
              </a:rPr>
              <a:t> </a:t>
            </a:r>
            <a:r>
              <a:rPr lang="es-MX" sz="2500" dirty="0">
                <a:latin typeface="Franklin Gothic Book"/>
                <a:ea typeface="Franklin Gothic Book"/>
                <a:cs typeface="Franklin Gothic Book"/>
                <a:hlinkClick r:id="rId4"/>
              </a:rPr>
              <a:t>del Título 2 del Código de Regulaciones Federales</a:t>
            </a:r>
            <a:r>
              <a:rPr lang="x-es-XL" sz="2500" b="0" i="0" u="none" baseline="0" dirty="0">
                <a:latin typeface="Franklin Gothic Book"/>
                <a:ea typeface="Franklin Gothic Book"/>
                <a:cs typeface="Franklin Gothic Book"/>
              </a:rPr>
              <a:t>, </a:t>
            </a:r>
            <a:r>
              <a:rPr lang="es-MX" sz="2500" b="0" i="0" u="none" baseline="0" dirty="0">
                <a:latin typeface="Franklin Gothic Book"/>
                <a:ea typeface="Franklin Gothic Book"/>
                <a:cs typeface="Franklin Gothic Book"/>
              </a:rPr>
              <a:t>el</a:t>
            </a:r>
            <a:r>
              <a:rPr lang="x-es-XL" sz="2500" b="0" i="0" u="none" baseline="0" dirty="0">
                <a:latin typeface="Franklin Gothic Book"/>
                <a:ea typeface="Franklin Gothic Book"/>
                <a:cs typeface="Franklin Gothic Book"/>
              </a:rPr>
              <a:t> FOA en virtud de la cual se concedió su subvención, y los términos y condiciones (es decir, reparaciones de automóviles, guarderías, tarjetas</a:t>
            </a:r>
            <a:r>
              <a:rPr lang="es-MX" sz="2500" b="0" i="0" u="none" baseline="0" dirty="0">
                <a:latin typeface="Franklin Gothic Book"/>
                <a:ea typeface="Franklin Gothic Book"/>
                <a:cs typeface="Franklin Gothic Book"/>
              </a:rPr>
              <a:t> de</a:t>
            </a:r>
            <a:r>
              <a:rPr lang="x-es-XL" sz="2500" b="0" i="0" u="none" baseline="0" dirty="0">
                <a:latin typeface="Franklin Gothic Book"/>
                <a:ea typeface="Franklin Gothic Book"/>
                <a:cs typeface="Franklin Gothic Book"/>
              </a:rPr>
              <a:t> regalo, tabletas, tarjetas para transporte compartido o transporte público, ropa, </a:t>
            </a:r>
            <a:r>
              <a:rPr lang="es-MX" sz="2500" b="0" i="0" u="none" baseline="0" dirty="0">
                <a:latin typeface="Franklin Gothic Book"/>
                <a:ea typeface="Franklin Gothic Book"/>
                <a:cs typeface="Franklin Gothic Book"/>
              </a:rPr>
              <a:t>capacitación </a:t>
            </a:r>
            <a:r>
              <a:rPr lang="x-es-XL" sz="2500" b="0" i="0" u="none" baseline="0" dirty="0">
                <a:latin typeface="Franklin Gothic Book"/>
                <a:ea typeface="Franklin Gothic Book"/>
                <a:cs typeface="Franklin Gothic Book"/>
              </a:rPr>
              <a:t>subvencionada orientada al empleo, etc.)</a:t>
            </a:r>
            <a:endParaRPr lang="x-es-XL" dirty="0">
              <a:latin typeface="Franklin Gothic Book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6204A6-5490-6DCB-0FDB-584DAD7F5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Servicio de Empleo y </a:t>
            </a:r>
            <a:r>
              <a:rPr lang="pt-BR" b="0" i="0" u="none" baseline="0" dirty="0"/>
              <a:t>Capacitación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5B62AF-D95B-D667-17C4-A153DA693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</p:spPr>
        <p:txBody>
          <a:bodyPr/>
          <a:lstStyle/>
          <a:p>
            <a:pPr algn="r" rtl="0"/>
            <a:fld id="{9F533A62-0560-4741-9272-0FF595F394C3}" type="slidenum">
              <a:rPr/>
              <a:pPr/>
              <a:t>18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76692525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DEFFAD5-DBE9-3FE4-CE35-C64EF8D7D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/>
          <a:lstStyle/>
          <a:p>
            <a:pPr algn="l" rtl="0"/>
            <a:r>
              <a:rPr lang="x-es-XL" b="0" i="0" u="none" baseline="0">
                <a:latin typeface="Franklin Gothic Medium"/>
                <a:ea typeface="Franklin Gothic Medium"/>
                <a:cs typeface="Franklin Gothic Medium"/>
              </a:rPr>
              <a:t>Conceptos básicos del HVRP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5779DC-E7BC-5B31-4194-59152F8F9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3863"/>
            <a:ext cx="10830792" cy="4571855"/>
          </a:xfrm>
        </p:spPr>
        <p:txBody>
          <a:bodyPr>
            <a:noAutofit/>
          </a:bodyPr>
          <a:lstStyle/>
          <a:p>
            <a:pPr algn="l" rtl="0">
              <a:lnSpc>
                <a:spcPct val="105000"/>
              </a:lnSpc>
            </a:pPr>
            <a:r>
              <a:rPr lang="x-es-XL" sz="1600" b="1" i="0" u="none" baseline="0" dirty="0"/>
              <a:t>Requisitos de presentación de informes</a:t>
            </a:r>
          </a:p>
          <a:p>
            <a:pPr lvl="1" algn="l" rtl="0">
              <a:lnSpc>
                <a:spcPct val="105000"/>
              </a:lnSpc>
            </a:pPr>
            <a:r>
              <a:rPr lang="x-es-XL" sz="1600" b="0" i="0" u="none" baseline="0" dirty="0">
                <a:hlinkClick r:id="rId3"/>
              </a:rPr>
              <a:t>VPL 02-25 Gestión del rendimiento y presentación de informes del HVRP</a:t>
            </a:r>
            <a:endParaRPr lang="x-es-XL" sz="1600" dirty="0"/>
          </a:p>
          <a:p>
            <a:pPr lvl="1" algn="l" rtl="0">
              <a:lnSpc>
                <a:spcPct val="105000"/>
              </a:lnSpc>
            </a:pPr>
            <a:r>
              <a:rPr lang="x-es-XL" sz="1600" b="0" i="0" u="none" baseline="0" dirty="0"/>
              <a:t>Los beneficiarios de las subvenciones deben presentar informes de rendimiento y financieros trimestralmente </a:t>
            </a:r>
            <a:br>
              <a:rPr lang="x-es-XL" sz="1600" dirty="0"/>
            </a:br>
            <a:r>
              <a:rPr lang="x-es-XL" sz="1600" b="0" i="0" u="none" baseline="0" dirty="0"/>
              <a:t>y son responsables de realizar un seguimiento de los resultados y de informar sobre ellos durante los 36 meses que dura el PoP.</a:t>
            </a:r>
            <a:endParaRPr lang="x-es-XL" sz="1600" dirty="0"/>
          </a:p>
          <a:p>
            <a:pPr algn="l" rtl="0">
              <a:lnSpc>
                <a:spcPct val="105000"/>
              </a:lnSpc>
            </a:pPr>
            <a:r>
              <a:rPr lang="x-es-XL" sz="1600" b="1" i="0" u="none" baseline="0" dirty="0"/>
              <a:t>Sistemas</a:t>
            </a:r>
          </a:p>
          <a:p>
            <a:pPr lvl="1" algn="l" rtl="0">
              <a:lnSpc>
                <a:spcPct val="105000"/>
              </a:lnSpc>
            </a:pPr>
            <a:r>
              <a:rPr lang="x-es-XL" sz="1400" b="0" i="0" u="none" baseline="0" dirty="0">
                <a:hlinkClick r:id="rId4"/>
              </a:rPr>
              <a:t>Sistema de gestión de pagos (PMS)</a:t>
            </a:r>
            <a:r>
              <a:rPr lang="x-es-XL" sz="1400" b="0" i="0" u="none" baseline="0" dirty="0"/>
              <a:t>: Ofrece a los beneficiarios de subvenciones servicios de gestión de tesorería, servicios de pagos centralizados, asistencia personalizada en la contabilidad de las subvenciones y asistencia en la elaboración de informes financieros.</a:t>
            </a:r>
          </a:p>
          <a:p>
            <a:pPr lvl="1" algn="l" rtl="0">
              <a:lnSpc>
                <a:spcPct val="105000"/>
              </a:lnSpc>
            </a:pPr>
            <a:r>
              <a:rPr lang="x-es-XL" sz="1400" b="0" i="0" u="none" baseline="0" dirty="0">
                <a:hlinkClick r:id="rId5"/>
              </a:rPr>
              <a:t>Sistema de </a:t>
            </a:r>
            <a:r>
              <a:rPr lang="es-MX" sz="1400" dirty="0">
                <a:hlinkClick r:id="rId5"/>
              </a:rPr>
              <a:t>c</a:t>
            </a:r>
            <a:r>
              <a:rPr lang="pt-BR" sz="1400" b="0" i="0" u="none" baseline="0" dirty="0">
                <a:hlinkClick r:id="rId5"/>
              </a:rPr>
              <a:t>apacitación para</a:t>
            </a:r>
            <a:r>
              <a:rPr lang="x-es-XL" sz="1400" b="0" i="0" u="none" baseline="0" dirty="0">
                <a:hlinkClick r:id="rId5"/>
              </a:rPr>
              <a:t> beneficiarios de subvenciones del VETS (VGRS)</a:t>
            </a:r>
            <a:r>
              <a:rPr lang="x-es-XL" sz="1400" b="0" i="0" u="none" baseline="0" dirty="0"/>
              <a:t>: Sistema para recopilar, gestionar y presentar informes sobre los datos de los programas. Todos los beneficiarios de las subvenciones HVRP de VETS deben utilizar VGRS para cumplir con sus requisitos de rendimiento trimestrales.</a:t>
            </a:r>
          </a:p>
          <a:p>
            <a:pPr lvl="1" algn="l" rtl="0">
              <a:lnSpc>
                <a:spcPct val="105000"/>
              </a:lnSpc>
            </a:pPr>
            <a:r>
              <a:rPr lang="x-es-XL" sz="1400" b="0" i="0" u="none" baseline="0" dirty="0">
                <a:hlinkClick r:id="rId6"/>
              </a:rPr>
              <a:t>GrantSolutions</a:t>
            </a:r>
            <a:r>
              <a:rPr lang="x-es-XL" sz="1400" b="0" i="0" u="none" baseline="0" dirty="0"/>
              <a:t>: Sistema oficial de gestión de subvenciones del Departamento de Trabajo (DOL) que da soporte a las actividades y las necesidades de correspondencia a lo largo del ciclo de vida de una subvención, desde la planificación previa a la concesión hasta la solicitud, la concesión y </a:t>
            </a:r>
            <a:r>
              <a:rPr lang="es-MX" sz="1400" b="0" i="0" u="none" baseline="0" dirty="0"/>
              <a:t>el cierre</a:t>
            </a:r>
            <a:r>
              <a:rPr lang="x-es-XL" sz="1400" b="0" i="0" u="none" baseline="0" dirty="0"/>
              <a:t>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6204A6-5490-6DCB-0FDB-584DAD7F5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Servicio de Empleo y </a:t>
            </a:r>
            <a:r>
              <a:rPr lang="pt-BR" b="0" i="0" u="none" baseline="0" dirty="0"/>
              <a:t>Capacitación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5B62AF-D95B-D667-17C4-A153DA693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</p:spPr>
        <p:txBody>
          <a:bodyPr/>
          <a:lstStyle/>
          <a:p>
            <a:pPr algn="r" rtl="0"/>
            <a:fld id="{9F533A62-0560-4741-9272-0FF595F394C3}" type="slidenum">
              <a:rPr/>
              <a:pPr/>
              <a:t>19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4006244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CF68D-F695-2505-E901-206449876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>
                <a:latin typeface="Franklin Gothic Medium"/>
                <a:ea typeface="Franklin Gothic Medium"/>
                <a:cs typeface="Franklin Gothic Medium"/>
              </a:rPr>
              <a:t>Referencias de las directrices del HVRP</a:t>
            </a:r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11390601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D0897F2-7863-712F-08E3-5227CC7B7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Referencias de las directrices del HVRP </a:t>
            </a:r>
            <a:r>
              <a:rPr lang="x-es-XL" b="0" i="0" u="none" baseline="0">
                <a:solidFill>
                  <a:schemeClr val="bg1"/>
                </a:solidFill>
              </a:rPr>
              <a:t>(2)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3161A47-D970-3DC0-6AA9-61A2DC2161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 rtl="0">
              <a:lnSpc>
                <a:spcPct val="95000"/>
              </a:lnSpc>
            </a:pPr>
            <a:r>
              <a:rPr lang="x-es-XL" sz="2000" b="0" i="0" u="none" baseline="0" dirty="0"/>
              <a:t>El Código de los Estados Unidos (U.S.C.) recoge las leyes federales. El HVRP está autorizado en virtud de los artículos 2021, 2021A y 2023 del título 38 del Código de los Estados Unidos (U.S.C.).</a:t>
            </a:r>
          </a:p>
          <a:p>
            <a:pPr algn="l" rtl="0">
              <a:lnSpc>
                <a:spcPct val="95000"/>
              </a:lnSpc>
            </a:pPr>
            <a:r>
              <a:rPr lang="x-es-XL" sz="2000" b="0" i="0" u="none" baseline="0" dirty="0"/>
              <a:t>El Código de Reglamentos Federales (C.F.R.) recoge la normativa federal.</a:t>
            </a:r>
          </a:p>
          <a:p>
            <a:pPr lvl="1" algn="l" rtl="0">
              <a:lnSpc>
                <a:spcPct val="95000"/>
              </a:lnSpc>
            </a:pPr>
            <a:r>
              <a:rPr lang="x-es-XL" sz="1800" b="0" i="0" u="none" baseline="0" dirty="0">
                <a:hlinkClick r:id="rId3"/>
              </a:rPr>
              <a:t>La Parte 200 del Título 2 del Código de Regulaciones Federales</a:t>
            </a:r>
            <a:r>
              <a:rPr lang="x-es-XL" sz="1800" b="0" i="0" u="none" baseline="0" dirty="0"/>
              <a:t> establece las normas relativas a los requisitos administrativos, los principios de cost</a:t>
            </a:r>
            <a:r>
              <a:rPr lang="es-MX" sz="1800" b="0" i="0" u="none" baseline="0" dirty="0"/>
              <a:t>o</a:t>
            </a:r>
            <a:r>
              <a:rPr lang="x-es-XL" sz="1800" b="0" i="0" u="none" baseline="0" dirty="0"/>
              <a:t>s y los requisitos de auditoría para las subvenciones federales.</a:t>
            </a:r>
          </a:p>
          <a:p>
            <a:pPr lvl="1" algn="l" rtl="0">
              <a:lnSpc>
                <a:spcPct val="95000"/>
              </a:lnSpc>
            </a:pPr>
            <a:r>
              <a:rPr lang="x-es-XL" sz="1800" b="0" i="0" u="none" baseline="0" dirty="0">
                <a:hlinkClick r:id="rId4"/>
              </a:rPr>
              <a:t>La Parte 2900 del Título 2 del Código de Regulaciones Federales</a:t>
            </a:r>
            <a:r>
              <a:rPr lang="x-es-XL" sz="1800" b="0" i="0" u="none" baseline="0" dirty="0"/>
              <a:t> establece las normas específicas del Departamento de Trabajo (DOL) sobre los requisitos administrativos, los principios de cost</a:t>
            </a:r>
            <a:r>
              <a:rPr lang="es-MX" sz="1800" b="0" i="0" u="none" baseline="0" dirty="0"/>
              <a:t>o</a:t>
            </a:r>
            <a:r>
              <a:rPr lang="x-es-XL" sz="1800" b="0" i="0" u="none" baseline="0" dirty="0"/>
              <a:t>s y los requisitos de auditoría para las subvenciones federales.</a:t>
            </a:r>
          </a:p>
          <a:p>
            <a:pPr algn="l" rtl="0">
              <a:lnSpc>
                <a:spcPct val="95000"/>
              </a:lnSpc>
            </a:pPr>
            <a:r>
              <a:rPr lang="x-es-XL" sz="1800" b="0" i="0" u="none" baseline="0" dirty="0"/>
              <a:t>Todas las políticas de VETS relacionadas con el HVRP se pueden consultar en el </a:t>
            </a:r>
            <a:r>
              <a:rPr lang="x-es-XL" sz="1800" b="0" i="0" u="none" baseline="0" dirty="0">
                <a:hlinkClick r:id="rId5"/>
              </a:rPr>
              <a:t>Directorio de políticas</a:t>
            </a:r>
            <a:r>
              <a:rPr lang="x-es-XL" sz="1800" b="0" i="0" u="none" baseline="0" dirty="0"/>
              <a:t>.</a:t>
            </a:r>
          </a:p>
          <a:p>
            <a:pPr algn="l" rtl="0">
              <a:lnSpc>
                <a:spcPct val="95000"/>
              </a:lnSpc>
            </a:pPr>
            <a:r>
              <a:rPr lang="x-es-XL" sz="1800" b="0" i="0" u="none" baseline="0" dirty="0"/>
              <a:t>Los términos y condiciones son las normas y requisitos específicos que tanto el beneficiario como el DOL deben cumplir. Se incluyen con cada concesión de subvención.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5AFA40-07A2-D7F9-72A4-43B2EF190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 </a:t>
            </a:r>
            <a:r>
              <a:rPr lang="pt-BR" b="0" i="0" u="none" baseline="0" dirty="0"/>
              <a:t>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6F6F5C-25AC-5BB7-0439-4AA6366F8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21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4654613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9FCB1-AEA6-E33A-0FC0-B27CB9E7F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x-es-XL" b="0" i="0" u="none" baseline="0"/>
              <a:t>¡Gracias!</a:t>
            </a:r>
          </a:p>
        </p:txBody>
      </p:sp>
    </p:spTree>
    <p:extLst>
      <p:ext uri="{BB962C8B-B14F-4D97-AF65-F5344CB8AC3E}">
        <p14:creationId xmlns:p14="http://schemas.microsoft.com/office/powerpoint/2010/main" val="4175274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ETS">
      <a:dk1>
        <a:sysClr val="windowText" lastClr="000000"/>
      </a:dk1>
      <a:lt1>
        <a:sysClr val="window" lastClr="FFFFFF"/>
      </a:lt1>
      <a:dk2>
        <a:srgbClr val="023160"/>
      </a:dk2>
      <a:lt2>
        <a:srgbClr val="7B7B7B"/>
      </a:lt2>
      <a:accent1>
        <a:srgbClr val="0054A6"/>
      </a:accent1>
      <a:accent2>
        <a:srgbClr val="ED1A23"/>
      </a:accent2>
      <a:accent3>
        <a:srgbClr val="716384"/>
      </a:accent3>
      <a:accent4>
        <a:srgbClr val="F15E2E"/>
      </a:accent4>
      <a:accent5>
        <a:srgbClr val="8EAADB"/>
      </a:accent5>
      <a:accent6>
        <a:srgbClr val="F69E8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- VETS PowerPoint Blue.potx  -  version 1.0: 8/16/2021 5:20 PM  -  Read-Only" id="{38DD2586-39EA-470C-832D-0A3762C7E687}" vid="{F73E0E44-9601-4222-9149-0D21E000E39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df1fdb3-3814-4898-b68d-b9ae902564fe" xsi:nil="true"/>
    <lcf76f155ced4ddcb4097134ff3c332f xmlns="ee3eab8d-6fc0-47b2-b9a9-e7b6a861d967">
      <Terms xmlns="http://schemas.microsoft.com/office/infopath/2007/PartnerControls"/>
    </lcf76f155ced4ddcb4097134ff3c332f>
    <WordCount xmlns="ee3eab8d-6fc0-47b2-b9a9-e7b6a861d96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5EB6D1BC28BE4592B5D87EE1F2607A" ma:contentTypeVersion="18" ma:contentTypeDescription="Create a new document." ma:contentTypeScope="" ma:versionID="83bc00b5ff412b75df572ebfc362fffa">
  <xsd:schema xmlns:xsd="http://www.w3.org/2001/XMLSchema" xmlns:xs="http://www.w3.org/2001/XMLSchema" xmlns:p="http://schemas.microsoft.com/office/2006/metadata/properties" xmlns:ns2="ee3eab8d-6fc0-47b2-b9a9-e7b6a861d967" xmlns:ns3="1df1fdb3-3814-4898-b68d-b9ae902564fe" targetNamespace="http://schemas.microsoft.com/office/2006/metadata/properties" ma:root="true" ma:fieldsID="909be7d6e9244a4128c53923d2536e82" ns2:_="" ns3:_="">
    <xsd:import namespace="ee3eab8d-6fc0-47b2-b9a9-e7b6a861d967"/>
    <xsd:import namespace="1df1fdb3-3814-4898-b68d-b9ae902564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Word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3eab8d-6fc0-47b2-b9a9-e7b6a861d9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7da4b74c-56fc-49ef-b41b-324fb29e50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WordCount" ma:index="24" nillable="true" ma:displayName="Word Count" ma:format="Dropdown" ma:internalName="WordCount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f1fdb3-3814-4898-b68d-b9ae902564f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b6ca404-55d3-46aa-8308-935580b80a9e}" ma:internalName="TaxCatchAll" ma:showField="CatchAllData" ma:web="1df1fdb3-3814-4898-b68d-b9ae902564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62BCA1-FEE8-44D8-81BB-9A592FC5C787}">
  <ds:schemaRefs>
    <ds:schemaRef ds:uri="http://schemas.microsoft.com/office/2006/documentManagement/types"/>
    <ds:schemaRef ds:uri="http://schemas.microsoft.com/office/infopath/2007/PartnerControls"/>
    <ds:schemaRef ds:uri="http://purl.org/dc/dcmitype/"/>
    <ds:schemaRef ds:uri="1df1fdb3-3814-4898-b68d-b9ae902564fe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www.w3.org/XML/1998/namespace"/>
    <ds:schemaRef ds:uri="ee3eab8d-6fc0-47b2-b9a9-e7b6a861d967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00F3573-8BDF-4DD4-8AD8-38A1DB9DC8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3eab8d-6fc0-47b2-b9a9-e7b6a861d967"/>
    <ds:schemaRef ds:uri="1df1fdb3-3814-4898-b68d-b9ae902564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04A9E53-ADEC-4477-B011-E6C1342395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 - VETS PowerPoint Blue</Template>
  <TotalTime>1001</TotalTime>
  <Words>2146</Words>
  <Application>Microsoft Office PowerPoint</Application>
  <PresentationFormat>Widescreen</PresentationFormat>
  <Paragraphs>192</Paragraphs>
  <Slides>22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Calibri</vt:lpstr>
      <vt:lpstr>Franklin Gothic Book</vt:lpstr>
      <vt:lpstr>Franklin Gothic Medium</vt:lpstr>
      <vt:lpstr>Segoe UI</vt:lpstr>
      <vt:lpstr>Webdings</vt:lpstr>
      <vt:lpstr>Wingdings</vt:lpstr>
      <vt:lpstr>Wingdings 3</vt:lpstr>
      <vt:lpstr>Office Theme</vt:lpstr>
      <vt:lpstr>Reunión posterior a la adjudicación (PAC) del Programa de Reinserción de Veteranos sin Hogar (HVRP): HVRP 101 y siglas </vt:lpstr>
      <vt:lpstr>El ponente de hoy</vt:lpstr>
      <vt:lpstr>Sesión de hoy</vt:lpstr>
      <vt:lpstr>Subvenciones y capacitación: equipo del HVRP</vt:lpstr>
      <vt:lpstr>Acrónimos de uso común</vt:lpstr>
      <vt:lpstr>Representantes técnicos de los responsables de subvenciones (GOTR)</vt:lpstr>
      <vt:lpstr>Descripción general de GOTR</vt:lpstr>
      <vt:lpstr>HVRP: Conceptos básicos</vt:lpstr>
      <vt:lpstr>HVRP</vt:lpstr>
      <vt:lpstr>Descripción general del HVRP</vt:lpstr>
      <vt:lpstr>Objetivos del HVRP</vt:lpstr>
      <vt:lpstr>Servicios básicos de HVRP</vt:lpstr>
      <vt:lpstr>Requisitos de participación en el HVRP 1</vt:lpstr>
      <vt:lpstr>Requisitos de participación en el HVRP</vt:lpstr>
      <vt:lpstr>Requisitos para participar en el HVRP: Veterano </vt:lpstr>
      <vt:lpstr>Requisitos para participar en el HVRP: Personas sin hogar y en riesgo de quedarse sin hogar</vt:lpstr>
      <vt:lpstr>Conceptos básicos del HVRP</vt:lpstr>
      <vt:lpstr>Conceptos básicos del HVRP</vt:lpstr>
      <vt:lpstr>Conceptos básicos del HVRP</vt:lpstr>
      <vt:lpstr>Referencias de las directrices del HVRP</vt:lpstr>
      <vt:lpstr>Referencias de las directrices del HVRP (2)</vt:lpstr>
      <vt:lpstr>¡Gracias!</vt:lpstr>
    </vt:vector>
  </TitlesOfParts>
  <Company>U.S. Department of Labor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National PAC HVRP 101 and Acronyms</dc:title>
  <dc:subject>HVRP 101 and Acronyms</dc:subject>
  <dc:creator>U.S. Department of Labor</dc:creator>
  <cp:keywords>USDOL, DOL, VETS, HVRP, PAC</cp:keywords>
  <cp:lastModifiedBy>Colleen Beck</cp:lastModifiedBy>
  <cp:revision>72</cp:revision>
  <dcterms:created xsi:type="dcterms:W3CDTF">2026-05-14T15:55:24Z</dcterms:created>
  <dcterms:modified xsi:type="dcterms:W3CDTF">2026-09-18T15:55:43Z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0x010100735EB6D1BC28BE4592B5D87EE1F2607A</vt:lpwstr>
  </property>
  <property fmtid="{D5CDD505-2E9C-101B-9397-08002B2CF9AE}" pid="3" name="TaxKeyword">
    <vt:lpwstr/>
  </property>
  <property fmtid="{D5CDD505-2E9C-101B-9397-08002B2CF9AE}" pid="4" name="MediaServiceImageTags">
    <vt:lpwstr/>
  </property>
</Properties>
</file>