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79" r:id="rId6"/>
    <p:sldId id="257" r:id="rId7"/>
    <p:sldId id="258" r:id="rId8"/>
    <p:sldId id="259" r:id="rId9"/>
    <p:sldId id="280" r:id="rId10"/>
    <p:sldId id="282" r:id="rId11"/>
    <p:sldId id="283" r:id="rId12"/>
    <p:sldId id="260" r:id="rId13"/>
    <p:sldId id="286" r:id="rId14"/>
    <p:sldId id="285" r:id="rId15"/>
    <p:sldId id="277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730" autoAdjust="0"/>
    <p:restoredTop sz="93826" autoAdjust="0"/>
  </p:normalViewPr>
  <p:slideViewPr>
    <p:cSldViewPr snapToGrid="0">
      <p:cViewPr varScale="1">
        <p:scale>
          <a:sx n="102" d="100"/>
          <a:sy n="102" d="100"/>
        </p:scale>
        <p:origin x="108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 err="1">
                <a:solidFill>
                  <a:schemeClr val="bg1"/>
                </a:solidFill>
              </a:rPr>
              <a:t>Servicio</a:t>
            </a:r>
            <a:r>
              <a:rPr lang="pt-BR" sz="2400" dirty="0">
                <a:solidFill>
                  <a:schemeClr val="bg1"/>
                </a:solidFill>
              </a:rPr>
              <a:t> de </a:t>
            </a:r>
            <a:r>
              <a:rPr lang="pt-BR" sz="2400" dirty="0" err="1">
                <a:solidFill>
                  <a:schemeClr val="bg1"/>
                </a:solidFill>
              </a:rPr>
              <a:t>Empleo</a:t>
            </a:r>
            <a:r>
              <a:rPr lang="pt-BR" sz="2400" dirty="0">
                <a:solidFill>
                  <a:schemeClr val="bg1"/>
                </a:solidFill>
              </a:rPr>
              <a:t> y </a:t>
            </a:r>
            <a:r>
              <a:rPr lang="pt-BR" sz="2400" dirty="0" err="1">
                <a:solidFill>
                  <a:schemeClr val="bg1"/>
                </a:solidFill>
              </a:rPr>
              <a:t>Capacitación</a:t>
            </a:r>
            <a:r>
              <a:rPr lang="pt-BR" sz="2400" dirty="0">
                <a:solidFill>
                  <a:schemeClr val="bg1"/>
                </a:solidFill>
              </a:rPr>
              <a:t> para Veteranos (</a:t>
            </a:r>
            <a:r>
              <a:rPr lang="pt-BR" sz="2400" dirty="0" err="1">
                <a:solidFill>
                  <a:schemeClr val="bg1"/>
                </a:solidFill>
              </a:rPr>
              <a:t>VETS</a:t>
            </a:r>
            <a:r>
              <a:rPr lang="pt-BR" sz="2400" dirty="0">
                <a:solidFill>
                  <a:schemeClr val="bg1"/>
                </a:solidFill>
              </a:rPr>
              <a:t>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elp@grantsolutions.gov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rantsolutions.gov/auth/realms/Grantsolutions/protocol/openid-connect/auth?response_type=code&amp;client_id=home&amp;redirect_uri=https%3A%2F%2Fwww.grantsolutions.gov%2Fgshome%2Fhome&amp;state=2bd3f2aa-3220-44b1-a2df-680bce9195e3&amp;login=true&amp;scope=openid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grants/grant-solutions/training-materials-vets" TargetMode="External"/><Relationship Id="rId2" Type="http://schemas.openxmlformats.org/officeDocument/2006/relationships/hyperlink" Target="https://www.dol.gov/grants/grant-solutions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help@grantsolutions.gov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7002" y="3175479"/>
            <a:ext cx="6421206" cy="1944479"/>
          </a:xfrm>
        </p:spPr>
        <p:txBody>
          <a:bodyPr>
            <a:noAutofit/>
          </a:bodyPr>
          <a:lstStyle/>
          <a:p>
            <a:r>
              <a:rPr lang="x-es-XL" sz="4000" dirty="0"/>
              <a:t>Reunión posterior a la adjudicación (PAC)</a:t>
            </a:r>
            <a:r>
              <a:rPr lang="es-MX" sz="4000" dirty="0"/>
              <a:t> del</a:t>
            </a:r>
            <a:r>
              <a:rPr lang="x-es-XL" sz="4000" dirty="0"/>
              <a:t> Programa de Reinserción de Veteranos sin Hogar (HVRP): </a:t>
            </a:r>
            <a:r>
              <a:rPr lang="x-es-XL" sz="4000" b="0" i="0" u="none" baseline="0" dirty="0"/>
              <a:t>Descripción general de GrantSolutions 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7002" y="5266951"/>
            <a:ext cx="6043670" cy="7293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 dirty="0">
                <a:latin typeface="Segoe UI"/>
                <a:ea typeface="Segoe UI"/>
                <a:cs typeface="Segoe UI"/>
              </a:rPr>
              <a:t>19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303E2A-569B-4C0E-0BEB-627E8286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Ponentes de hoy</a:t>
            </a:r>
          </a:p>
        </p:txBody>
      </p:sp>
      <p:pic>
        <p:nvPicPr>
          <p:cNvPr id="9" name="Picture Placeholder 11" descr="Chris Brown&#10;">
            <a:extLst>
              <a:ext uri="{FF2B5EF4-FFF2-40B4-BE49-F238E27FC236}">
                <a16:creationId xmlns:a16="http://schemas.microsoft.com/office/drawing/2014/main" id="{603FDE23-1E66-DD1E-6D48-4D0B5B7CA5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1375" b="11375"/>
          <a:stretch/>
        </p:blipFill>
        <p:spPr>
          <a:prstGeom prst="ellipse">
            <a:avLst/>
          </a:prstGeom>
          <a:ln w="63500" cap="rnd">
            <a:solidFill>
              <a:schemeClr val="tx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EFD406-AF08-91CC-A602-559DB461FC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l" rtl="0"/>
            <a:r>
              <a:rPr lang="x-es-XL" sz="3200" b="1" i="0" u="none" baseline="0" dirty="0"/>
              <a:t>Chris Brown</a:t>
            </a:r>
          </a:p>
          <a:p>
            <a:pPr lvl="1" algn="l" rtl="0">
              <a:spcBef>
                <a:spcPts val="0"/>
              </a:spcBef>
              <a:spcAft>
                <a:spcPts val="0"/>
              </a:spcAft>
            </a:pPr>
            <a:r>
              <a:rPr lang="x-es-XL" sz="2000" b="0" i="0" u="none" baseline="0" dirty="0">
                <a:solidFill>
                  <a:schemeClr val="tx2"/>
                </a:solidFill>
              </a:rPr>
              <a:t>Analista de gestión y programas – Responsable del HVRP</a:t>
            </a:r>
          </a:p>
          <a:p>
            <a:pPr lvl="1" algn="l" rtl="0">
              <a:spcBef>
                <a:spcPts val="0"/>
              </a:spcBef>
              <a:spcAft>
                <a:spcPts val="0"/>
              </a:spcAft>
            </a:pPr>
            <a:r>
              <a:rPr lang="x-es-XL" sz="2000" b="0" i="1" u="none" baseline="0" dirty="0">
                <a:solidFill>
                  <a:schemeClr val="tx2"/>
                </a:solidFill>
              </a:rPr>
              <a:t>Departamento de Trabajo de EE. UU., Servicio de Empleo y </a:t>
            </a:r>
            <a:r>
              <a:rPr lang="es-MX" sz="2000" b="0" i="1" u="none" baseline="0" dirty="0">
                <a:solidFill>
                  <a:schemeClr val="tx2"/>
                </a:solidFill>
              </a:rPr>
              <a:t>Capacitación </a:t>
            </a:r>
            <a:r>
              <a:rPr lang="x-es-XL" sz="2000" b="0" i="1" u="none" baseline="0" dirty="0">
                <a:solidFill>
                  <a:schemeClr val="tx2"/>
                </a:solidFill>
              </a:rPr>
              <a:t>para Veteranos (DOL/VETS), Oficina de Programas Nacionales</a:t>
            </a:r>
            <a:endParaRPr lang="x-es-XL" sz="2000" dirty="0">
              <a:solidFill>
                <a:schemeClr val="tx2"/>
              </a:solidFill>
              <a:cs typeface="Segoe UI"/>
            </a:endParaRPr>
          </a:p>
          <a:p>
            <a:pPr algn="l" rtl="0">
              <a:spcBef>
                <a:spcPts val="4800"/>
              </a:spcBef>
            </a:pPr>
            <a:r>
              <a:rPr lang="x-es-XL" sz="3200" b="1" i="0" u="none" baseline="0" dirty="0"/>
              <a:t>Personal de asistencia de GrantSolutions</a:t>
            </a:r>
          </a:p>
          <a:p>
            <a:pPr marL="795338" lvl="3" indent="-331788" algn="l" rtl="0">
              <a:buClr>
                <a:schemeClr val="tx2"/>
              </a:buClr>
            </a:pPr>
            <a:r>
              <a:rPr lang="x-es-XL" b="0" i="0" u="none" baseline="0" dirty="0">
                <a:hlinkClick r:id="rId3"/>
              </a:rPr>
              <a:t>help@grantsolutions.gov</a:t>
            </a:r>
            <a:endParaRPr lang="x-es-XL" dirty="0">
              <a:cs typeface="Segoe UI"/>
            </a:endParaRPr>
          </a:p>
          <a:p>
            <a:pPr marL="795338" lvl="4" indent="-331788" algn="l" rtl="0">
              <a:buClr>
                <a:schemeClr val="tx2"/>
              </a:buClr>
            </a:pPr>
            <a:r>
              <a:rPr lang="x-es-XL" b="0" i="0" u="none" baseline="0" dirty="0">
                <a:solidFill>
                  <a:srgbClr val="002060"/>
                </a:solidFill>
              </a:rPr>
              <a:t>(866) 577-0771</a:t>
            </a:r>
            <a:endParaRPr lang="x-es-XL" dirty="0">
              <a:solidFill>
                <a:schemeClr val="tx2"/>
              </a:solidFill>
              <a:cs typeface="Segoe U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58550C-81E4-042C-E693-9479D0C04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D0420-0ED7-EBA8-0D9F-D9C3A14DA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57885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5966-D998-4D98-DC5A-5C032B33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Sesión de hoy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80EC5-1D55-3438-9DD8-96B18660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Descripción general de GrantSolutions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Funciones de los beneficiarios de las subvenciones del HVRP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es-MX" b="0" i="0" u="none" baseline="0" dirty="0"/>
              <a:t> </a:t>
            </a:r>
            <a:r>
              <a:rPr lang="es-MX" b="0" i="0" u="none" baseline="0" dirty="0" err="1"/>
              <a:t>Capacitaci</a:t>
            </a:r>
            <a:r>
              <a:rPr lang="x-es-XL" b="0" i="0" u="none" baseline="0" dirty="0"/>
              <a:t>ón y asistencia técnica de GrantSolutions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Demostración en directo de GrantSolutions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Preguntas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80FDDE-1D90-D863-98B8-C6E19E932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DC4D46-DB9C-7385-3C70-AE39152C9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3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510521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Descripción general de GrantSolutions</a:t>
            </a:r>
            <a:br>
              <a:rPr lang="x-es-XL"/>
            </a:br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2298211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Descripción general de GrantSolutions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612582" cy="4351338"/>
          </a:xfrm>
        </p:spPr>
        <p:txBody>
          <a:bodyPr>
            <a:noAutofit/>
          </a:bodyPr>
          <a:lstStyle/>
          <a:p>
            <a:pPr algn="l" rtl="0"/>
            <a:r>
              <a:rPr lang="x-es-XL" sz="2000" b="0" i="0" u="none" baseline="0" dirty="0"/>
              <a:t>¿Qué es </a:t>
            </a:r>
            <a:r>
              <a:rPr lang="x-es-XL" sz="2000" b="0" i="0" u="none" baseline="0" dirty="0">
                <a:hlinkClick r:id="rId2"/>
              </a:rPr>
              <a:t>GrantSolutions</a:t>
            </a:r>
            <a:r>
              <a:rPr lang="x-es-XL" sz="2000" b="0" i="0" u="none" baseline="0" dirty="0"/>
              <a:t>?</a:t>
            </a:r>
          </a:p>
          <a:p>
            <a:pPr lvl="1" algn="l" rtl="0"/>
            <a:r>
              <a:rPr lang="x-es-XL" sz="1800" b="0" i="0" u="none" baseline="0" dirty="0"/>
              <a:t>GrantSolutions es el sistema oficial de gestión de subvenciones del Departamento de Trabajo (DOL) que da soporte a las actividades y las necesidades de correspondencia a lo largo del ciclo de vida de una subvención, desde la planificación previa a la concesión hasta la solicitud, la concesión y el cierre.</a:t>
            </a:r>
          </a:p>
          <a:p>
            <a:pPr algn="l" rtl="0"/>
            <a:r>
              <a:rPr lang="es-MX" sz="2000" dirty="0"/>
              <a:t>Facultades</a:t>
            </a:r>
            <a:r>
              <a:rPr lang="x-es-XL" sz="2000" b="0" i="0" u="none" baseline="0" dirty="0"/>
              <a:t>:</a:t>
            </a:r>
          </a:p>
          <a:p>
            <a:pPr lvl="1" algn="l" rtl="0"/>
            <a:r>
              <a:rPr lang="x-es-XL" sz="1800" b="0" i="0" u="none" baseline="0" dirty="0"/>
              <a:t>Los datos circulan por el sistema a lo largo de todo el ciclo de vida de la subvención (datos de la solicitud, del Catálogo de Ayuda Federal para Asuntos Internos [CFDA] y del Formulario Estándar [SF]-424).</a:t>
            </a:r>
          </a:p>
          <a:p>
            <a:pPr lvl="1" algn="l" rtl="0"/>
            <a:r>
              <a:rPr lang="x-es-XL" sz="1800" b="0" i="0" u="none" baseline="0" dirty="0"/>
              <a:t>Notificaciones automáticas por correo electrónico para los titulares de cuentas beneficiari</a:t>
            </a:r>
            <a:r>
              <a:rPr lang="es-MX" sz="1800" b="0" i="0" u="none" baseline="0" dirty="0"/>
              <a:t>a</a:t>
            </a:r>
            <a:r>
              <a:rPr lang="x-es-XL" sz="1800" b="0" i="0" u="none" baseline="0" dirty="0"/>
              <a:t>s de subvenciones</a:t>
            </a:r>
          </a:p>
          <a:p>
            <a:pPr lvl="1" algn="l" rtl="0"/>
            <a:r>
              <a:rPr lang="x-es-XL" sz="1800" b="0" i="0" u="none" baseline="0" dirty="0"/>
              <a:t>Plataforma de comunicación para los beneficiarios de </a:t>
            </a:r>
            <a:r>
              <a:rPr lang="es-MX" sz="1800" b="0" i="0" u="none" baseline="0" dirty="0"/>
              <a:t>subvenciones </a:t>
            </a:r>
            <a:r>
              <a:rPr lang="x-es-XL" sz="1800" b="0" i="0" u="none" baseline="0" dirty="0"/>
              <a:t>y el personal de VETS</a:t>
            </a:r>
          </a:p>
          <a:p>
            <a:pPr lvl="1" algn="l" rtl="0"/>
            <a:r>
              <a:rPr lang="x-es-XL" sz="1800" b="0" i="0" u="none" baseline="0" dirty="0"/>
              <a:t>Buscador de </a:t>
            </a:r>
            <a:r>
              <a:rPr lang="es-MX" sz="1800" b="0" i="0" u="none" baseline="0" dirty="0"/>
              <a:t>subvenciones</a:t>
            </a:r>
            <a:r>
              <a:rPr lang="x-es-XL" sz="1800" b="0" i="0" u="none" baseline="0" dirty="0"/>
              <a:t> o modificaciones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90ACCF5-75B0-6EB6-2154-15F96C989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286423" cy="2852737"/>
          </a:xfrm>
        </p:spPr>
        <p:txBody>
          <a:bodyPr/>
          <a:lstStyle/>
          <a:p>
            <a:pPr algn="l" rtl="0"/>
            <a:r>
              <a:rPr lang="x-es-XL" b="0" i="0" u="none" baseline="0"/>
              <a:t>Funciones de los beneficiarios del programa HVRP de GrantSolutions </a:t>
            </a:r>
            <a:r>
              <a:rPr lang="x-es-XL" b="0" i="0" u="none" baseline="0">
                <a:solidFill>
                  <a:schemeClr val="tx2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43371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600" b="0" i="0" u="none" baseline="0" dirty="0"/>
              <a:t>Funciones de los beneficiarios del programa HVRP de GrantSolutions </a:t>
            </a:r>
            <a:r>
              <a:rPr lang="x-es-XL" sz="3600" b="0" i="0" u="none" baseline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5"/>
            <a:ext cx="10612582" cy="4447723"/>
          </a:xfrm>
        </p:spPr>
        <p:txBody>
          <a:bodyPr>
            <a:noAutofit/>
          </a:bodyPr>
          <a:lstStyle/>
          <a:p>
            <a:r>
              <a:rPr lang="x-es-XL" sz="2000" b="0" i="0" u="none" baseline="0" dirty="0"/>
              <a:t>Funcionario </a:t>
            </a:r>
            <a:r>
              <a:rPr lang="es-MX" sz="2000" b="0" i="0" u="none" baseline="0" dirty="0"/>
              <a:t>designado </a:t>
            </a:r>
            <a:r>
              <a:rPr lang="x-es-XL" sz="2000" b="0" i="0" u="none" baseline="0" dirty="0"/>
              <a:t>autorizado (ADO), director del programa (PI)/investigador principal (PD), responsable financiero del beneficiario, personal de apoyo </a:t>
            </a:r>
            <a:r>
              <a:rPr lang="es-MX" sz="2000" b="0" i="0" u="none" baseline="0" dirty="0"/>
              <a:t>de</a:t>
            </a:r>
            <a:r>
              <a:rPr lang="x-es-XL" sz="2000" b="0" i="0" u="none" baseline="0" dirty="0"/>
              <a:t>l responsable financiero del beneficiario, personal de apoyo del beneficiario.</a:t>
            </a:r>
          </a:p>
          <a:p>
            <a:pPr algn="l" rtl="0"/>
            <a:r>
              <a:rPr lang="x-es-XL" sz="2000" b="0" i="0" u="none" baseline="0" dirty="0"/>
              <a:t>Varios usuarios de la organización pueden compartir el mismo rol de destinatario, pero solo se puede designar a uno de ellos como principal.</a:t>
            </a:r>
          </a:p>
          <a:p>
            <a:pPr algn="l" rtl="0"/>
            <a:r>
              <a:rPr lang="x-es-XL" sz="2000" b="0" i="0" u="none" baseline="0" dirty="0"/>
              <a:t>Cada organización debe contar con un ADO y al menos un PI/PD. El resto de funciones son opcionales.</a:t>
            </a:r>
          </a:p>
          <a:p>
            <a:r>
              <a:rPr lang="x-es-XL" sz="2000" b="0" i="0" u="none" baseline="0" dirty="0"/>
              <a:t>Todos los roles, excepto los de </a:t>
            </a:r>
            <a:r>
              <a:rPr lang="x-es-XL" sz="2000" dirty="0"/>
              <a:t>PI/PD</a:t>
            </a:r>
            <a:r>
              <a:rPr lang="x-es-XL" sz="2000" b="0" i="0" u="none" baseline="0" dirty="0"/>
              <a:t>, pueden ver la subvención en el sistema sin estar asignados a ella. </a:t>
            </a:r>
          </a:p>
          <a:p>
            <a:pPr algn="l" rtl="0"/>
            <a:r>
              <a:rPr lang="x-es-XL" sz="2000" b="0" i="0" u="none" baseline="0" dirty="0"/>
              <a:t>¿En qué se diferencian el resto de funciones del ADO y del PI/PD? </a:t>
            </a:r>
          </a:p>
          <a:p>
            <a:pPr lvl="1" algn="l" rtl="0"/>
            <a:r>
              <a:rPr lang="x-es-XL" sz="1800" b="0" i="0" u="none" baseline="0" dirty="0"/>
              <a:t>Solo el ADO y el PI</a:t>
            </a:r>
            <a:r>
              <a:rPr lang="es-MX" sz="1800" b="0" i="0" u="none" baseline="0" dirty="0"/>
              <a:t>/</a:t>
            </a:r>
            <a:r>
              <a:rPr lang="x-es-XL" sz="1800" b="0" i="0" u="none" baseline="0" dirty="0"/>
              <a:t>PD designado reciben las notificaciones del sistema y figuran en el formulario SF-424, «Solicitud de ayuda federal».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18266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E2BAD8-5979-7987-7E85-5C137E7F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s-MX" b="0" i="0" u="none" baseline="0" dirty="0"/>
              <a:t>Capacitación</a:t>
            </a:r>
            <a:r>
              <a:rPr lang="x-es-XL" b="0" i="0" u="none" baseline="0" dirty="0"/>
              <a:t> </a:t>
            </a:r>
            <a:br>
              <a:rPr lang="x-es-XL" dirty="0"/>
            </a:br>
            <a:r>
              <a:rPr lang="x-es-XL" b="0" i="0" u="none" baseline="0" dirty="0"/>
              <a:t>y </a:t>
            </a:r>
            <a:r>
              <a:rPr lang="es-MX" b="0" i="0" u="none" baseline="0" dirty="0"/>
              <a:t>apoyo </a:t>
            </a:r>
            <a:r>
              <a:rPr lang="x-es-XL" b="0" i="0" u="none" baseline="0" dirty="0"/>
              <a:t>de GrantSolutions </a:t>
            </a:r>
            <a:r>
              <a:rPr lang="x-es-XL" b="0" i="0" u="none" baseline="0" dirty="0">
                <a:solidFill>
                  <a:schemeClr val="tx2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11960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AED86FA-6C47-B9A3-F386-97A026564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s-MX" sz="3600" b="0" i="0" u="none" baseline="0" dirty="0"/>
              <a:t>Capacitación </a:t>
            </a:r>
            <a:r>
              <a:rPr lang="x-es-XL" sz="3600" b="0" i="0" u="none" baseline="0" dirty="0"/>
              <a:t>y a</a:t>
            </a:r>
            <a:r>
              <a:rPr lang="es-MX" sz="3600" b="0" i="0" u="none" baseline="0" dirty="0"/>
              <a:t>poyo </a:t>
            </a:r>
            <a:r>
              <a:rPr lang="x-es-XL" sz="3600" b="0" i="0" u="none" baseline="0" dirty="0"/>
              <a:t>de GrantSolutions </a:t>
            </a:r>
            <a:r>
              <a:rPr lang="x-es-XL" sz="1000" b="0" i="0" u="none" baseline="0" dirty="0">
                <a:solidFill>
                  <a:schemeClr val="bg1"/>
                </a:solidFill>
              </a:rPr>
              <a:t>2</a:t>
            </a:r>
            <a:endParaRPr lang="x-es-XL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5FB70FE-C5AC-DE46-6628-8F8AA77E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8386"/>
            <a:ext cx="10155383" cy="4351338"/>
          </a:xfrm>
        </p:spPr>
        <p:txBody>
          <a:bodyPr>
            <a:noAutofit/>
          </a:bodyPr>
          <a:lstStyle/>
          <a:p>
            <a:pPr algn="l" rtl="0"/>
            <a:r>
              <a:rPr lang="x-es-XL" sz="2000" b="0" i="0" u="none" baseline="0" dirty="0">
                <a:hlinkClick r:id="rId2"/>
              </a:rPr>
              <a:t>El sitio web del Departamento de Trabajo (DOL) dedicado a los beneficiarios de las subvenciones de GrantSolutions</a:t>
            </a:r>
            <a:r>
              <a:rPr lang="x-es-XL" sz="2000" b="0" i="0" u="none" baseline="0" dirty="0"/>
              <a:t> ofrece las grabaciones de los cursos de </a:t>
            </a:r>
            <a:r>
              <a:rPr lang="pt-BR" sz="2000" b="0" i="0" u="none" baseline="0" dirty="0" err="1"/>
              <a:t>Capacitación</a:t>
            </a:r>
            <a:r>
              <a:rPr lang="pt-BR" sz="2000" b="0" i="0" u="none" baseline="0" dirty="0"/>
              <a:t> para</a:t>
            </a:r>
            <a:r>
              <a:rPr lang="x-es-XL" sz="2000" b="0" i="0" u="none" baseline="0" dirty="0"/>
              <a:t> beneficiarios de GrantSolutions, las preguntas más frecuentes, guías de referencia rápida y mucho más.</a:t>
            </a:r>
          </a:p>
          <a:p>
            <a:pPr algn="l" rtl="0"/>
            <a:r>
              <a:rPr lang="x-es-XL" sz="2000" b="0" i="0" u="none" baseline="0" dirty="0"/>
              <a:t>Guías paso a paso para los beneficiarios de subvenciones del HVRP, clasificadas por funciones del módulo de gestión de subvenciones: </a:t>
            </a:r>
            <a:r>
              <a:rPr lang="x-es-XL" sz="2000" b="0" i="0" u="none" baseline="0" dirty="0">
                <a:hlinkClick r:id="rId3"/>
              </a:rPr>
              <a:t>Recursos de formación sobre el Módulo de Gestión de Subvenciones (GMM) para beneficiarios</a:t>
            </a:r>
            <a:r>
              <a:rPr lang="x-es-XL" sz="2000" b="0" i="0" u="none" baseline="0" dirty="0"/>
              <a:t>.</a:t>
            </a:r>
          </a:p>
          <a:p>
            <a:pPr algn="l" rtl="0"/>
            <a:r>
              <a:rPr lang="x-es-XL" sz="2000" b="0" i="0" u="none" baseline="0" dirty="0"/>
              <a:t>Si tiene algún problema técnico, póngase en contacto con el servicio de asistencia de GrantSolutions por correo electrónico en </a:t>
            </a:r>
            <a:r>
              <a:rPr lang="x-es-XL" sz="2000" b="0" i="0" u="none" baseline="0" dirty="0">
                <a:hlinkClick r:id="rId4"/>
              </a:rPr>
              <a:t>help@grantsolutions.gov</a:t>
            </a:r>
            <a:r>
              <a:rPr lang="x-es-XL" sz="2000" b="0" i="0" u="none" baseline="0" dirty="0"/>
              <a:t> o por teléfono </a:t>
            </a:r>
            <a:r>
              <a:rPr lang="es-MX" sz="2000" b="0" i="0" u="none" baseline="0" dirty="0"/>
              <a:t>llamando al </a:t>
            </a:r>
            <a:r>
              <a:rPr lang="x-es-XL" sz="2000" b="0" i="0" u="none" baseline="0" dirty="0"/>
              <a:t>(866) 577-0771. </a:t>
            </a:r>
          </a:p>
          <a:p>
            <a:pPr algn="l" rtl="0"/>
            <a:r>
              <a:rPr lang="x-es-XL" sz="2000" b="0" i="0" u="none" baseline="0" dirty="0"/>
              <a:t>Horario de a</a:t>
            </a:r>
            <a:r>
              <a:rPr lang="es-MX" sz="2000" b="0" i="0" u="none" baseline="0" dirty="0"/>
              <a:t>tención</a:t>
            </a:r>
            <a:r>
              <a:rPr lang="x-es-XL" sz="2000" b="0" i="0" u="none" baseline="0" dirty="0"/>
              <a:t>: </a:t>
            </a:r>
            <a:r>
              <a:rPr lang="es-MX" sz="2000" dirty="0"/>
              <a:t>d</a:t>
            </a:r>
            <a:r>
              <a:rPr lang="x-es-XL" sz="2000" b="0" i="0" u="none" baseline="0" dirty="0"/>
              <a:t>e lunes a viernes, de 7</a:t>
            </a:r>
            <a:r>
              <a:rPr lang="es-MX" sz="2000" b="0" i="0" u="none" baseline="0" dirty="0"/>
              <a:t>:00 a.m.</a:t>
            </a:r>
            <a:r>
              <a:rPr lang="x-es-XL" sz="2000" b="0" i="0" u="none" baseline="0" dirty="0"/>
              <a:t> a </a:t>
            </a:r>
            <a:r>
              <a:rPr lang="es-MX" sz="2000" b="0" i="0" u="none" baseline="0" dirty="0"/>
              <a:t>8</a:t>
            </a:r>
            <a:r>
              <a:rPr lang="x-es-XL" sz="2000" b="0" i="0" u="none" baseline="0" dirty="0"/>
              <a:t>:00</a:t>
            </a:r>
            <a:r>
              <a:rPr lang="es-MX" sz="2000" b="0" i="0" u="none" baseline="0" dirty="0"/>
              <a:t> p.m.</a:t>
            </a:r>
            <a:r>
              <a:rPr lang="x-es-XL" sz="2000" b="0" i="0" u="none" baseline="0" dirty="0"/>
              <a:t> (hora del Este) (cerrado los días festivos federales). 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41B2-6355-F095-E84B-20CA122A7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F1FAE-C959-20BF-F2AF-C3169FD2E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9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87413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DB14FF-BC84-AB68-EA96-AE99838C7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Demostración en directo de GrantSolutions </a:t>
            </a:r>
            <a:br>
              <a:rPr lang="x-es-XL"/>
            </a:br>
            <a:r>
              <a:rPr lang="x-es-XL" b="0" i="0" u="none" baseline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1385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6720E-87DC-F3DD-B8C6-A540A36EC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9677400" cy="1556924"/>
          </a:xfrm>
        </p:spPr>
        <p:txBody>
          <a:bodyPr>
            <a:noAutofit/>
          </a:bodyPr>
          <a:lstStyle/>
          <a:p>
            <a:pPr algn="l" rtl="0"/>
            <a:r>
              <a:rPr lang="x-es-XL" sz="3600" b="0" i="0" u="none" baseline="0" dirty="0"/>
              <a:t>Demostración en directo de GrantSolutions – </a:t>
            </a:r>
            <a:br>
              <a:rPr lang="x-es-XL" sz="3600" dirty="0"/>
            </a:br>
            <a:r>
              <a:rPr lang="x-es-XL" sz="3600" b="0" i="0" u="none" baseline="0" dirty="0"/>
              <a:t>¿Qué acabamos de 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6D71F-5DD8-7B0D-15F8-77A5924F4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Demostración de cómo </a:t>
            </a:r>
            <a:r>
              <a:rPr lang="es-MX" b="0" i="0" u="none" baseline="0" dirty="0"/>
              <a:t>el</a:t>
            </a:r>
            <a:r>
              <a:rPr lang="x-es-XL" b="0" i="0" u="none" baseline="0" dirty="0"/>
              <a:t> beneficiario de una subvención navega por GrantSolutions para iniciar sesión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Demostración de cómo </a:t>
            </a:r>
            <a:r>
              <a:rPr lang="es-MX" b="0" i="0" u="none" baseline="0" dirty="0"/>
              <a:t>el</a:t>
            </a:r>
            <a:r>
              <a:rPr lang="x-es-XL" b="0" i="0" u="none" baseline="0" dirty="0"/>
              <a:t> beneficiario de una subvención accede a su </a:t>
            </a:r>
            <a:r>
              <a:rPr lang="es-MX" b="0" i="0" u="none" baseline="0" dirty="0"/>
              <a:t>subvención</a:t>
            </a:r>
            <a:endParaRPr lang="x-es-XL" b="0" i="0" u="none" baseline="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Demostración de cómo un </a:t>
            </a:r>
            <a:r>
              <a:rPr lang="x-es-XL" dirty="0"/>
              <a:t>beneficiario</a:t>
            </a:r>
            <a:r>
              <a:rPr lang="x-es-XL" b="0" i="0" u="none" baseline="0" dirty="0"/>
              <a:t> envía una modificación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Demostración de cómo un </a:t>
            </a:r>
            <a:r>
              <a:rPr lang="x-es-XL" dirty="0"/>
              <a:t>beneficiario</a:t>
            </a:r>
            <a:r>
              <a:rPr lang="x-es-XL" b="0" i="0" u="none" baseline="0" dirty="0"/>
              <a:t> envía una solicitud al servicio de </a:t>
            </a:r>
            <a:r>
              <a:rPr lang="es-MX" b="0" i="0" u="none" baseline="0" dirty="0"/>
              <a:t>asistencia</a:t>
            </a:r>
            <a:endParaRPr lang="x-es-XL" b="0" i="0" u="none" baseline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5DC20-C831-3CB4-1B91-753C4B96F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C72B3-FA97-3E91-21AD-C74D6D9AD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11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716066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ADF4-C5FA-EE31-13BB-14B3CE336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43873" y="2905316"/>
            <a:ext cx="6400425" cy="1944479"/>
          </a:xfrm>
        </p:spPr>
        <p:txBody>
          <a:bodyPr>
            <a:normAutofit fontScale="90000"/>
          </a:bodyPr>
          <a:lstStyle/>
          <a:p>
            <a:pPr algn="l" rtl="0"/>
            <a:r>
              <a:rPr lang="x-es-XL" b="0" i="0" u="none" baseline="0" dirty="0">
                <a:solidFill>
                  <a:schemeClr val="tx1"/>
                </a:solidFill>
                <a:latin typeface="Segoe UI"/>
                <a:ea typeface="Segoe UI"/>
                <a:cs typeface="Segoe UI"/>
              </a:rPr>
              <a:t>¿Tienes alguna otra pregunta sobre GrantSolutions?</a:t>
            </a:r>
          </a:p>
        </p:txBody>
      </p:sp>
    </p:spTree>
    <p:extLst>
      <p:ext uri="{BB962C8B-B14F-4D97-AF65-F5344CB8AC3E}">
        <p14:creationId xmlns:p14="http://schemas.microsoft.com/office/powerpoint/2010/main" val="3309595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Presentation---Blue" id="{839B2CF5-0AE7-4891-ACD3-C68194D2D424}" vid="{72DD001A-761C-4FFD-BDBE-D02E8CF531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62BCA1-FEE8-44D8-81BB-9A592FC5C787}">
  <ds:schemaRefs>
    <ds:schemaRef ds:uri="http://purl.org/dc/terms/"/>
    <ds:schemaRef ds:uri="http://schemas.openxmlformats.org/package/2006/metadata/core-properties"/>
    <ds:schemaRef ds:uri="http://purl.org/dc/elements/1.1/"/>
    <ds:schemaRef ds:uri="http://www.w3.org/XML/1998/namespace"/>
    <ds:schemaRef ds:uri="1df1fdb3-3814-4898-b68d-b9ae902564f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ee3eab8d-6fc0-47b2-b9a9-e7b6a861d96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617F92B-28D4-4D57-8555-072CF986F3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PowerPoint-Presentation---Blue</Template>
  <TotalTime>101</TotalTime>
  <Words>725</Words>
  <Application>Microsoft Office PowerPoint</Application>
  <PresentationFormat>Widescreen</PresentationFormat>
  <Paragraphs>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Franklin Gothic Book</vt:lpstr>
      <vt:lpstr>Franklin Gothic Medium</vt:lpstr>
      <vt:lpstr>Segoe UI</vt:lpstr>
      <vt:lpstr>Webdings</vt:lpstr>
      <vt:lpstr>Wingdings</vt:lpstr>
      <vt:lpstr>Wingdings 3</vt:lpstr>
      <vt:lpstr>Office Theme</vt:lpstr>
      <vt:lpstr>Reunión posterior a la adjudicación (PAC) del Programa de Reinserción de Veteranos sin Hogar (HVRP): Descripción general de GrantSolutions </vt:lpstr>
      <vt:lpstr>Ponentes de hoy</vt:lpstr>
      <vt:lpstr>Sesión de hoy</vt:lpstr>
      <vt:lpstr>Descripción general de GrantSolutions </vt:lpstr>
      <vt:lpstr>Descripción general de GrantSolutions</vt:lpstr>
      <vt:lpstr>Funciones de los beneficiarios del programa HVRP de GrantSolutions 1</vt:lpstr>
      <vt:lpstr>Funciones de los beneficiarios del programa HVRP de GrantSolutions 2</vt:lpstr>
      <vt:lpstr>Capacitación  y apoyo de GrantSolutions 1</vt:lpstr>
      <vt:lpstr>Capacitación y apoyo de GrantSolutions 2</vt:lpstr>
      <vt:lpstr>Demostración en directo de GrantSolutions   </vt:lpstr>
      <vt:lpstr>Demostración en directo de GrantSolutions –  ¿Qué acabamos de ver?</vt:lpstr>
      <vt:lpstr>¿Tienes alguna otra pregunta sobre GrantSolutions?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National PAC GrantSolutions Overview</dc:title>
  <dc:subject>2026 National PAC GrantSolutions Overview</dc:subject>
  <dc:creator>U.S. Department of Labor</dc:creator>
  <cp:keywords>USDOL, DOL, VETS, HVRP, PAC</cp:keywords>
  <dc:description/>
  <cp:lastModifiedBy>Colleen Beck</cp:lastModifiedBy>
  <cp:revision>16</cp:revision>
  <dcterms:created xsi:type="dcterms:W3CDTF">2026-07-23T21:46:41Z</dcterms:created>
  <dcterms:modified xsi:type="dcterms:W3CDTF">2026-09-18T16:18:07Z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