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712" autoAdjust="0"/>
    <p:restoredTop sz="93834" autoAdjust="0"/>
  </p:normalViewPr>
  <p:slideViewPr>
    <p:cSldViewPr snapToGrid="0">
      <p:cViewPr varScale="1">
        <p:scale>
          <a:sx n="102" d="100"/>
          <a:sy n="102" d="100"/>
        </p:scale>
        <p:origin x="10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 err="1">
                <a:solidFill>
                  <a:schemeClr val="bg1"/>
                </a:solidFill>
              </a:rPr>
              <a:t>Servicio</a:t>
            </a:r>
            <a:r>
              <a:rPr lang="pt-BR" sz="2400" dirty="0">
                <a:solidFill>
                  <a:schemeClr val="bg1"/>
                </a:solidFill>
              </a:rPr>
              <a:t> de </a:t>
            </a:r>
            <a:r>
              <a:rPr lang="pt-BR" sz="2400" dirty="0" err="1">
                <a:solidFill>
                  <a:schemeClr val="bg1"/>
                </a:solidFill>
              </a:rPr>
              <a:t>Empleo</a:t>
            </a:r>
            <a:r>
              <a:rPr lang="pt-BR" sz="2400" dirty="0">
                <a:solidFill>
                  <a:schemeClr val="bg1"/>
                </a:solidFill>
              </a:rPr>
              <a:t> y </a:t>
            </a:r>
            <a:r>
              <a:rPr lang="pt-BR" sz="2400" dirty="0" err="1">
                <a:solidFill>
                  <a:schemeClr val="bg1"/>
                </a:solidFill>
              </a:rPr>
              <a:t>Capacitación</a:t>
            </a:r>
            <a:r>
              <a:rPr lang="pt-BR" sz="2400" dirty="0">
                <a:solidFill>
                  <a:schemeClr val="bg1"/>
                </a:solidFill>
              </a:rPr>
              <a:t> para Veteranos (</a:t>
            </a:r>
            <a:r>
              <a:rPr lang="pt-BR" sz="2400" dirty="0" err="1">
                <a:solidFill>
                  <a:schemeClr val="bg1"/>
                </a:solidFill>
              </a:rPr>
              <a:t>VETS</a:t>
            </a:r>
            <a:r>
              <a:rPr lang="pt-BR" sz="2400" dirty="0">
                <a:solidFill>
                  <a:schemeClr val="bg1"/>
                </a:solidFill>
              </a:rPr>
              <a:t>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es-XL" b="0" i="0" u="none" baseline="0"/>
              <a:t>Cómo solicitar una cuenta en el Sistema de Información para Beneficiarios de VETS (VGRS)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/>
              <a:t>19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Cómo solicitar acceso a VGRS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103427" cy="4351338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x-es-XL" sz="2000" b="0" i="0" u="none" baseline="0" dirty="0"/>
              <a:t>Solicitar acceso al VGRS implica un proceso que consta de varias fases:</a:t>
            </a:r>
          </a:p>
          <a:p>
            <a:pPr marL="747713" indent="-457200" algn="l" rtl="0">
              <a:buSzPct val="100000"/>
              <a:buFont typeface="+mj-lt"/>
              <a:buAutoNum type="arabicPeriod"/>
            </a:pPr>
            <a:r>
              <a:rPr lang="x-es-XL" sz="2000" b="0" i="0" u="none" baseline="0" dirty="0"/>
              <a:t>Requisito previo: </a:t>
            </a:r>
            <a:r>
              <a:rPr lang="es-MX" sz="2000" b="0" i="0" u="none" baseline="0" dirty="0"/>
              <a:t>c</a:t>
            </a:r>
            <a:r>
              <a:rPr lang="x-es-XL" sz="2000" b="0" i="0" u="none" baseline="0" dirty="0"/>
              <a:t>onfiguración de la cuenta en Login.gov</a:t>
            </a:r>
            <a:br>
              <a:rPr lang="x-es-XL" sz="2000" dirty="0"/>
            </a:br>
            <a:r>
              <a:rPr lang="x-es-XL" sz="2000" b="0" i="0" u="none" baseline="0" dirty="0"/>
              <a:t>Nota: Esta parte se lleva a cabo de forma externa en la plataforma Login.gov. Cualquier problema relacionado con este nivel debe resolverse a través de su Centro de ayuda o de la página «Contáctanos».</a:t>
            </a:r>
          </a:p>
          <a:p>
            <a:pPr marL="747713" indent="-457200" algn="l" rtl="0">
              <a:buSzPct val="100000"/>
              <a:buFont typeface="+mj-lt"/>
              <a:buAutoNum type="arabicPeriod"/>
            </a:pPr>
            <a:r>
              <a:rPr lang="x-es-XL" sz="2000" b="0" i="0" u="none" baseline="0" dirty="0"/>
              <a:t>Solicitud de registro en </a:t>
            </a:r>
            <a:r>
              <a:rPr lang="es-MX" sz="2000" b="0" i="0" u="none" baseline="0" dirty="0"/>
              <a:t>el </a:t>
            </a:r>
            <a:r>
              <a:rPr lang="x-es-XL" sz="2000" b="0" i="0" u="none" baseline="0" dirty="0"/>
              <a:t>VGRS: consulta la Guía de registro para nuevos usuarios</a:t>
            </a:r>
          </a:p>
          <a:p>
            <a:pPr marL="747713" indent="-457200" algn="l" rtl="0">
              <a:buSzPct val="100000"/>
              <a:buFont typeface="+mj-lt"/>
              <a:buAutoNum type="arabicPeriod"/>
            </a:pPr>
            <a:r>
              <a:rPr lang="x-es-XL" sz="2000" b="0" i="0" u="none" baseline="0" dirty="0"/>
              <a:t>Decisión sobre </a:t>
            </a:r>
            <a:r>
              <a:rPr lang="es-MX" sz="2000" b="0" i="0" u="none" baseline="0" dirty="0"/>
              <a:t>el registro </a:t>
            </a:r>
            <a:r>
              <a:rPr lang="x-es-XL" sz="2000" b="0" i="0" u="none" baseline="0" dirty="0"/>
              <a:t>en </a:t>
            </a:r>
            <a:r>
              <a:rPr lang="es-MX" sz="2000" b="0" i="0" u="none" baseline="0" dirty="0"/>
              <a:t>el </a:t>
            </a:r>
            <a:r>
              <a:rPr lang="x-es-XL" sz="2000" b="0" i="0" u="none" baseline="0" dirty="0"/>
              <a:t>VGRS: </a:t>
            </a:r>
            <a:r>
              <a:rPr lang="es-MX" sz="2000" b="0" i="0" u="none" baseline="0" dirty="0"/>
              <a:t>e</a:t>
            </a:r>
            <a:r>
              <a:rPr lang="x-es-XL" sz="2000" b="0" i="0" u="none" baseline="0" dirty="0"/>
              <a:t>l representante técnico del responsable de subvenciones (GOTR) aprueba o rechaza la solicitud de registro.</a:t>
            </a:r>
          </a:p>
          <a:p>
            <a:pPr marL="747713" indent="-457200" algn="l" rtl="0">
              <a:buSzPct val="100000"/>
              <a:buFont typeface="+mj-lt"/>
              <a:buAutoNum type="arabicPeriod"/>
            </a:pPr>
            <a:r>
              <a:rPr lang="x-es-XL" sz="2000" b="0" i="0" u="none" baseline="0" dirty="0"/>
              <a:t>Gestión de usuarios del personal del beneficiario: GOTR asigna al usuario una organización beneficiaria y uno o varios números de subvención, según lo solicitado.</a:t>
            </a:r>
          </a:p>
          <a:p>
            <a:pPr marL="0" indent="0" algn="l" rtl="0">
              <a:spcBef>
                <a:spcPts val="1800"/>
              </a:spcBef>
              <a:buNone/>
            </a:pPr>
            <a:r>
              <a:rPr lang="x-es-XL" sz="2000" b="0" i="0" u="none" baseline="0" dirty="0"/>
              <a:t>Una vez completados los tres primeros pasos, </a:t>
            </a:r>
            <a:r>
              <a:rPr lang="es-MX" sz="2000" b="0" i="0" u="none" baseline="0" dirty="0"/>
              <a:t>usted </a:t>
            </a:r>
            <a:r>
              <a:rPr lang="x-es-XL" sz="2000" b="0" i="0" u="none" baseline="0" dirty="0"/>
              <a:t>podrá iniciar sesión en VGRS, pero no podrá ver ni modificar la información de </a:t>
            </a:r>
            <a:r>
              <a:rPr lang="es-MX" sz="2000" b="0" i="0" u="none" baseline="0" dirty="0"/>
              <a:t>s</a:t>
            </a:r>
            <a:r>
              <a:rPr lang="x-es-XL" sz="2000" b="0" i="0" u="none" baseline="0"/>
              <a:t>u </a:t>
            </a:r>
            <a:r>
              <a:rPr lang="x-es-XL" sz="2000" b="0" i="0" u="none" baseline="0" dirty="0"/>
              <a:t>subvención hasta </a:t>
            </a:r>
            <a:r>
              <a:rPr lang="x-es-XL" sz="2000" b="0" i="0" u="none" baseline="0"/>
              <a:t>que haya </a:t>
            </a:r>
            <a:r>
              <a:rPr lang="x-es-XL" sz="2000" b="0" i="0" u="none" baseline="0" dirty="0"/>
              <a:t>completado el paso 4.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Servicio de Empleo y Formación para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Props1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CDFC48-B3A7-4C5E-9042-1D60DCC4C6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62BCA1-FEE8-44D8-81BB-9A592FC5C787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ee3eab8d-6fc0-47b2-b9a9-e7b6a861d967"/>
    <ds:schemaRef ds:uri="http://purl.org/dc/elements/1.1/"/>
    <ds:schemaRef ds:uri="http://schemas.openxmlformats.org/package/2006/metadata/core-properties"/>
    <ds:schemaRef ds:uri="1df1fdb3-3814-4898-b68d-b9ae902564fe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170</TotalTime>
  <Words>204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Franklin Gothic Book</vt:lpstr>
      <vt:lpstr>Franklin Gothic Medium</vt:lpstr>
      <vt:lpstr>Webdings</vt:lpstr>
      <vt:lpstr>Wingdings</vt:lpstr>
      <vt:lpstr>Wingdings 3</vt:lpstr>
      <vt:lpstr>Office Theme</vt:lpstr>
      <vt:lpstr>Cómo solicitar una cuenta en el Sistema de Información para Beneficiarios de VETS (VGRS)</vt:lpstr>
      <vt:lpstr>Cómo solicitar acceso a VGRS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PAC: How to Apply for a VETS Grantee Reporting System (VGRS) Account</dc:title>
  <dc:subject>Applying for a VGRS account</dc:subject>
  <dc:creator>U.S. Department of Labor</dc:creator>
  <cp:keywords>USDOL, DOL, VETS, HVRP, PAC</cp:keywords>
  <cp:lastModifiedBy>Colleen Beck</cp:lastModifiedBy>
  <cp:revision>20</cp:revision>
  <dcterms:created xsi:type="dcterms:W3CDTF">2026-05-14T15:55:24Z</dcterms:created>
  <dcterms:modified xsi:type="dcterms:W3CDTF">2026-09-18T16:10:35Z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