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256" r:id="rId5"/>
    <p:sldId id="267" r:id="rId6"/>
    <p:sldId id="258" r:id="rId7"/>
    <p:sldId id="259"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61" r:id="rId23"/>
    <p:sldId id="293" r:id="rId24"/>
    <p:sldId id="294" r:id="rId25"/>
    <p:sldId id="295" r:id="rId26"/>
    <p:sldId id="296" r:id="rId27"/>
    <p:sldId id="297" r:id="rId28"/>
    <p:sldId id="298" r:id="rId29"/>
    <p:sldId id="299" r:id="rId30"/>
    <p:sldId id="277" r:id="rId31"/>
    <p:sldId id="27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6"/>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986" autoAdjust="0"/>
    <p:restoredTop sz="96247" autoAdjust="0"/>
  </p:normalViewPr>
  <p:slideViewPr>
    <p:cSldViewPr snapToGrid="0">
      <p:cViewPr varScale="1">
        <p:scale>
          <a:sx n="109" d="100"/>
          <a:sy n="109" d="100"/>
        </p:scale>
        <p:origin x="798" y="102"/>
      </p:cViewPr>
      <p:guideLst/>
    </p:cSldViewPr>
  </p:slideViewPr>
  <p:notesTextViewPr>
    <p:cViewPr>
      <p:scale>
        <a:sx n="1" d="1"/>
        <a:sy n="1" d="1"/>
      </p:scale>
      <p:origin x="0" y="0"/>
    </p:cViewPr>
  </p:notesTextViewPr>
  <p:notesViewPr>
    <p:cSldViewPr snapToGrid="0">
      <p:cViewPr varScale="1">
        <p:scale>
          <a:sx n="50" d="100"/>
          <a:sy n="50" d="100"/>
        </p:scale>
        <p:origin x="263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3</a:t>
            </a:fld>
            <a:endParaRPr lang="x-es-XL"/>
          </a:p>
        </p:txBody>
      </p:sp>
    </p:spTree>
    <p:extLst>
      <p:ext uri="{BB962C8B-B14F-4D97-AF65-F5344CB8AC3E}">
        <p14:creationId xmlns:p14="http://schemas.microsoft.com/office/powerpoint/2010/main" val="197083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12</a:t>
            </a:fld>
            <a:endParaRPr lang="x-es-XL"/>
          </a:p>
        </p:txBody>
      </p:sp>
    </p:spTree>
    <p:extLst>
      <p:ext uri="{BB962C8B-B14F-4D97-AF65-F5344CB8AC3E}">
        <p14:creationId xmlns:p14="http://schemas.microsoft.com/office/powerpoint/2010/main" val="401827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CC90CCEA-B629-4CAC-BC31-F93141517463}" type="slidenum">
              <a:rPr/>
              <a:t>20</a:t>
            </a:fld>
            <a:endParaRPr lang="x-es-XL"/>
          </a:p>
        </p:txBody>
      </p:sp>
    </p:spTree>
    <p:extLst>
      <p:ext uri="{BB962C8B-B14F-4D97-AF65-F5344CB8AC3E}">
        <p14:creationId xmlns:p14="http://schemas.microsoft.com/office/powerpoint/2010/main" val="39920008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err="1">
                <a:solidFill>
                  <a:schemeClr val="bg1"/>
                </a:solidFill>
              </a:rPr>
              <a:t>Servicio</a:t>
            </a:r>
            <a:r>
              <a:rPr lang="pt-BR" sz="2400" dirty="0">
                <a:solidFill>
                  <a:schemeClr val="bg1"/>
                </a:solidFill>
              </a:rPr>
              <a:t> de </a:t>
            </a:r>
            <a:r>
              <a:rPr lang="pt-BR" sz="2400" dirty="0" err="1">
                <a:solidFill>
                  <a:schemeClr val="bg1"/>
                </a:solidFill>
              </a:rPr>
              <a:t>Empleo</a:t>
            </a:r>
            <a:r>
              <a:rPr lang="pt-BR" sz="2400" dirty="0">
                <a:solidFill>
                  <a:schemeClr val="bg1"/>
                </a:solidFill>
              </a:rPr>
              <a:t> y </a:t>
            </a:r>
            <a:r>
              <a:rPr lang="pt-BR" sz="2400" dirty="0" err="1">
                <a:solidFill>
                  <a:schemeClr val="bg1"/>
                </a:solidFill>
              </a:rPr>
              <a:t>Capacitación</a:t>
            </a:r>
            <a:r>
              <a:rPr lang="pt-BR" sz="2400" dirty="0">
                <a:solidFill>
                  <a:schemeClr val="bg1"/>
                </a:solidFill>
              </a:rPr>
              <a:t> para Veteranos (</a:t>
            </a:r>
            <a:r>
              <a:rPr lang="pt-BR" sz="2400" dirty="0" err="1">
                <a:solidFill>
                  <a:schemeClr val="bg1"/>
                </a:solidFill>
              </a:rPr>
              <a:t>VETS</a:t>
            </a:r>
            <a:r>
              <a:rPr lang="pt-BR" sz="2400" dirty="0">
                <a:solidFill>
                  <a:schemeClr val="bg1"/>
                </a:solidFill>
              </a:rPr>
              <a:t>)</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dirty="0"/>
              <a:t>[Item, moderator/speaker, # minutes, etc.]</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dirty="0"/>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endParaRPr lang="en-US" dirty="0"/>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Veterans’ Employment and Training Service</a:t>
            </a:r>
            <a:endParaRPr lang="en-US" dirty="0"/>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endParaRPr lang="en-US" dirty="0"/>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dirty="0"/>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dirty="0"/>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dirty="0" err="1"/>
              <a:t>FirstName</a:t>
            </a:r>
            <a:r>
              <a:rPr lang="en-US" dirty="0"/>
              <a:t>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4" name="Footer Placeholder 3"/>
          <p:cNvSpPr>
            <a:spLocks noGrp="1"/>
          </p:cNvSpPr>
          <p:nvPr>
            <p:ph type="ftr" sz="quarter" idx="11"/>
          </p:nvPr>
        </p:nvSpPr>
        <p:spPr/>
        <p:txBody>
          <a:bodyPr/>
          <a:lstStyle/>
          <a:p>
            <a:r>
              <a:rPr lang="en-US" dirty="0"/>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dirty="0"/>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dirty="0"/>
              <a:t>Add image citation here; otherwise, delete block.</a:t>
            </a:r>
          </a:p>
        </p:txBody>
      </p:sp>
      <p:sp>
        <p:nvSpPr>
          <p:cNvPr id="5" name="Footer Placeholder 4"/>
          <p:cNvSpPr>
            <a:spLocks noGrp="1"/>
          </p:cNvSpPr>
          <p:nvPr>
            <p:ph type="ftr" sz="quarter" idx="11"/>
          </p:nvPr>
        </p:nvSpPr>
        <p:spPr/>
        <p:txBody>
          <a:bodyPr/>
          <a:lstStyle/>
          <a:p>
            <a:r>
              <a:rPr lang="en-US" dirty="0"/>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dirty="0"/>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discussion topic content</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dirty="0"/>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dirty="0"/>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dirty="0"/>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dirty="0"/>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dirty="0"/>
              <a:t>Add resource title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dirty="0"/>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 Email</a:t>
            </a:r>
          </a:p>
          <a:p>
            <a:pPr lvl="4"/>
            <a:r>
              <a:rPr lang="en-US" dirty="0"/>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dirty="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dirty="0"/>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dirty="0"/>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dirty="0"/>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dirty="0"/>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ecfr.gov/current/title-38/chapter-I/part-79" TargetMode="External"/><Relationship Id="rId2" Type="http://schemas.openxmlformats.org/officeDocument/2006/relationships/hyperlink" Target="https://www.ecfr.gov/current/title-2/subtitle-A/chapter-II/part-200/subpart-E/subject-group-ECFRea20080eff2ea53/section-200.404" TargetMode="External"/><Relationship Id="rId1" Type="http://schemas.openxmlformats.org/officeDocument/2006/relationships/slideLayout" Target="../slideLayouts/slideLayout4.xml"/><Relationship Id="rId5" Type="http://schemas.openxmlformats.org/officeDocument/2006/relationships/hyperlink" Target="https://www.ecfr.gov/current/title-2/subtitle-A/chapter-II/part-200/subpart-E/subject-group-ECFRea20080eff2ea53/section-200.403" TargetMode="External"/><Relationship Id="rId4" Type="http://schemas.openxmlformats.org/officeDocument/2006/relationships/hyperlink" Target="https://www.ecfr.gov/current/title-38/chapter-I/part-62"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ecfr.gov/current/title-2/subtitle-A/chapter-II/part-200/subpart-E/subject-group-ECFRea20080eff2ea53/section-200.403"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ecfr.gov/current/title-2/subtitle-A/chapter-II/part-200/subpart-E/subject-group-ECFRea20080eff2ea53/section-200.403"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ecfr.gov/current/title-2/subtitle-A/chapter-II/part-200/subpart-E/subject-group-ECFRea20080eff2ea53/section-200.405"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ecfr.gov/current/title-2/subtitle-A/chapter-II/part-200/subpart-E/subject-group-ECFRea20080eff2ea53/section-200.405"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www.ecfr.gov/current/title-2/subtitle-A/chapter-II/part-200/subpart-E/subject-group-ECFRea20080eff2ea53/section-200.404"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ecfr.gov/current/title-2/subtitle-A/chapter-II/part-200/subpart-E/subject-group-ECFRed1f39f9b3d4e72/section-200.421"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hyperlink" Target="https://www.ecfr.gov/current/title-2/subtitle-A/chapter-II/part-200/subpart-E/subject-group-ECFRed1f39f9b3d4e72/section-200.447" TargetMode="External"/><Relationship Id="rId4" Type="http://schemas.openxmlformats.org/officeDocument/2006/relationships/hyperlink" Target="https://www.ecfr.gov/current/title-2/part-200/section-200.421#p-200.421(d)"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a:xfrm>
            <a:off x="5310129" y="3175479"/>
            <a:ext cx="6182215" cy="1944479"/>
          </a:xfrm>
        </p:spPr>
        <p:txBody>
          <a:bodyPr>
            <a:noAutofit/>
          </a:bodyPr>
          <a:lstStyle/>
          <a:p>
            <a:r>
              <a:rPr lang="x-es-XL" sz="4000" dirty="0"/>
              <a:t>Reunión posterior a la adjudicación (PAC)</a:t>
            </a:r>
            <a:r>
              <a:rPr lang="es-MX" sz="4000" dirty="0"/>
              <a:t> del</a:t>
            </a:r>
            <a:r>
              <a:rPr lang="x-es-XL" sz="4000" dirty="0"/>
              <a:t> </a:t>
            </a:r>
            <a:r>
              <a:rPr lang="x-es-XL" sz="4000" b="0" i="0" u="none" baseline="0" dirty="0"/>
              <a:t>Programa de Reinserción de Veteranos sin Hogar (HVRP): </a:t>
            </a:r>
            <a:r>
              <a:rPr lang="es-MX" sz="4000" b="0" i="0" u="none" baseline="0" dirty="0"/>
              <a:t>Costos</a:t>
            </a:r>
            <a:r>
              <a:rPr lang="x-es-XL" sz="4000" b="0" i="0" u="none" baseline="0" dirty="0"/>
              <a:t> admisibles y documentación sobre la gestión de casos</a:t>
            </a:r>
          </a:p>
        </p:txBody>
      </p:sp>
      <p:sp>
        <p:nvSpPr>
          <p:cNvPr id="3" name="Subtitle 2">
            <a:extLst>
              <a:ext uri="{FF2B5EF4-FFF2-40B4-BE49-F238E27FC236}">
                <a16:creationId xmlns:a16="http://schemas.microsoft.com/office/drawing/2014/main" id="{C3FF4729-D9B6-C5A3-095F-772367EFE41B}"/>
              </a:ext>
            </a:extLst>
          </p:cNvPr>
          <p:cNvSpPr>
            <a:spLocks noGrp="1"/>
          </p:cNvSpPr>
          <p:nvPr>
            <p:ph type="subTitle" idx="1"/>
          </p:nvPr>
        </p:nvSpPr>
        <p:spPr/>
        <p:txBody>
          <a:bodyPr vert="horz" lIns="91440" tIns="45720" rIns="91440" bIns="45720" rtlCol="0" anchor="t">
            <a:normAutofit/>
          </a:bodyPr>
          <a:lstStyle/>
          <a:p>
            <a:pPr algn="l" rtl="0"/>
            <a:r>
              <a:rPr lang="x-es-XL" b="0" i="0" u="none" baseline="0" dirty="0"/>
              <a:t>20 de agosto de 2026</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74EBA-EBD2-39FF-D7DC-5562F8BE3306}"/>
              </a:ext>
            </a:extLst>
          </p:cNvPr>
          <p:cNvSpPr>
            <a:spLocks noGrp="1"/>
          </p:cNvSpPr>
          <p:nvPr>
            <p:ph type="title"/>
          </p:nvPr>
        </p:nvSpPr>
        <p:spPr/>
        <p:txBody>
          <a:bodyPr/>
          <a:lstStyle/>
          <a:p>
            <a:pPr algn="l" rtl="0"/>
            <a:r>
              <a:rPr lang="x-es-XL" b="0" i="0" u="none" baseline="0"/>
              <a:t>Ponentes de hoy</a:t>
            </a:r>
          </a:p>
        </p:txBody>
      </p:sp>
      <p:pic>
        <p:nvPicPr>
          <p:cNvPr id="9" name="Picture Placeholder 11" descr="Chris Brown">
            <a:extLst>
              <a:ext uri="{FF2B5EF4-FFF2-40B4-BE49-F238E27FC236}">
                <a16:creationId xmlns:a16="http://schemas.microsoft.com/office/drawing/2014/main" id="{2BDB463C-BC7C-28C9-6C9D-8F3A2950A099}"/>
              </a:ext>
              <a:ext uri="{C183D7F6-B498-43B3-948B-1728B52AA6E4}">
                <adec:decorative xmlns:adec="http://schemas.microsoft.com/office/drawing/2017/decorative" val="0"/>
              </a:ext>
            </a:extLst>
          </p:cNvPr>
          <p:cNvPicPr>
            <a:picLocks noGrp="1" noChangeAspect="1"/>
          </p:cNvPicPr>
          <p:nvPr>
            <p:ph type="pic" sz="quarter" idx="13"/>
          </p:nvPr>
        </p:nvPicPr>
        <p:blipFill>
          <a:blip r:embed="rId2"/>
          <a:srcRect t="11375" b="11375"/>
          <a:stretch/>
        </p:blipFill>
        <p:spPr>
          <a:xfrm>
            <a:off x="1118757" y="1562100"/>
            <a:ext cx="2070100" cy="2070100"/>
          </a:xfrm>
          <a:prstGeom prst="ellipse">
            <a:avLst/>
          </a:prstGeom>
          <a:ln w="63500" cap="rnd">
            <a:solidFill>
              <a:schemeClr val="tx2"/>
            </a:solidFill>
          </a:ln>
          <a:effectLst/>
          <a:scene3d>
            <a:camera prst="orthographicFront"/>
            <a:lightRig rig="contrasting" dir="t">
              <a:rot lat="0" lon="0" rev="3000000"/>
            </a:lightRig>
          </a:scene3d>
          <a:sp3d contourW="7620">
            <a:bevelT w="95250" h="31750"/>
            <a:contourClr>
              <a:srgbClr val="333333"/>
            </a:contourClr>
          </a:sp3d>
        </p:spPr>
      </p:pic>
      <p:sp>
        <p:nvSpPr>
          <p:cNvPr id="4" name="Content Placeholder 3">
            <a:extLst>
              <a:ext uri="{FF2B5EF4-FFF2-40B4-BE49-F238E27FC236}">
                <a16:creationId xmlns:a16="http://schemas.microsoft.com/office/drawing/2014/main" id="{4371E734-F7E1-A333-945E-AD5D413C82DF}"/>
              </a:ext>
            </a:extLst>
          </p:cNvPr>
          <p:cNvSpPr>
            <a:spLocks noGrp="1"/>
          </p:cNvSpPr>
          <p:nvPr>
            <p:ph sz="half" idx="2"/>
          </p:nvPr>
        </p:nvSpPr>
        <p:spPr>
          <a:xfrm>
            <a:off x="3750559" y="1477370"/>
            <a:ext cx="7447376" cy="2243094"/>
          </a:xfrm>
        </p:spPr>
        <p:txBody>
          <a:bodyPr/>
          <a:lstStyle/>
          <a:p>
            <a:pPr algn="l" rtl="0"/>
            <a:r>
              <a:rPr lang="x-es-XL" b="1" i="0" u="none" baseline="0" dirty="0"/>
              <a:t>Chris Brown</a:t>
            </a:r>
          </a:p>
          <a:p>
            <a:pPr lvl="1" algn="l" rtl="0">
              <a:spcBef>
                <a:spcPts val="0"/>
              </a:spcBef>
              <a:spcAft>
                <a:spcPts val="0"/>
              </a:spcAft>
            </a:pPr>
            <a:r>
              <a:rPr lang="x-es-XL" sz="2000" b="1" i="0" u="none" baseline="0" dirty="0">
                <a:solidFill>
                  <a:schemeClr val="tx2"/>
                </a:solidFill>
              </a:rPr>
              <a:t>Analista de gestión y programas – Responsable del HVRP</a:t>
            </a:r>
          </a:p>
          <a:p>
            <a:pPr lvl="1" algn="l" rtl="0">
              <a:spcBef>
                <a:spcPts val="0"/>
              </a:spcBef>
              <a:spcAft>
                <a:spcPts val="0"/>
              </a:spcAft>
            </a:pPr>
            <a:r>
              <a:rPr lang="x-es-XL" sz="2000" b="0" i="1" u="none" baseline="0" dirty="0">
                <a:solidFill>
                  <a:schemeClr val="tx2"/>
                </a:solidFill>
              </a:rPr>
              <a:t>Departamento de Trabajo de EE. UU., Servicio de Empleo y </a:t>
            </a:r>
            <a:r>
              <a:rPr lang="pt-BR" sz="2000" b="0" i="1" u="none" baseline="0" dirty="0" err="1">
                <a:solidFill>
                  <a:schemeClr val="tx2"/>
                </a:solidFill>
              </a:rPr>
              <a:t>Capacitación</a:t>
            </a:r>
            <a:r>
              <a:rPr lang="pt-BR" sz="2000" b="0" i="1" u="none" baseline="0" dirty="0">
                <a:solidFill>
                  <a:schemeClr val="tx2"/>
                </a:solidFill>
              </a:rPr>
              <a:t> para</a:t>
            </a:r>
            <a:r>
              <a:rPr lang="x-es-XL" sz="2000" b="0" i="1" u="none" baseline="0" dirty="0">
                <a:solidFill>
                  <a:schemeClr val="tx2"/>
                </a:solidFill>
              </a:rPr>
              <a:t> Veteranos (DOL/VETS), Oficina de Programas Nacionales</a:t>
            </a:r>
            <a:endParaRPr lang="x-es-XL" sz="2000" dirty="0">
              <a:solidFill>
                <a:schemeClr val="tx2"/>
              </a:solidFill>
              <a:cs typeface="Segoe UI"/>
            </a:endParaRPr>
          </a:p>
        </p:txBody>
      </p:sp>
      <p:pic>
        <p:nvPicPr>
          <p:cNvPr id="10" name="Picture Placeholder 9" descr="Sarah Chung">
            <a:extLst>
              <a:ext uri="{FF2B5EF4-FFF2-40B4-BE49-F238E27FC236}">
                <a16:creationId xmlns:a16="http://schemas.microsoft.com/office/drawing/2014/main" id="{3FF5795F-BB58-F9F8-EEA0-7C1AC54AD004}"/>
              </a:ext>
            </a:extLst>
          </p:cNvPr>
          <p:cNvPicPr>
            <a:picLocks noGrp="1" noChangeAspect="1"/>
          </p:cNvPicPr>
          <p:nvPr>
            <p:ph type="pic" sz="quarter" idx="14"/>
          </p:nvPr>
        </p:nvPicPr>
        <p:blipFill>
          <a:blip r:embed="rId3"/>
          <a:srcRect l="7787" r="7787"/>
          <a:stretch/>
        </p:blipFill>
        <p:spPr>
          <a:xfrm>
            <a:off x="1118757" y="3970338"/>
            <a:ext cx="2070100" cy="2070100"/>
          </a:xfrm>
          <a:noFill/>
        </p:spPr>
      </p:pic>
      <p:sp>
        <p:nvSpPr>
          <p:cNvPr id="6" name="Content Placeholder 5">
            <a:extLst>
              <a:ext uri="{FF2B5EF4-FFF2-40B4-BE49-F238E27FC236}">
                <a16:creationId xmlns:a16="http://schemas.microsoft.com/office/drawing/2014/main" id="{041F83A4-68F9-11CF-C691-F533942A1070}"/>
              </a:ext>
            </a:extLst>
          </p:cNvPr>
          <p:cNvSpPr>
            <a:spLocks noGrp="1"/>
          </p:cNvSpPr>
          <p:nvPr>
            <p:ph sz="half" idx="15"/>
          </p:nvPr>
        </p:nvSpPr>
        <p:spPr>
          <a:xfrm>
            <a:off x="3750559" y="3883552"/>
            <a:ext cx="7447376" cy="2243094"/>
          </a:xfrm>
        </p:spPr>
        <p:txBody>
          <a:bodyPr/>
          <a:lstStyle/>
          <a:p>
            <a:pPr algn="l" rtl="0"/>
            <a:r>
              <a:rPr lang="x-es-XL" b="1" i="0" u="none" baseline="0" dirty="0"/>
              <a:t>Sarah Chung</a:t>
            </a:r>
          </a:p>
          <a:p>
            <a:pPr marL="404813" algn="l" rtl="0">
              <a:spcBef>
                <a:spcPts val="0"/>
              </a:spcBef>
            </a:pPr>
            <a:r>
              <a:rPr lang="x-es-XL" sz="2000" b="1" i="0"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Asesor de asistencia técnica</a:t>
            </a:r>
          </a:p>
          <a:p>
            <a:pPr marL="404813" algn="l" rtl="0">
              <a:spcBef>
                <a:spcPts val="0"/>
              </a:spcBef>
            </a:pPr>
            <a:r>
              <a:rPr lang="x-es-XL" sz="2000" b="0" i="1" u="none" baseline="0" dirty="0">
                <a:latin typeface="Franklin Gothic Book" panose="020B0503020102020204" pitchFamily="34" charset="0"/>
                <a:ea typeface="Franklin Gothic Book" panose="020B0503020102020204" pitchFamily="34" charset="0"/>
                <a:cs typeface="Franklin Gothic Book" panose="020B0503020102020204" pitchFamily="34" charset="0"/>
              </a:rPr>
              <a:t>Centro Nacional de Asistencia Técnica para Veteranos (NVTAC)</a:t>
            </a:r>
          </a:p>
        </p:txBody>
      </p:sp>
      <p:sp>
        <p:nvSpPr>
          <p:cNvPr id="7" name="Footer Placeholder 6">
            <a:extLst>
              <a:ext uri="{FF2B5EF4-FFF2-40B4-BE49-F238E27FC236}">
                <a16:creationId xmlns:a16="http://schemas.microsoft.com/office/drawing/2014/main" id="{4557EBEC-C7AB-89EC-7F31-4B111FA82728}"/>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es-MX" b="0" i="0" u="none" baseline="0" dirty="0"/>
              <a:t>Capacitación</a:t>
            </a:r>
            <a:r>
              <a:rPr lang="x-es-XL" b="0" i="0" u="none" baseline="0" dirty="0"/>
              <a:t> para Veteranos</a:t>
            </a:r>
            <a:endParaRPr lang="x-es-XL" dirty="0"/>
          </a:p>
        </p:txBody>
      </p:sp>
      <p:sp>
        <p:nvSpPr>
          <p:cNvPr id="8" name="Slide Number Placeholder 7">
            <a:extLst>
              <a:ext uri="{FF2B5EF4-FFF2-40B4-BE49-F238E27FC236}">
                <a16:creationId xmlns:a16="http://schemas.microsoft.com/office/drawing/2014/main" id="{5F77884D-5F25-4472-751B-D5122E74EF52}"/>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a:p>
        </p:txBody>
      </p:sp>
    </p:spTree>
    <p:extLst>
      <p:ext uri="{BB962C8B-B14F-4D97-AF65-F5344CB8AC3E}">
        <p14:creationId xmlns:p14="http://schemas.microsoft.com/office/powerpoint/2010/main" val="4070759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F68D-F695-2505-E901-206449876F43}"/>
              </a:ext>
            </a:extLst>
          </p:cNvPr>
          <p:cNvSpPr>
            <a:spLocks noGrp="1"/>
          </p:cNvSpPr>
          <p:nvPr>
            <p:ph type="title"/>
          </p:nvPr>
        </p:nvSpPr>
        <p:spPr/>
        <p:txBody>
          <a:bodyPr/>
          <a:lstStyle/>
          <a:p>
            <a:pPr algn="l" rtl="0"/>
            <a:r>
              <a:rPr lang="es-MX" b="0" i="0" u="none" baseline="0" dirty="0"/>
              <a:t>Costos</a:t>
            </a:r>
            <a:r>
              <a:rPr lang="x-es-XL" b="0" i="0" u="none" baseline="0" dirty="0"/>
              <a:t> admisibles y no admisibles</a:t>
            </a:r>
          </a:p>
        </p:txBody>
      </p:sp>
    </p:spTree>
    <p:extLst>
      <p:ext uri="{BB962C8B-B14F-4D97-AF65-F5344CB8AC3E}">
        <p14:creationId xmlns:p14="http://schemas.microsoft.com/office/powerpoint/2010/main" val="229821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cost</a:t>
            </a:r>
            <a:r>
              <a:rPr lang="es-MX" b="0" i="0" u="none" baseline="0" dirty="0"/>
              <a:t>o</a:t>
            </a:r>
            <a:r>
              <a:rPr lang="x-es-XL" b="0" i="0" u="none" baseline="0" dirty="0"/>
              <a:t> admisible debe (1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636405" cy="4572269"/>
          </a:xfrm>
        </p:spPr>
        <p:txBody>
          <a:bodyPr>
            <a:noAutofit/>
          </a:bodyPr>
          <a:lstStyle/>
          <a:p>
            <a:pPr>
              <a:lnSpc>
                <a:spcPct val="100000"/>
              </a:lnSpc>
              <a:spcBef>
                <a:spcPts val="600"/>
              </a:spcBef>
            </a:pPr>
            <a:r>
              <a:rPr lang="x-es-XL" sz="1600" b="0" i="0" u="none" baseline="0" dirty="0"/>
              <a:t>Estar autorizado en virtud del artículo</a:t>
            </a:r>
            <a:r>
              <a:rPr lang="es-MX" sz="1600" b="0" i="0" u="none" baseline="0" dirty="0"/>
              <a:t> del la </a:t>
            </a:r>
            <a:r>
              <a:rPr lang="x-es-XL" sz="1600" u="sng" dirty="0">
                <a:solidFill>
                  <a:srgbClr val="0563C1"/>
                </a:solidFill>
                <a:hlinkClick r:id="rId2"/>
              </a:rPr>
              <a:t>Parte 200, subparte</a:t>
            </a:r>
            <a:r>
              <a:rPr lang="en-US" sz="1600" dirty="0">
                <a:hlinkClick r:id="rId2"/>
              </a:rPr>
              <a:t> E del </a:t>
            </a:r>
            <a:r>
              <a:rPr lang="x-es-XL" sz="1600" u="sng" dirty="0">
                <a:solidFill>
                  <a:srgbClr val="0563C1"/>
                </a:solidFill>
                <a:hlinkClick r:id="rId2"/>
              </a:rPr>
              <a:t>Título </a:t>
            </a:r>
            <a:r>
              <a:rPr lang="en-US" sz="1600" dirty="0">
                <a:hlinkClick r:id="rId2"/>
              </a:rPr>
              <a:t>2 </a:t>
            </a:r>
            <a:r>
              <a:rPr lang="x-es-XL" sz="1600" u="sng" dirty="0">
                <a:solidFill>
                  <a:srgbClr val="0563C1"/>
                </a:solidFill>
                <a:hlinkClick r:id="rId2"/>
              </a:rPr>
              <a:t>del Código de Regulaciones Federales (C.F.R.)</a:t>
            </a:r>
            <a:r>
              <a:rPr lang="x-es-XL" sz="1600" u="sng" dirty="0">
                <a:solidFill>
                  <a:srgbClr val="0563C1"/>
                </a:solidFill>
              </a:rPr>
              <a:t>: </a:t>
            </a:r>
            <a:r>
              <a:rPr lang="x-es-XL" sz="1600" b="0" i="0" u="none" baseline="0" dirty="0"/>
              <a:t>Principios de </a:t>
            </a:r>
            <a:r>
              <a:rPr lang="pt-BR" sz="1600" b="0" i="0" u="none" baseline="0" dirty="0" err="1"/>
              <a:t>costo</a:t>
            </a:r>
            <a:r>
              <a:rPr lang="x-es-XL" sz="1600" b="0" i="0" u="none" baseline="0" dirty="0"/>
              <a:t>s.</a:t>
            </a:r>
          </a:p>
          <a:p>
            <a:pPr algn="l" rtl="0">
              <a:lnSpc>
                <a:spcPct val="100000"/>
              </a:lnSpc>
              <a:spcBef>
                <a:spcPts val="600"/>
              </a:spcBef>
            </a:pPr>
            <a:r>
              <a:rPr lang="x-es-XL" sz="1600" b="0" i="0" u="none" baseline="0" dirty="0"/>
              <a:t>Ser imputable a la subvención </a:t>
            </a:r>
            <a:r>
              <a:rPr lang="es-MX" sz="1600" b="0" i="0" u="none" baseline="0" dirty="0"/>
              <a:t>de conformidad con </a:t>
            </a:r>
            <a:r>
              <a:rPr lang="x-es-XL" sz="1600" b="0" i="0" u="none" baseline="0" dirty="0"/>
              <a:t>lo dispuesto en los principios de </a:t>
            </a:r>
            <a:r>
              <a:rPr lang="pt-BR" sz="1600" b="0" i="0" u="none" baseline="0" dirty="0" err="1"/>
              <a:t>costo</a:t>
            </a:r>
            <a:r>
              <a:rPr lang="x-es-XL" sz="1600" b="0" i="0" u="none" baseline="0" dirty="0"/>
              <a:t>s aplicables.</a:t>
            </a:r>
          </a:p>
          <a:p>
            <a:pPr algn="l" rtl="0">
              <a:lnSpc>
                <a:spcPct val="100000"/>
              </a:lnSpc>
              <a:spcBef>
                <a:spcPts val="600"/>
              </a:spcBef>
            </a:pPr>
            <a:r>
              <a:rPr lang="es-MX" sz="1600" b="0" i="0" u="none" baseline="0" dirty="0"/>
              <a:t>Ser </a:t>
            </a:r>
            <a:r>
              <a:rPr lang="x-es-XL" sz="1600" b="0" i="0" u="none" baseline="0" dirty="0"/>
              <a:t>necesario y razonable para la ejecución y gestión adecuadas y eficaces de la subvención o del acuerdo de cooperación.</a:t>
            </a:r>
          </a:p>
          <a:p>
            <a:pPr>
              <a:lnSpc>
                <a:spcPct val="100000"/>
              </a:lnSpc>
              <a:spcBef>
                <a:spcPts val="600"/>
              </a:spcBef>
            </a:pPr>
            <a:r>
              <a:rPr lang="x-es-XL" sz="1600" b="0" i="0" u="none" baseline="0" dirty="0"/>
              <a:t>Ser necesario y razonable para la ejecución de la subvención federal. </a:t>
            </a:r>
            <a:r>
              <a:rPr lang="x-es-XL" sz="1600" b="0" i="0" u="none" baseline="0" dirty="0">
                <a:solidFill>
                  <a:srgbClr val="C00000"/>
                </a:solidFill>
              </a:rPr>
              <a:t>El rendimiento en el marco del HVRP se evalúa mediante los indicadores enumerados en </a:t>
            </a:r>
            <a:r>
              <a:rPr lang="es-MX" sz="1600" b="0" i="0" u="none" baseline="0" dirty="0">
                <a:solidFill>
                  <a:srgbClr val="C00000"/>
                </a:solidFill>
              </a:rPr>
              <a:t>el Anuncio de oportunidad de financiamiento </a:t>
            </a:r>
            <a:r>
              <a:rPr lang="x-es-XL" sz="1600" b="0" i="0" u="none" baseline="0" dirty="0">
                <a:solidFill>
                  <a:srgbClr val="C00000"/>
                </a:solidFill>
              </a:rPr>
              <a:t>(FOA) y se basa en el empleo. Cada programa HVRP ha presentado su solicitud y cuenta con su propio diseño de proyecto y presupuesto.  </a:t>
            </a:r>
          </a:p>
          <a:p>
            <a:pPr algn="l" rtl="0">
              <a:lnSpc>
                <a:spcPct val="100000"/>
              </a:lnSpc>
              <a:spcBef>
                <a:spcPts val="600"/>
              </a:spcBef>
            </a:pPr>
            <a:r>
              <a:rPr lang="es-MX" sz="1600" b="0" i="0" u="none" baseline="0" dirty="0"/>
              <a:t>Ser </a:t>
            </a:r>
            <a:r>
              <a:rPr lang="x-es-XL" sz="1600" b="0" i="0" u="none" baseline="0" dirty="0"/>
              <a:t>coherente </a:t>
            </a:r>
            <a:r>
              <a:rPr lang="es-MX" sz="1600" b="0" i="0" u="none" baseline="0" dirty="0"/>
              <a:t>con </a:t>
            </a:r>
            <a:r>
              <a:rPr lang="x-es-XL" sz="1600" b="0" i="0" u="none" baseline="0" dirty="0"/>
              <a:t>las políticas y los procedimientos que se aplican de forma uniforme tanto a las actividades financiadas con fondos federales como a las demás actividades de la entidad no federal.</a:t>
            </a:r>
          </a:p>
          <a:p>
            <a:pPr>
              <a:lnSpc>
                <a:spcPct val="100000"/>
              </a:lnSpc>
              <a:spcBef>
                <a:spcPts val="600"/>
              </a:spcBef>
            </a:pPr>
            <a:r>
              <a:rPr lang="x-es-XL" sz="1600" b="0" i="0" u="none" baseline="0" dirty="0"/>
              <a:t>No</a:t>
            </a:r>
            <a:r>
              <a:rPr lang="es-MX" sz="1600" b="0" i="0" u="none" baseline="0" dirty="0"/>
              <a:t> estar incluido</a:t>
            </a:r>
            <a:r>
              <a:rPr lang="x-es-XL" sz="1600" b="0" i="0" u="none" baseline="0" dirty="0"/>
              <a:t> como</a:t>
            </a:r>
            <a:r>
              <a:rPr lang="es-MX" sz="1600" b="0" i="0" u="none" baseline="0" dirty="0"/>
              <a:t> costo </a:t>
            </a:r>
            <a:r>
              <a:rPr lang="x-es-XL" sz="1600" b="0" i="0" u="none" baseline="0" dirty="0"/>
              <a:t>ni </a:t>
            </a:r>
            <a:r>
              <a:rPr lang="es-MX" sz="1600" b="0" i="0" u="none" baseline="0" dirty="0"/>
              <a:t>utilizarse </a:t>
            </a:r>
            <a:r>
              <a:rPr lang="x-es-XL" sz="1600" b="0" i="0" u="none" baseline="0" dirty="0"/>
              <a:t>para cumplir </a:t>
            </a:r>
            <a:r>
              <a:rPr lang="es-MX" sz="1600" b="0" i="0" u="none" baseline="0" dirty="0"/>
              <a:t>con </a:t>
            </a:r>
            <a:r>
              <a:rPr lang="x-es-XL" sz="1600" b="0" i="0" u="none" baseline="0" dirty="0"/>
              <a:t>los requisitos de participación en los </a:t>
            </a:r>
            <a:r>
              <a:rPr lang="es-MX" sz="1600" b="0" i="0" u="none" baseline="0" dirty="0"/>
              <a:t>costos </a:t>
            </a:r>
            <a:r>
              <a:rPr lang="x-es-XL" sz="1600" b="0" i="0" u="none" baseline="0" dirty="0"/>
              <a:t>o de</a:t>
            </a:r>
            <a:r>
              <a:rPr lang="es-MX" sz="1600" b="0" i="0" u="none" baseline="0" dirty="0"/>
              <a:t> fondos de </a:t>
            </a:r>
            <a:r>
              <a:rPr lang="x-es-XL" sz="1600" b="0" i="0" u="none" baseline="0" dirty="0"/>
              <a:t> contrapartida de ningún otro programa financiado con fondos federales, ni en el período actual ni en uno anterior. (¿Dispone el beneficiario de la subvención de </a:t>
            </a:r>
            <a:r>
              <a:rPr lang="x-es-XL" sz="1600" b="0" i="0" u="none" baseline="0" dirty="0">
                <a:hlinkClick r:id="rId3"/>
              </a:rPr>
              <a:t>las subvenciones del Programa</a:t>
            </a:r>
            <a:r>
              <a:rPr lang="x-es-XL" sz="1600" b="0" i="0" u="none" baseline="0" dirty="0"/>
              <a:t> </a:t>
            </a:r>
            <a:r>
              <a:rPr lang="x-es-XL" sz="1600" b="0" i="0" u="none" baseline="0" dirty="0">
                <a:hlinkClick r:id="rId4"/>
              </a:rPr>
              <a:t>de Servicios de Apoyo a las Familias de Veteranos (SSVF)</a:t>
            </a:r>
            <a:r>
              <a:rPr lang="x-es-XL" sz="1600" b="0" i="0" u="none" baseline="0" dirty="0"/>
              <a:t>, </a:t>
            </a:r>
            <a:r>
              <a:rPr lang="x-es-XL" sz="1600" b="0" i="0" u="none" baseline="0" dirty="0">
                <a:hlinkClick r:id="rId3"/>
              </a:rPr>
              <a:t>del Programa de Servicios Jurídicos para Veteranos sin Hogar y en Riesgo de Quedarse sin Hogar (LSV-H)</a:t>
            </a:r>
            <a:r>
              <a:rPr lang="x-es-XL" sz="1600" b="0" i="0" u="none" baseline="0" dirty="0"/>
              <a:t>, o de ayudas económicas estatales o locales para veteranos?)</a:t>
            </a:r>
          </a:p>
          <a:p>
            <a:pPr marL="0" indent="0" algn="l" rtl="0">
              <a:lnSpc>
                <a:spcPct val="100000"/>
              </a:lnSpc>
              <a:spcBef>
                <a:spcPts val="1200"/>
              </a:spcBef>
              <a:buNone/>
            </a:pPr>
            <a:r>
              <a:rPr lang="x-es-XL" sz="1600" b="0" i="0" u="none" baseline="0" dirty="0"/>
              <a:t>Referencia: </a:t>
            </a:r>
            <a:r>
              <a:rPr lang="x-es-XL" sz="1600" b="0" i="0" u="none" baseline="0" dirty="0">
                <a:hlinkClick r:id="rId5"/>
              </a:rPr>
              <a:t>2 C.F.R. § 200.403 Factores que influyen en la admisibilidad de los </a:t>
            </a:r>
            <a:r>
              <a:rPr lang="pt-BR" sz="1600" b="0" i="0" u="none" baseline="0" dirty="0" err="1">
                <a:hlinkClick r:id="rId5"/>
              </a:rPr>
              <a:t>costo</a:t>
            </a:r>
            <a:r>
              <a:rPr lang="x-es-XL" sz="1600" b="0" i="0" u="none" baseline="0" dirty="0">
                <a:hlinkClick r:id="rId5"/>
              </a:rPr>
              <a:t>s</a:t>
            </a:r>
            <a:endParaRPr lang="x-es-XL" sz="16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es-MX" b="0" i="0" u="none" baseline="0" dirty="0"/>
              <a:t>Capacitación </a:t>
            </a:r>
            <a:r>
              <a:rPr lang="x-es-XL" b="0" i="0" u="none" baseline="0" dirty="0"/>
              <a:t>para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4</a:t>
            </a:fld>
            <a:endParaRPr lang="x-es-XL" dirty="0"/>
          </a:p>
        </p:txBody>
      </p:sp>
    </p:spTree>
    <p:extLst>
      <p:ext uri="{BB962C8B-B14F-4D97-AF65-F5344CB8AC3E}">
        <p14:creationId xmlns:p14="http://schemas.microsoft.com/office/powerpoint/2010/main" val="227947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pt-BR" b="0" i="0" u="none" baseline="0" dirty="0" err="1"/>
              <a:t>costo</a:t>
            </a:r>
            <a:r>
              <a:rPr lang="x-es-XL" b="0" i="0" u="none" baseline="0" dirty="0"/>
              <a:t> admisible debe (2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693449"/>
            <a:ext cx="10186555" cy="4572269"/>
          </a:xfrm>
        </p:spPr>
        <p:txBody>
          <a:bodyPr>
            <a:noAutofit/>
          </a:bodyPr>
          <a:lstStyle/>
          <a:p>
            <a:pPr algn="l" rtl="0">
              <a:lnSpc>
                <a:spcPct val="100000"/>
              </a:lnSpc>
              <a:spcBef>
                <a:spcPts val="600"/>
              </a:spcBef>
            </a:pPr>
            <a:r>
              <a:rPr lang="es-MX" sz="2000" b="0" i="0" u="none" baseline="0" dirty="0"/>
              <a:t>Aplicarse </a:t>
            </a:r>
            <a:r>
              <a:rPr lang="x-es-XL" sz="2000" b="0" i="0" u="none" baseline="0" dirty="0"/>
              <a:t>de forma coherente</a:t>
            </a:r>
            <a:r>
              <a:rPr lang="es-MX" sz="2000" b="0" i="0" u="none" baseline="0" dirty="0"/>
              <a:t> con</a:t>
            </a:r>
            <a:r>
              <a:rPr lang="x-es-XL" sz="2000" b="0" i="0" u="none" baseline="0" dirty="0"/>
              <a:t> las políticas y procedimientos que se aplican de manera uniforme tanto a las actividades financiadas con fondos federales como a las demás actividades de la entidad no federal – </a:t>
            </a:r>
            <a:r>
              <a:rPr lang="x-es-XL" sz="2000" b="0" i="0" u="none" baseline="0" dirty="0">
                <a:solidFill>
                  <a:srgbClr val="C00000"/>
                </a:solidFill>
              </a:rPr>
              <a:t>El HVRP ofrece servicios de apoyo, definidos como aquellos prestados para facilitar la reinserción de los participantes inscritos en el programa en el mercado laboral. </a:t>
            </a:r>
            <a:r>
              <a:rPr lang="es-MX" sz="2000" b="0" i="0" u="none" baseline="0" dirty="0">
                <a:solidFill>
                  <a:srgbClr val="C00000"/>
                </a:solidFill>
              </a:rPr>
              <a:t>L</a:t>
            </a:r>
            <a:r>
              <a:rPr lang="x-es-XL" sz="2000" b="0" i="0" u="none" baseline="0" dirty="0">
                <a:solidFill>
                  <a:srgbClr val="C00000"/>
                </a:solidFill>
              </a:rPr>
              <a:t>os ejemplos de servicios de apoyo incluyen, entre otros, el transporte, la asistencia sanitaria, la ayuda económica, asesoramiento y derivación en casos de abuso de drogas y alcohol, asesoramiento individual y familiar, orientadores laborales, cuidado de niños y de personas dependientes (si se cumplen los requisitos), alojamiento temporal (si se cumplen los requisitos), asesoramiento financiero y otros gastos razonables necesarios para participar en el programa de formación, y pueden prestarse en especie o a través de colaboraciones.</a:t>
            </a:r>
          </a:p>
          <a:p>
            <a:pPr marL="0" indent="0" algn="l" rtl="0">
              <a:lnSpc>
                <a:spcPct val="100000"/>
              </a:lnSpc>
              <a:spcBef>
                <a:spcPts val="1800"/>
              </a:spcBef>
              <a:buNone/>
            </a:pPr>
            <a:r>
              <a:rPr lang="x-es-XL" sz="2000" b="0" i="0" u="none" baseline="0" dirty="0"/>
              <a:t>Referencia: </a:t>
            </a:r>
            <a:r>
              <a:rPr lang="x-es-XL" sz="2000" b="0" i="0" u="none" baseline="0" dirty="0">
                <a:hlinkClick r:id="rId2"/>
              </a:rPr>
              <a:t>2 C.F.R. § 200.403 Factores que influyen en la admisibilidad de los </a:t>
            </a:r>
            <a:r>
              <a:rPr lang="pt-BR" sz="2000" b="0" i="0" u="none" baseline="0" dirty="0" err="1">
                <a:hlinkClick r:id="rId2"/>
              </a:rPr>
              <a:t>costo</a:t>
            </a:r>
            <a:r>
              <a:rPr lang="x-es-XL" sz="2000" b="0" i="0" u="none" baseline="0" dirty="0">
                <a:hlinkClick r:id="rId2"/>
              </a:rPr>
              <a:t>s</a:t>
            </a:r>
            <a:endParaRPr lang="x-es-XL" sz="20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5</a:t>
            </a:fld>
            <a:endParaRPr lang="x-es-XL" dirty="0"/>
          </a:p>
        </p:txBody>
      </p:sp>
    </p:spTree>
    <p:extLst>
      <p:ext uri="{BB962C8B-B14F-4D97-AF65-F5344CB8AC3E}">
        <p14:creationId xmlns:p14="http://schemas.microsoft.com/office/powerpoint/2010/main" val="2084415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pt-BR" b="0" i="0" u="none" baseline="0" dirty="0" err="1"/>
              <a:t>costo</a:t>
            </a:r>
            <a:r>
              <a:rPr lang="x-es-XL" b="0" i="0" u="none" baseline="0" dirty="0"/>
              <a:t> admisible debe (3 de 3)</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693449"/>
            <a:ext cx="10363200" cy="4572269"/>
          </a:xfrm>
        </p:spPr>
        <p:txBody>
          <a:bodyPr>
            <a:noAutofit/>
          </a:bodyPr>
          <a:lstStyle/>
          <a:p>
            <a:pPr algn="l" rtl="0">
              <a:lnSpc>
                <a:spcPct val="100000"/>
              </a:lnSpc>
              <a:spcBef>
                <a:spcPts val="600"/>
              </a:spcBef>
            </a:pPr>
            <a:r>
              <a:rPr lang="x-es-XL" sz="2000" b="0" i="0" u="none" baseline="0" dirty="0"/>
              <a:t>No </a:t>
            </a:r>
            <a:r>
              <a:rPr lang="es-MX" sz="2000" b="0" i="0" u="none" baseline="0" dirty="0"/>
              <a:t>ser incluido </a:t>
            </a:r>
            <a:r>
              <a:rPr lang="x-es-XL" sz="2000" b="0" i="0" u="none" baseline="0" dirty="0"/>
              <a:t>como </a:t>
            </a:r>
            <a:r>
              <a:rPr lang="es-MX" sz="2000" b="0" i="0" u="none" baseline="0" dirty="0"/>
              <a:t>costo </a:t>
            </a:r>
            <a:r>
              <a:rPr lang="x-es-XL" sz="2000" b="0" i="0" u="none" baseline="0" dirty="0"/>
              <a:t>ni </a:t>
            </a:r>
            <a:r>
              <a:rPr lang="es-MX" sz="2000" b="0" i="0" u="none" baseline="0" dirty="0"/>
              <a:t>utilizado </a:t>
            </a:r>
            <a:r>
              <a:rPr lang="x-es-XL" sz="2000" b="0" i="0" u="none" baseline="0" dirty="0"/>
              <a:t>para cumplir los requisitos de participación en los </a:t>
            </a:r>
            <a:r>
              <a:rPr lang="es-MX" sz="2000" b="0" i="0" u="none" baseline="0" dirty="0"/>
              <a:t>costos</a:t>
            </a:r>
            <a:r>
              <a:rPr lang="x-es-XL" sz="2000" b="0" i="0" u="none" baseline="0" dirty="0"/>
              <a:t> o de contrapartida de ningún otro programa financiado con fondos federales, ni en el período actual ni en uno anterior. </a:t>
            </a:r>
            <a:r>
              <a:rPr lang="x-es-XL" sz="2000" b="0" i="0" u="none" baseline="0" dirty="0">
                <a:solidFill>
                  <a:srgbClr val="C00000"/>
                </a:solidFill>
              </a:rPr>
              <a:t>Los beneficiarios de las subvenciones deben ocuparse de los complejos requisitos relacionados con el empleo y de los servicios de apoyo necesarios para satisfacer las necesidades de est</a:t>
            </a:r>
            <a:r>
              <a:rPr lang="es-MX" sz="2000" b="0" i="0" u="none" baseline="0" dirty="0">
                <a:solidFill>
                  <a:srgbClr val="C00000"/>
                </a:solidFill>
              </a:rPr>
              <a:t>a población</a:t>
            </a:r>
            <a:r>
              <a:rPr lang="x-es-XL" sz="2000" b="0" i="0" u="none" baseline="0" dirty="0">
                <a:solidFill>
                  <a:srgbClr val="C00000"/>
                </a:solidFill>
              </a:rPr>
              <a:t>. Esto puede lograrse</a:t>
            </a:r>
            <a:r>
              <a:rPr lang="es-MX" sz="2000" b="0" i="0" u="none" baseline="0" dirty="0">
                <a:solidFill>
                  <a:srgbClr val="C00000"/>
                </a:solidFill>
              </a:rPr>
              <a:t> ya sea </a:t>
            </a:r>
            <a:r>
              <a:rPr lang="x-es-XL" sz="2000" b="0" i="0" u="none" baseline="0" dirty="0">
                <a:solidFill>
                  <a:srgbClr val="C00000"/>
                </a:solidFill>
              </a:rPr>
              <a:t>mediante servicios directos, </a:t>
            </a:r>
            <a:r>
              <a:rPr lang="es-MX" sz="2000" b="0" i="0" u="none" baseline="0" dirty="0">
                <a:solidFill>
                  <a:srgbClr val="C00000"/>
                </a:solidFill>
              </a:rPr>
              <a:t>o </a:t>
            </a:r>
            <a:r>
              <a:rPr lang="x-es-XL" sz="2000" b="0" i="0" u="none" baseline="0" dirty="0">
                <a:solidFill>
                  <a:srgbClr val="C00000"/>
                </a:solidFill>
              </a:rPr>
              <a:t>a través de un sólido sistema de derivación que cuente con herramientas, recursos y colaboraciones consolidadas para identificar, seleccionar, preparar y apoyar a los veteranos sin hogar con el fin de que alcancen el éxito laboral.</a:t>
            </a:r>
          </a:p>
          <a:p>
            <a:pPr marL="0" indent="0" algn="l" rtl="0">
              <a:lnSpc>
                <a:spcPct val="100000"/>
              </a:lnSpc>
              <a:spcBef>
                <a:spcPts val="2400"/>
              </a:spcBef>
              <a:buNone/>
            </a:pPr>
            <a:r>
              <a:rPr lang="x-es-XL" sz="2000" b="0" i="0" u="none" baseline="0" dirty="0"/>
              <a:t>Referencia: </a:t>
            </a:r>
            <a:r>
              <a:rPr lang="x-es-XL" sz="2000" b="0" i="0" u="none" baseline="0" dirty="0">
                <a:hlinkClick r:id="rId2"/>
              </a:rPr>
              <a:t>2 C.F.R. § 200.403 Factores que influyen en la admisibilidad de los </a:t>
            </a:r>
            <a:r>
              <a:rPr lang="pt-BR" sz="2000" b="0" i="0" u="none" baseline="0" dirty="0" err="1">
                <a:hlinkClick r:id="rId2"/>
              </a:rPr>
              <a:t>costo</a:t>
            </a:r>
            <a:r>
              <a:rPr lang="x-es-XL" sz="2000" b="0" i="0" u="none" baseline="0" dirty="0">
                <a:hlinkClick r:id="rId2"/>
              </a:rPr>
              <a:t>s</a:t>
            </a:r>
            <a:endParaRPr lang="x-es-XL" sz="2000" dirty="0"/>
          </a:p>
          <a:p>
            <a:pPr algn="l" rtl="0">
              <a:lnSpc>
                <a:spcPct val="100000"/>
              </a:lnSpc>
              <a:spcBef>
                <a:spcPts val="600"/>
              </a:spcBef>
            </a:pPr>
            <a:endParaRPr lang="x-es-XL" sz="20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dirty="0"/>
          </a:p>
        </p:txBody>
      </p:sp>
    </p:spTree>
    <p:extLst>
      <p:ext uri="{BB962C8B-B14F-4D97-AF65-F5344CB8AC3E}">
        <p14:creationId xmlns:p14="http://schemas.microsoft.com/office/powerpoint/2010/main" val="165475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pt-BR" b="0" i="0" u="none" baseline="0" dirty="0" err="1"/>
              <a:t>costo</a:t>
            </a:r>
            <a:r>
              <a:rPr lang="x-es-XL" b="0" i="0" u="none" baseline="0" dirty="0"/>
              <a:t> imputable (1 de 2)</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693449"/>
            <a:ext cx="10342418" cy="4572269"/>
          </a:xfrm>
        </p:spPr>
        <p:txBody>
          <a:bodyPr>
            <a:normAutofit/>
          </a:bodyPr>
          <a:lstStyle/>
          <a:p>
            <a:pPr algn="l" rtl="0">
              <a:lnSpc>
                <a:spcPct val="100000"/>
              </a:lnSpc>
              <a:spcBef>
                <a:spcPts val="600"/>
              </a:spcBef>
            </a:pPr>
            <a:r>
              <a:rPr lang="x-es-XL" sz="2400" b="0" i="0" u="none" baseline="0" dirty="0"/>
              <a:t>Un </a:t>
            </a:r>
            <a:r>
              <a:rPr lang="es-MX" sz="2400" b="0" i="0" u="none" baseline="0" dirty="0"/>
              <a:t>costo </a:t>
            </a:r>
            <a:r>
              <a:rPr lang="x-es-XL" sz="2400" b="0" i="0" u="none" baseline="0" dirty="0"/>
              <a:t>es imputable a una subvención federal concreta o a otro objetivo de </a:t>
            </a:r>
            <a:r>
              <a:rPr lang="es-MX" sz="2400" b="0" i="0" u="none" baseline="0" dirty="0"/>
              <a:t>costos </a:t>
            </a:r>
            <a:r>
              <a:rPr lang="x-es-XL" sz="2400" b="0" i="0" u="none" baseline="0" dirty="0"/>
              <a:t>si los bienes o servicios en cuestión son imputables o asignables a dicha subvención federal u objetivo de </a:t>
            </a:r>
            <a:r>
              <a:rPr lang="es-MX" sz="2400" b="0" i="0" u="none" baseline="0" dirty="0"/>
              <a:t>costos </a:t>
            </a:r>
            <a:r>
              <a:rPr lang="x-es-XL" sz="2400" b="0" i="0" u="none" baseline="0" dirty="0"/>
              <a:t>de acuerdo con los beneficios relativos recibidos. </a:t>
            </a:r>
            <a:r>
              <a:rPr lang="x-es-XL" sz="2400" b="0" i="0" u="none" baseline="0" dirty="0">
                <a:solidFill>
                  <a:srgbClr val="C00000"/>
                </a:solidFill>
              </a:rPr>
              <a:t>A</a:t>
            </a:r>
            <a:r>
              <a:rPr lang="es-MX" sz="2400" b="0" i="0" u="none" baseline="0" dirty="0" err="1">
                <a:solidFill>
                  <a:srgbClr val="C00000"/>
                </a:solidFill>
              </a:rPr>
              <a:t>sistencia</a:t>
            </a:r>
            <a:r>
              <a:rPr lang="es-MX" sz="2400" b="0" i="0" u="none" baseline="0" dirty="0">
                <a:solidFill>
                  <a:srgbClr val="C00000"/>
                </a:solidFill>
              </a:rPr>
              <a:t> para el </a:t>
            </a:r>
            <a:r>
              <a:rPr lang="x-es-XL" sz="2400" b="0" i="0" u="none" baseline="0" dirty="0">
                <a:solidFill>
                  <a:srgbClr val="C00000"/>
                </a:solidFill>
              </a:rPr>
              <a:t>transporte (</a:t>
            </a:r>
            <a:r>
              <a:rPr lang="es-MX" sz="2400" b="0" i="0" u="none" baseline="0" dirty="0">
                <a:solidFill>
                  <a:srgbClr val="C00000"/>
                </a:solidFill>
              </a:rPr>
              <a:t>pases para </a:t>
            </a:r>
            <a:r>
              <a:rPr lang="x-es-XL" sz="2400" b="0" i="0" u="none" baseline="0" dirty="0">
                <a:solidFill>
                  <a:srgbClr val="C00000"/>
                </a:solidFill>
              </a:rPr>
              <a:t>autobús, tarjetas de gasolina) concedida directamente a los participantes inscritos para que puedan acudir a entrevistas de trabajo o a cursos de </a:t>
            </a:r>
            <a:r>
              <a:rPr lang="es-MX" sz="2400" dirty="0">
                <a:solidFill>
                  <a:srgbClr val="C00000"/>
                </a:solidFill>
              </a:rPr>
              <a:t>c</a:t>
            </a:r>
            <a:r>
              <a:rPr lang="es-MX" sz="2400" b="0" i="0" u="none" baseline="0" dirty="0">
                <a:solidFill>
                  <a:srgbClr val="C00000"/>
                </a:solidFill>
              </a:rPr>
              <a:t>apacitación</a:t>
            </a:r>
            <a:r>
              <a:rPr lang="x-es-XL" sz="2400" b="0" i="0" u="none" baseline="0" dirty="0">
                <a:solidFill>
                  <a:srgbClr val="C00000"/>
                </a:solidFill>
              </a:rPr>
              <a:t>: se considera asignable porque la prestación está vinculada específicamente a los participantes en el programa HVRP.</a:t>
            </a:r>
          </a:p>
          <a:p>
            <a:pPr algn="l" rtl="0">
              <a:lnSpc>
                <a:spcPct val="100000"/>
              </a:lnSpc>
              <a:spcBef>
                <a:spcPts val="600"/>
              </a:spcBef>
            </a:pPr>
            <a:endParaRPr lang="x-es-XL" sz="2400" dirty="0"/>
          </a:p>
          <a:p>
            <a:pPr marL="0" indent="0" algn="l" rtl="0">
              <a:lnSpc>
                <a:spcPct val="100000"/>
              </a:lnSpc>
              <a:spcBef>
                <a:spcPts val="600"/>
              </a:spcBef>
              <a:buNone/>
            </a:pPr>
            <a:r>
              <a:rPr lang="x-es-XL" sz="2400" b="0" i="0" u="none" baseline="0" dirty="0"/>
              <a:t>Referencia: </a:t>
            </a:r>
            <a:r>
              <a:rPr lang="x-es-XL" sz="2400" b="0" i="0" u="none" baseline="0" dirty="0">
                <a:hlinkClick r:id="rId2"/>
              </a:rPr>
              <a:t>2 C.F.R. § 200.405 Costos imputables</a:t>
            </a:r>
            <a:endParaRPr lang="x-es-XL" sz="2400" dirty="0"/>
          </a:p>
          <a:p>
            <a:pPr algn="l" rtl="0">
              <a:lnSpc>
                <a:spcPct val="100000"/>
              </a:lnSpc>
              <a:spcBef>
                <a:spcPts val="600"/>
              </a:spcBef>
            </a:pPr>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7</a:t>
            </a:fld>
            <a:endParaRPr lang="x-es-XL" dirty="0"/>
          </a:p>
        </p:txBody>
      </p:sp>
    </p:spTree>
    <p:extLst>
      <p:ext uri="{BB962C8B-B14F-4D97-AF65-F5344CB8AC3E}">
        <p14:creationId xmlns:p14="http://schemas.microsoft.com/office/powerpoint/2010/main" val="2948231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pt-BR" b="0" i="0" u="none" baseline="0" dirty="0" err="1"/>
              <a:t>costo</a:t>
            </a:r>
            <a:r>
              <a:rPr lang="x-es-XL" b="0" i="0" u="none" baseline="0" dirty="0"/>
              <a:t> imputable (2 de 2)</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693449"/>
            <a:ext cx="10061864" cy="4572269"/>
          </a:xfrm>
        </p:spPr>
        <p:txBody>
          <a:bodyPr>
            <a:normAutofit/>
          </a:bodyPr>
          <a:lstStyle/>
          <a:p>
            <a:pPr algn="l" rtl="0">
              <a:lnSpc>
                <a:spcPct val="100000"/>
              </a:lnSpc>
              <a:spcBef>
                <a:spcPts val="600"/>
              </a:spcBef>
            </a:pPr>
            <a:r>
              <a:rPr lang="x-es-XL" sz="2400" b="0" i="0" u="none" baseline="0" dirty="0"/>
              <a:t>Ningún </a:t>
            </a:r>
            <a:r>
              <a:rPr lang="es-MX" sz="2400" b="0" i="0" u="none" baseline="0" dirty="0"/>
              <a:t>costo </a:t>
            </a:r>
            <a:r>
              <a:rPr lang="x-es-XL" sz="2400" b="0" i="0" u="none" baseline="0" dirty="0"/>
              <a:t>imputable a una subvención federal concreta podrá imputarse a otras subvenciones federales con el fin de subsanar déficits de financiación, eludir las restricciones impuestas por las leyes, reglamentos o términos y condiciones federales, o por cualquier otro motivo. Consulte la descripción del presupuesto y la convocatoria de propuestas (FOA); </a:t>
            </a:r>
            <a:r>
              <a:rPr lang="x-es-XL" sz="2400" b="0" i="0" u="none" baseline="0" dirty="0">
                <a:solidFill>
                  <a:srgbClr val="C00000"/>
                </a:solidFill>
              </a:rPr>
              <a:t>en la descripción del presupuesto debe figurar una explicación de los recursos complementarios aportados para respaldar las actividades subvencionadas, las actividades concretas que cubrirán, la forma en que contribuirán a los objetivos del HVRP y la fuente de financiación. </a:t>
            </a:r>
          </a:p>
          <a:p>
            <a:pPr marL="0" indent="0" algn="l" rtl="0">
              <a:lnSpc>
                <a:spcPct val="100000"/>
              </a:lnSpc>
              <a:spcBef>
                <a:spcPts val="2400"/>
              </a:spcBef>
              <a:buNone/>
            </a:pPr>
            <a:r>
              <a:rPr lang="x-es-XL" sz="2400" b="0" i="0" u="none" baseline="0" dirty="0"/>
              <a:t>Referencia: </a:t>
            </a:r>
            <a:r>
              <a:rPr lang="x-es-XL" sz="2400" b="0" i="0" u="none" baseline="0" dirty="0">
                <a:hlinkClick r:id="rId2"/>
              </a:rPr>
              <a:t>2 C.F.R. § 200.405 Costos imputables</a:t>
            </a:r>
            <a:endParaRPr lang="x-es-XL" sz="2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8</a:t>
            </a:fld>
            <a:endParaRPr lang="x-es-XL" dirty="0"/>
          </a:p>
        </p:txBody>
      </p:sp>
    </p:spTree>
    <p:extLst>
      <p:ext uri="{BB962C8B-B14F-4D97-AF65-F5344CB8AC3E}">
        <p14:creationId xmlns:p14="http://schemas.microsoft.com/office/powerpoint/2010/main" val="3485740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pt-BR" b="0" i="0" u="none" baseline="0" dirty="0" err="1"/>
              <a:t>costo</a:t>
            </a:r>
            <a:r>
              <a:rPr lang="x-es-XL" b="0" i="0" u="none" baseline="0" dirty="0"/>
              <a:t> razonable</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654146" cy="4662901"/>
          </a:xfrm>
        </p:spPr>
        <p:txBody>
          <a:bodyPr>
            <a:noAutofit/>
          </a:bodyPr>
          <a:lstStyle/>
          <a:p>
            <a:pPr marL="0" indent="0" algn="l" rtl="0">
              <a:lnSpc>
                <a:spcPct val="105000"/>
              </a:lnSpc>
              <a:spcBef>
                <a:spcPts val="600"/>
              </a:spcBef>
              <a:buNone/>
            </a:pPr>
            <a:r>
              <a:rPr lang="x-es-XL" sz="1400" b="0" i="0" u="none" baseline="0" dirty="0"/>
              <a:t>Un </a:t>
            </a:r>
            <a:r>
              <a:rPr lang="es-MX" sz="1400" b="0" i="0" u="none" baseline="0" dirty="0"/>
              <a:t>costo</a:t>
            </a:r>
            <a:r>
              <a:rPr lang="x-es-XL" sz="1400" b="0" i="0" u="none" baseline="0" dirty="0"/>
              <a:t> se considera razonable si, por su naturaleza e importe, no supera lo que habría gastado una persona prudente en las circunstancias existentes en el momento en que se tomó la decisión de incurrir en dicho </a:t>
            </a:r>
            <a:r>
              <a:rPr lang="es-MX" sz="1400" b="0" i="0" u="none" baseline="0" dirty="0"/>
              <a:t>costo</a:t>
            </a:r>
            <a:r>
              <a:rPr lang="x-es-XL" sz="1400" b="0" i="0" u="none" baseline="0" dirty="0"/>
              <a:t>. </a:t>
            </a:r>
            <a:r>
              <a:rPr lang="es-MX" sz="1400" b="0" i="0" u="none" baseline="0" dirty="0"/>
              <a:t>Se debe considerar </a:t>
            </a:r>
            <a:r>
              <a:rPr lang="x-es-XL" sz="1400" b="0" i="0" u="none" baseline="0" dirty="0"/>
              <a:t>lo siguiente:</a:t>
            </a:r>
          </a:p>
          <a:p>
            <a:pPr marL="457200" algn="l" rtl="0">
              <a:lnSpc>
                <a:spcPct val="105000"/>
              </a:lnSpc>
              <a:spcBef>
                <a:spcPts val="600"/>
              </a:spcBef>
            </a:pPr>
            <a:r>
              <a:rPr lang="x-es-XL" sz="1400" b="0" i="0" u="none" baseline="0" dirty="0"/>
              <a:t>Si el </a:t>
            </a:r>
            <a:r>
              <a:rPr lang="es-MX" sz="1400" b="0" i="0" u="none" baseline="0" dirty="0"/>
              <a:t>costo </a:t>
            </a:r>
            <a:r>
              <a:rPr lang="x-es-XL" sz="1400" b="0" i="0" u="none" baseline="0" dirty="0"/>
              <a:t>es de un tipo generalmente reconocido como ordinario y necesario para el funcionamiento de la entidad no federal o para la ejecución adecuada y eficiente de la subvención federal.</a:t>
            </a:r>
          </a:p>
          <a:p>
            <a:pPr marL="457200" algn="l" rtl="0">
              <a:lnSpc>
                <a:spcPct val="105000"/>
              </a:lnSpc>
              <a:spcBef>
                <a:spcPts val="600"/>
              </a:spcBef>
            </a:pPr>
            <a:r>
              <a:rPr lang="x-es-XL" sz="1400" b="0" i="0" u="none" baseline="0" dirty="0"/>
              <a:t>Las restricciones o requisitos impuestos por factores tales como las buenas prácticas empresariales; la negociación en condiciones de plena competencia; las leyes y normativas federales, estatales, locales, tribales y de otro tipo; y los términos y condiciones de la subvención federal.</a:t>
            </a:r>
          </a:p>
          <a:p>
            <a:pPr marL="457200" algn="l" rtl="0">
              <a:lnSpc>
                <a:spcPct val="105000"/>
              </a:lnSpc>
              <a:spcBef>
                <a:spcPts val="600"/>
              </a:spcBef>
            </a:pPr>
            <a:r>
              <a:rPr lang="x-es-XL" sz="1400" b="0" i="0" u="none" baseline="0" dirty="0"/>
              <a:t>Precios de mercado de bienes o servicios comparables en la zona geográfica en cuestión.</a:t>
            </a:r>
          </a:p>
          <a:p>
            <a:pPr marL="457200" algn="l" rtl="0">
              <a:lnSpc>
                <a:spcPct val="105000"/>
              </a:lnSpc>
              <a:spcBef>
                <a:spcPts val="600"/>
              </a:spcBef>
            </a:pPr>
            <a:r>
              <a:rPr lang="x-es-XL" sz="1400" b="0" i="0" u="none" baseline="0" dirty="0"/>
              <a:t>Si las personas en cuestión actuaron con prudencia dadas las circunstancias, teniendo en cuenta sus responsabilidades para con la entidad no federal, sus empleados —</a:t>
            </a:r>
            <a:r>
              <a:rPr lang="es-MX" sz="1400" b="0" i="0" u="none" baseline="0" dirty="0"/>
              <a:t>según sea el caso</a:t>
            </a:r>
            <a:r>
              <a:rPr lang="x-es-XL" sz="1400" b="0" i="0" u="none" baseline="0" dirty="0"/>
              <a:t>—, sus alumnos o miembros, el público en general y el </a:t>
            </a:r>
            <a:r>
              <a:rPr lang="es-MX" sz="1400" b="0" i="0" u="none" baseline="0" dirty="0"/>
              <a:t>g</a:t>
            </a:r>
            <a:r>
              <a:rPr lang="x-es-XL" sz="1400" b="0" i="0" u="none" baseline="0" dirty="0"/>
              <a:t>obierno federal.</a:t>
            </a:r>
          </a:p>
          <a:p>
            <a:pPr marL="457200" algn="l" rtl="0">
              <a:lnSpc>
                <a:spcPct val="105000"/>
              </a:lnSpc>
              <a:spcBef>
                <a:spcPts val="600"/>
              </a:spcBef>
            </a:pPr>
            <a:r>
              <a:rPr lang="x-es-XL" sz="1400" b="0" i="0" u="none" baseline="0" dirty="0"/>
              <a:t>Si la entidad no federal se desvía de manera significativa de sus prácticas y políticas establecidas en materia de incurrencia de </a:t>
            </a:r>
            <a:r>
              <a:rPr lang="es-MX" sz="1400" b="0" i="0" u="none" baseline="0" dirty="0"/>
              <a:t>costos</a:t>
            </a:r>
            <a:r>
              <a:rPr lang="x-es-XL" sz="1400" b="0" i="0" u="none" baseline="0" dirty="0"/>
              <a:t>, lo que podría aumentar injustificadamente el </a:t>
            </a:r>
            <a:r>
              <a:rPr lang="pt-BR" sz="1400" b="0" i="0" u="none" baseline="0" dirty="0" err="1"/>
              <a:t>costo</a:t>
            </a:r>
            <a:r>
              <a:rPr lang="x-es-XL" sz="1400" b="0" i="0" u="none" baseline="0" dirty="0"/>
              <a:t> de la subvención federal.</a:t>
            </a:r>
          </a:p>
          <a:p>
            <a:pPr marL="0" indent="0" algn="l" rtl="0">
              <a:lnSpc>
                <a:spcPct val="105000"/>
              </a:lnSpc>
              <a:spcBef>
                <a:spcPts val="600"/>
              </a:spcBef>
              <a:buNone/>
            </a:pPr>
            <a:r>
              <a:rPr lang="x-es-XL" sz="1400" b="0" i="0" u="none" baseline="0" dirty="0">
                <a:solidFill>
                  <a:srgbClr val="C00000"/>
                </a:solidFill>
              </a:rPr>
              <a:t>Analiza las barreras al empleo y los retos a los que se enfrentan los veteranos sin hogar, así como la forma en que el </a:t>
            </a:r>
            <a:r>
              <a:rPr lang="pt-BR" sz="1400" b="0" i="0" u="none" baseline="0" dirty="0" err="1">
                <a:solidFill>
                  <a:srgbClr val="C00000"/>
                </a:solidFill>
              </a:rPr>
              <a:t>costo</a:t>
            </a:r>
            <a:r>
              <a:rPr lang="x-es-XL" sz="1400" b="0" i="0" u="none" baseline="0" dirty="0">
                <a:solidFill>
                  <a:srgbClr val="C00000"/>
                </a:solidFill>
              </a:rPr>
              <a:t> supera dichas barreras para influir en el rendimiento general del beneficiario de la subvención en el ámbito laboral. El Departamento de Trabajo/VETS no permite la compra de vehículos de motor, edificios ni terrenos.</a:t>
            </a:r>
          </a:p>
          <a:p>
            <a:pPr marL="0" indent="0" algn="l" rtl="0">
              <a:lnSpc>
                <a:spcPct val="100000"/>
              </a:lnSpc>
              <a:spcBef>
                <a:spcPts val="1800"/>
              </a:spcBef>
              <a:buNone/>
            </a:pPr>
            <a:r>
              <a:rPr lang="x-es-XL" sz="1400" b="0" i="0" u="none" baseline="0" dirty="0"/>
              <a:t>Referencia: </a:t>
            </a:r>
            <a:r>
              <a:rPr lang="x-es-XL" sz="1400" b="0" i="0" u="none" baseline="0" dirty="0">
                <a:hlinkClick r:id="rId2"/>
              </a:rPr>
              <a:t>2 C.F.R. § 200.404 Costos razonables</a:t>
            </a:r>
            <a:endParaRPr lang="x-es-XL" sz="14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9</a:t>
            </a:fld>
            <a:endParaRPr lang="x-es-XL" dirty="0"/>
          </a:p>
        </p:txBody>
      </p:sp>
    </p:spTree>
    <p:extLst>
      <p:ext uri="{BB962C8B-B14F-4D97-AF65-F5344CB8AC3E}">
        <p14:creationId xmlns:p14="http://schemas.microsoft.com/office/powerpoint/2010/main" val="3024326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Un </a:t>
            </a:r>
            <a:r>
              <a:rPr lang="es-MX" b="0" i="0" u="none" baseline="0" dirty="0"/>
              <a:t>costo </a:t>
            </a:r>
            <a:r>
              <a:rPr lang="x-es-XL" b="0" i="0" u="none" baseline="0" dirty="0"/>
              <a:t>necesario</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199" y="1693449"/>
            <a:ext cx="10415155" cy="4572269"/>
          </a:xfrm>
        </p:spPr>
        <p:txBody>
          <a:bodyPr>
            <a:noAutofit/>
          </a:bodyPr>
          <a:lstStyle/>
          <a:p>
            <a:pPr algn="l" rtl="0">
              <a:lnSpc>
                <a:spcPct val="100000"/>
              </a:lnSpc>
              <a:spcBef>
                <a:spcPts val="600"/>
              </a:spcBef>
            </a:pPr>
            <a:r>
              <a:rPr lang="x-es-XL" sz="2000" b="0" i="0" u="none" baseline="0" dirty="0"/>
              <a:t>Recuerda que los </a:t>
            </a:r>
            <a:r>
              <a:rPr lang="es-MX" sz="2000" b="0" i="0" u="none" baseline="0" dirty="0"/>
              <a:t>costos </a:t>
            </a:r>
            <a:r>
              <a:rPr lang="x-es-XL" sz="2000" b="0" i="0" u="none" baseline="0" dirty="0"/>
              <a:t>deben ser «necesarios» </a:t>
            </a:r>
            <a:r>
              <a:rPr lang="es-MX" sz="2000" b="0" i="0" u="none" baseline="0" dirty="0"/>
              <a:t>e</a:t>
            </a:r>
            <a:r>
              <a:rPr lang="x-es-XL" sz="2000" b="0" i="0" u="none" baseline="0" dirty="0"/>
              <a:t> imprescindibles para el funcionamiento general del beneficiario de la subvención o del subbeneficiario en el marco de la ejecución de la subvención federal.</a:t>
            </a:r>
          </a:p>
          <a:p>
            <a:pPr lvl="1" algn="l" rtl="0">
              <a:lnSpc>
                <a:spcPct val="100000"/>
              </a:lnSpc>
              <a:spcBef>
                <a:spcPts val="600"/>
              </a:spcBef>
            </a:pPr>
            <a:r>
              <a:rPr lang="x-es-XL" sz="1800" b="0" i="0" u="none" baseline="0" dirty="0"/>
              <a:t>Referencia VPL 02-26, sección VI. F</a:t>
            </a:r>
          </a:p>
          <a:p>
            <a:pPr algn="l" rtl="0">
              <a:lnSpc>
                <a:spcPct val="100000"/>
              </a:lnSpc>
              <a:spcBef>
                <a:spcPts val="600"/>
              </a:spcBef>
            </a:pPr>
            <a:r>
              <a:rPr lang="x-es-XL" sz="2000" b="0" i="0" u="none" baseline="0" dirty="0"/>
              <a:t>Los </a:t>
            </a:r>
            <a:r>
              <a:rPr lang="es-MX" sz="2000" b="0" i="0" u="none" baseline="0" dirty="0"/>
              <a:t>costos </a:t>
            </a:r>
            <a:r>
              <a:rPr lang="x-es-XL" sz="2000" b="0" i="0" u="none" baseline="0" dirty="0"/>
              <a:t>de apoyo al participante deben ser razonables y necesarios para ayudarle a participar en los servicios y actividades relacionados con su plan de empleo y su reincorporación al mercado laboral.</a:t>
            </a:r>
          </a:p>
          <a:p>
            <a:pPr lvl="1" algn="l" rtl="0">
              <a:lnSpc>
                <a:spcPct val="100000"/>
              </a:lnSpc>
              <a:spcBef>
                <a:spcPts val="600"/>
              </a:spcBef>
            </a:pPr>
            <a:r>
              <a:rPr lang="x-es-XL" sz="1800" b="0" i="0" u="none" baseline="0" dirty="0"/>
              <a:t>Referencia VPL 02-26: Sección IX. </a:t>
            </a:r>
            <a:r>
              <a:rPr lang="es-MX" sz="1800" b="0" i="0" u="none" baseline="0" dirty="0"/>
              <a:t>Costos </a:t>
            </a:r>
            <a:r>
              <a:rPr lang="x-es-XL" sz="1800" b="0" i="0" u="none" baseline="0" dirty="0"/>
              <a:t>de apoyo a los participantes, y Sección X. Incentivos</a:t>
            </a:r>
            <a:endParaRPr lang="x-es-XL" sz="2000" dirty="0"/>
          </a:p>
          <a:p>
            <a:pPr indent="0" algn="l" rtl="0">
              <a:lnSpc>
                <a:spcPct val="100000"/>
              </a:lnSpc>
              <a:spcBef>
                <a:spcPts val="1800"/>
              </a:spcBef>
              <a:buNone/>
            </a:pPr>
            <a:r>
              <a:rPr lang="x-es-XL" sz="1800" b="0" i="0" u="none" baseline="0" dirty="0"/>
              <a:t>Ejemplo: La compra de una bicicleta es un gasto admisible que puede imputarse al HVRP como </a:t>
            </a:r>
            <a:r>
              <a:rPr lang="pt-BR" sz="1800" b="0" i="0" u="none" baseline="0" dirty="0" err="1"/>
              <a:t>costo</a:t>
            </a:r>
            <a:r>
              <a:rPr lang="x-es-XL" sz="1800" b="0" i="0" u="none" baseline="0" dirty="0"/>
              <a:t> de apoyo a los participantes, siempre que el beneficiario de la subvención haya actuado con prudencia al adquirir una bicicleta a un precio razonable y que el transporte figurara como un obstáculo documentado en su expediente. Infórmate bien antes de solicitar la subvención. ¿Cuánto cuesta una bicicleta básica para ir al trabajo?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10</a:t>
            </a:fld>
            <a:endParaRPr lang="x-es-XL" dirty="0"/>
          </a:p>
        </p:txBody>
      </p:sp>
    </p:spTree>
    <p:extLst>
      <p:ext uri="{BB962C8B-B14F-4D97-AF65-F5344CB8AC3E}">
        <p14:creationId xmlns:p14="http://schemas.microsoft.com/office/powerpoint/2010/main" val="3615439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28600"/>
            <a:ext cx="9677400" cy="1464849"/>
          </a:xfrm>
        </p:spPr>
        <p:txBody>
          <a:bodyPr/>
          <a:lstStyle/>
          <a:p>
            <a:pPr algn="l" rtl="0"/>
            <a:r>
              <a:rPr lang="pt-BR" dirty="0" err="1"/>
              <a:t>C</a:t>
            </a:r>
            <a:r>
              <a:rPr lang="pt-BR" b="0" i="0" u="none" baseline="0" dirty="0" err="1"/>
              <a:t>osto</a:t>
            </a:r>
            <a:r>
              <a:rPr lang="x-es-XL" b="0" i="0" u="none" baseline="0" dirty="0"/>
              <a:t>s generales admisibles para el HVRP, VPL 02-26</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p:txBody>
          <a:bodyPr>
            <a:noAutofit/>
          </a:bodyPr>
          <a:lstStyle/>
          <a:p>
            <a:pPr marL="0" indent="0" algn="l" rtl="0">
              <a:lnSpc>
                <a:spcPct val="105000"/>
              </a:lnSpc>
              <a:spcBef>
                <a:spcPts val="600"/>
              </a:spcBef>
              <a:buNone/>
            </a:pPr>
            <a:r>
              <a:rPr lang="x-es-XL" sz="1800" b="0" i="0" u="none" baseline="0" dirty="0"/>
              <a:t>VPL 02-26, Sección VI: Requisitos de los proyectos de los beneficiarios de subvenciones, F. </a:t>
            </a:r>
            <a:r>
              <a:rPr lang="pt-BR" sz="1800" b="0" i="0" u="none" baseline="0" dirty="0" err="1"/>
              <a:t>Costo</a:t>
            </a:r>
            <a:r>
              <a:rPr lang="x-es-XL" sz="1800" b="0" i="0" u="none" baseline="0" dirty="0"/>
              <a:t>s generales admisibles para el HVRP. </a:t>
            </a:r>
          </a:p>
          <a:p>
            <a:pPr marL="685800" algn="l" rtl="0">
              <a:lnSpc>
                <a:spcPct val="105000"/>
              </a:lnSpc>
              <a:spcBef>
                <a:spcPts val="600"/>
              </a:spcBef>
            </a:pPr>
            <a:r>
              <a:rPr lang="x-es-XL" sz="1600" b="0" i="0" u="none" baseline="0" dirty="0"/>
              <a:t>Salarios, sueldos y prestaciones del personal que trabaja directa e indirectamente en el HVRP</a:t>
            </a:r>
          </a:p>
          <a:p>
            <a:pPr marL="685800" algn="l" rtl="0">
              <a:lnSpc>
                <a:spcPct val="105000"/>
              </a:lnSpc>
              <a:spcBef>
                <a:spcPts val="600"/>
              </a:spcBef>
            </a:pPr>
            <a:r>
              <a:rPr lang="x-es-XL" sz="1600" b="0" i="0" u="none" baseline="0" dirty="0"/>
              <a:t>Licencias y suscripciones de software, incluidas las aplicaciones empresariales o el software de gestión de casos</a:t>
            </a:r>
          </a:p>
          <a:p>
            <a:pPr marL="685800" algn="l" rtl="0">
              <a:lnSpc>
                <a:spcPct val="105000"/>
              </a:lnSpc>
              <a:spcBef>
                <a:spcPts val="600"/>
              </a:spcBef>
            </a:pPr>
            <a:r>
              <a:rPr lang="x-es-XL" sz="1600" b="0" i="0" u="none" baseline="0" dirty="0"/>
              <a:t>Servicios automatizados de verificación de empleo</a:t>
            </a:r>
          </a:p>
          <a:p>
            <a:pPr marL="685800" algn="l" rtl="0">
              <a:lnSpc>
                <a:spcPct val="105000"/>
              </a:lnSpc>
              <a:spcBef>
                <a:spcPts val="600"/>
              </a:spcBef>
            </a:pPr>
            <a:r>
              <a:rPr lang="x-es-XL" sz="1600" b="0" i="0" u="none" baseline="0" dirty="0"/>
              <a:t>Arrendamientos de instalaciones y vehículos</a:t>
            </a:r>
          </a:p>
          <a:p>
            <a:pPr marL="685800" algn="l" rtl="0">
              <a:lnSpc>
                <a:spcPct val="105000"/>
              </a:lnSpc>
              <a:spcBef>
                <a:spcPts val="600"/>
              </a:spcBef>
            </a:pPr>
            <a:r>
              <a:rPr lang="x-es-XL" sz="1600" b="0" i="0" u="none" baseline="0" dirty="0"/>
              <a:t>Pagos de servicios públicos, incluidos los servicios de telefonía móvil</a:t>
            </a:r>
          </a:p>
          <a:p>
            <a:pPr marL="685800" algn="l" rtl="0">
              <a:lnSpc>
                <a:spcPct val="105000"/>
              </a:lnSpc>
              <a:spcBef>
                <a:spcPts val="600"/>
              </a:spcBef>
            </a:pPr>
            <a:r>
              <a:rPr lang="x-es-XL" sz="1600" b="0" i="0" u="none" baseline="0" dirty="0"/>
              <a:t>Material de oficina</a:t>
            </a:r>
          </a:p>
          <a:p>
            <a:pPr marL="685800" algn="l" rtl="0">
              <a:lnSpc>
                <a:spcPct val="105000"/>
              </a:lnSpc>
              <a:spcBef>
                <a:spcPts val="600"/>
              </a:spcBef>
            </a:pPr>
            <a:r>
              <a:rPr lang="x-es-XL" sz="1600" b="0" i="0" u="none" baseline="0" dirty="0"/>
              <a:t>Sistema o software electrónico de gestión de expedientes</a:t>
            </a:r>
          </a:p>
          <a:p>
            <a:pPr marL="685800" algn="l" rtl="0">
              <a:lnSpc>
                <a:spcPct val="105000"/>
              </a:lnSpc>
              <a:spcBef>
                <a:spcPts val="600"/>
              </a:spcBef>
            </a:pPr>
            <a:r>
              <a:rPr lang="x-es-XL" sz="1600" b="0" i="0" u="none" baseline="0" dirty="0"/>
              <a:t>Seguro de responsabilidad civil</a:t>
            </a:r>
          </a:p>
          <a:p>
            <a:pPr marL="685800" algn="l" rtl="0">
              <a:lnSpc>
                <a:spcPct val="105000"/>
              </a:lnSpc>
              <a:spcBef>
                <a:spcPts val="600"/>
              </a:spcBef>
            </a:pPr>
            <a:r>
              <a:rPr lang="es-MX" sz="1600" b="0" i="0" u="none" baseline="0" dirty="0"/>
              <a:t>Costos </a:t>
            </a:r>
            <a:r>
              <a:rPr lang="x-es-XL" sz="1600" b="0" i="0" u="none" baseline="0" dirty="0"/>
              <a:t>de apoyo a los participantes, tal y como se recogen en la VPL 02-26, sección IX</a:t>
            </a:r>
          </a:p>
          <a:p>
            <a:pPr marL="685800" algn="l" rtl="0">
              <a:lnSpc>
                <a:spcPct val="105000"/>
              </a:lnSpc>
              <a:spcBef>
                <a:spcPts val="600"/>
              </a:spcBef>
            </a:pPr>
            <a:r>
              <a:rPr lang="x-es-XL" sz="1600" b="0" i="0" u="none" baseline="0" dirty="0"/>
              <a:t>Incentivos, tal y como se recogen en la VPL 02-26, sección X</a:t>
            </a:r>
            <a:endParaRPr lang="x-es-XL" sz="1800" dirty="0"/>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11</a:t>
            </a:fld>
            <a:endParaRPr lang="x-es-XL" dirty="0"/>
          </a:p>
        </p:txBody>
      </p:sp>
    </p:spTree>
    <p:extLst>
      <p:ext uri="{BB962C8B-B14F-4D97-AF65-F5344CB8AC3E}">
        <p14:creationId xmlns:p14="http://schemas.microsoft.com/office/powerpoint/2010/main" val="3340232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a:xfrm>
            <a:off x="838200" y="228600"/>
            <a:ext cx="8513618" cy="1464849"/>
          </a:xfrm>
        </p:spPr>
        <p:txBody>
          <a:bodyPr/>
          <a:lstStyle/>
          <a:p>
            <a:pPr algn="l" rtl="0"/>
            <a:r>
              <a:rPr lang="es-MX" b="0" i="0" u="none" baseline="0" dirty="0"/>
              <a:t>Costos </a:t>
            </a:r>
            <a:r>
              <a:rPr lang="x-es-XL" b="0" i="0" u="none" baseline="0" dirty="0"/>
              <a:t>no subvencionables del HVRP, VPL 02-26</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idx="1"/>
          </p:nvPr>
        </p:nvSpPr>
        <p:spPr>
          <a:xfrm>
            <a:off x="838200" y="1828386"/>
            <a:ext cx="10248900" cy="4416550"/>
          </a:xfrm>
        </p:spPr>
        <p:txBody>
          <a:bodyPr>
            <a:noAutofit/>
          </a:bodyPr>
          <a:lstStyle/>
          <a:p>
            <a:pPr marL="0" indent="0" algn="l" rtl="0">
              <a:lnSpc>
                <a:spcPct val="105000"/>
              </a:lnSpc>
              <a:spcBef>
                <a:spcPts val="600"/>
              </a:spcBef>
              <a:buNone/>
            </a:pPr>
            <a:r>
              <a:rPr lang="x-es-XL" sz="1800" b="0" i="0" u="none" baseline="0" dirty="0"/>
              <a:t>VPL 02-26, Sección VI: Requisitos de los proyectos de los beneficiarios de subvenciones, G. </a:t>
            </a:r>
            <a:r>
              <a:rPr lang="pt-BR" sz="1800" b="0" i="0" u="none" baseline="0" dirty="0" err="1"/>
              <a:t>Costo</a:t>
            </a:r>
            <a:r>
              <a:rPr lang="x-es-XL" sz="1800" b="0" i="0" u="none" baseline="0" dirty="0"/>
              <a:t>s no admisibles y admisibles para el HVRP. </a:t>
            </a:r>
          </a:p>
          <a:p>
            <a:pPr marL="685800" algn="l" rtl="0">
              <a:lnSpc>
                <a:spcPct val="105000"/>
              </a:lnSpc>
              <a:spcBef>
                <a:spcPts val="600"/>
              </a:spcBef>
            </a:pPr>
            <a:r>
              <a:rPr lang="x-es-XL" sz="1800" b="0" i="0" u="none" baseline="0" dirty="0"/>
              <a:t>VETS no permite la compra de vehículos ni de edificios, ni el arrendamiento o la compra de terrenos.</a:t>
            </a:r>
          </a:p>
          <a:p>
            <a:pPr marL="685800" algn="l" rtl="0">
              <a:lnSpc>
                <a:spcPct val="105000"/>
              </a:lnSpc>
              <a:spcBef>
                <a:spcPts val="600"/>
              </a:spcBef>
            </a:pPr>
            <a:r>
              <a:rPr lang="x-es-XL" sz="1800" b="0" i="0" u="none" baseline="0" dirty="0"/>
              <a:t>Los </a:t>
            </a:r>
            <a:r>
              <a:rPr lang="es-MX" sz="1800" b="0" i="0" u="none" baseline="0" dirty="0"/>
              <a:t>costos </a:t>
            </a:r>
            <a:r>
              <a:rPr lang="x-es-XL" sz="1800" b="0" i="0" u="none" baseline="0" dirty="0"/>
              <a:t>de publicidad y marketing se limitan a los factores de admisibilidad establecidos en</a:t>
            </a:r>
            <a:r>
              <a:rPr lang="es-MX" sz="1800" b="0" i="0" u="none" baseline="0" dirty="0"/>
              <a:t> el artículo </a:t>
            </a:r>
            <a:r>
              <a:rPr lang="x-es-XL" sz="1800" b="0" i="0" u="none" baseline="0" dirty="0">
                <a:hlinkClick r:id="rId3"/>
              </a:rPr>
              <a:t>2 C.F.R. § 200.421(b)</a:t>
            </a:r>
            <a:r>
              <a:rPr lang="x-es-XL" sz="1800" b="0" i="0" u="none" baseline="0" dirty="0"/>
              <a:t>.</a:t>
            </a:r>
          </a:p>
          <a:p>
            <a:pPr marL="685800" algn="l" rtl="0">
              <a:lnSpc>
                <a:spcPct val="105000"/>
              </a:lnSpc>
              <a:spcBef>
                <a:spcPts val="600"/>
              </a:spcBef>
            </a:pPr>
            <a:r>
              <a:rPr lang="x-es-XL" sz="1800" b="0" i="0" u="none" baseline="0" dirty="0"/>
              <a:t>Los </a:t>
            </a:r>
            <a:r>
              <a:rPr lang="es-MX" sz="1800" b="0" i="0" u="none" baseline="0" dirty="0"/>
              <a:t>costos </a:t>
            </a:r>
            <a:r>
              <a:rPr lang="x-es-XL" sz="1800" b="0" i="0" u="none" baseline="0" dirty="0"/>
              <a:t>de relaciones públicas se limitan a los factores de admisibilidad</a:t>
            </a:r>
            <a:r>
              <a:rPr lang="es-MX" sz="1800" b="0" i="0" u="none" baseline="0" dirty="0"/>
              <a:t> </a:t>
            </a:r>
            <a:r>
              <a:rPr lang="x-es-XL" sz="1800" b="0" i="0" baseline="0" dirty="0"/>
              <a:t>establecidos en </a:t>
            </a:r>
            <a:r>
              <a:rPr lang="es-MX" sz="1800" b="0" i="0" baseline="0" dirty="0"/>
              <a:t>el artículo </a:t>
            </a:r>
            <a:r>
              <a:rPr lang="x-es-XL" sz="1800" b="0" i="0" u="none" baseline="0" dirty="0">
                <a:hlinkClick r:id="rId4"/>
              </a:rPr>
              <a:t>2 C.F.R. § 200.421(d)</a:t>
            </a:r>
            <a:r>
              <a:rPr lang="x-es-XL" sz="1800" b="0" i="0" u="none" baseline="0" dirty="0"/>
              <a:t>.</a:t>
            </a:r>
          </a:p>
          <a:p>
            <a:pPr marL="1143000" lvl="1" algn="l" rtl="0">
              <a:lnSpc>
                <a:spcPct val="105000"/>
              </a:lnSpc>
              <a:spcBef>
                <a:spcPts val="600"/>
              </a:spcBef>
            </a:pPr>
            <a:r>
              <a:rPr lang="x-es-XL" sz="1600" b="0" i="0" u="none" baseline="0" dirty="0"/>
              <a:t>Los </a:t>
            </a:r>
            <a:r>
              <a:rPr lang="es-MX" sz="1600" b="0" i="0" u="none" baseline="0" dirty="0"/>
              <a:t>costos </a:t>
            </a:r>
            <a:r>
              <a:rPr lang="x-es-XL" sz="1600" b="0" i="0" u="none" baseline="0" dirty="0"/>
              <a:t>en artículos promocionales y de recuerdo, así como los </a:t>
            </a:r>
            <a:r>
              <a:rPr lang="es-MX" sz="1600" b="0" i="0" u="none" baseline="0" dirty="0"/>
              <a:t>costos </a:t>
            </a:r>
            <a:r>
              <a:rPr lang="x-es-XL" sz="1600" b="0" i="0" u="none" baseline="0" dirty="0"/>
              <a:t>en publicidad y relaciones públicas destinados exclusivamente a promocionar al beneficiario o al subbeneficiario</a:t>
            </a:r>
          </a:p>
          <a:p>
            <a:pPr marL="685800" algn="l" rtl="0">
              <a:lnSpc>
                <a:spcPct val="105000"/>
              </a:lnSpc>
              <a:spcBef>
                <a:spcPts val="600"/>
              </a:spcBef>
            </a:pPr>
            <a:r>
              <a:rPr lang="x-es-XL" sz="1800" b="0" i="0" u="none" baseline="0" dirty="0"/>
              <a:t>El seguro de responsabilidad civil profesional, también conocido como seguro de errores y omisiones, no es admisible de conformidad con el artículo </a:t>
            </a:r>
            <a:r>
              <a:rPr lang="x-es-XL" sz="1800" b="0" i="0" u="none" baseline="0" dirty="0">
                <a:hlinkClick r:id="rId5"/>
              </a:rPr>
              <a:t>2 C.F.R. § 200.447(b)(5)</a:t>
            </a:r>
            <a:r>
              <a:rPr lang="x-es-XL" sz="1800" b="0" i="0" u="none" baseline="0" dirty="0"/>
              <a:t>.</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12</a:t>
            </a:fld>
            <a:endParaRPr lang="x-es-XL" dirty="0"/>
          </a:p>
        </p:txBody>
      </p:sp>
    </p:spTree>
    <p:extLst>
      <p:ext uri="{BB962C8B-B14F-4D97-AF65-F5344CB8AC3E}">
        <p14:creationId xmlns:p14="http://schemas.microsoft.com/office/powerpoint/2010/main" val="2694492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es-MX" b="0" i="0" u="none" baseline="0" dirty="0"/>
              <a:t>Costos </a:t>
            </a:r>
            <a:r>
              <a:rPr lang="x-es-XL" b="0" i="0" u="none" baseline="0" dirty="0"/>
              <a:t>no subvencionables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199" y="1825625"/>
            <a:ext cx="7412183" cy="4351338"/>
          </a:xfrm>
        </p:spPr>
        <p:txBody>
          <a:bodyPr>
            <a:noAutofit/>
          </a:bodyPr>
          <a:lstStyle/>
          <a:p>
            <a:pPr algn="l" rtl="0">
              <a:lnSpc>
                <a:spcPct val="105000"/>
              </a:lnSpc>
              <a:spcBef>
                <a:spcPts val="600"/>
              </a:spcBef>
            </a:pPr>
            <a:r>
              <a:rPr lang="x-es-XL" sz="2000" b="0" i="0" u="none" baseline="0" dirty="0"/>
              <a:t>Es posible que un </a:t>
            </a:r>
            <a:r>
              <a:rPr lang="pt-BR" sz="2000" b="0" i="0" u="none" baseline="0" dirty="0" err="1"/>
              <a:t>costo</a:t>
            </a:r>
            <a:r>
              <a:rPr lang="x-es-XL" sz="2000" b="0" i="0" u="none" baseline="0" dirty="0"/>
              <a:t> imputable no sea admisible o razonable</a:t>
            </a:r>
          </a:p>
          <a:p>
            <a:pPr lvl="1">
              <a:lnSpc>
                <a:spcPct val="105000"/>
              </a:lnSpc>
              <a:spcBef>
                <a:spcPts val="600"/>
              </a:spcBef>
            </a:pPr>
            <a:r>
              <a:rPr lang="x-es-XL" sz="1800" b="0" i="0" u="none" baseline="0" dirty="0">
                <a:solidFill>
                  <a:srgbClr val="C00000"/>
                </a:solidFill>
              </a:rPr>
              <a:t>Los </a:t>
            </a:r>
            <a:r>
              <a:rPr lang="es-MX" sz="1800" b="0" i="0" u="none" baseline="0" dirty="0">
                <a:solidFill>
                  <a:srgbClr val="C00000"/>
                </a:solidFill>
              </a:rPr>
              <a:t>costos </a:t>
            </a:r>
            <a:r>
              <a:rPr lang="x-es-XL" sz="1800" b="0" i="0" u="none" baseline="0" dirty="0">
                <a:solidFill>
                  <a:srgbClr val="C00000"/>
                </a:solidFill>
              </a:rPr>
              <a:t>incurridos en relación con la subvención no pudieron autorizarse </a:t>
            </a:r>
            <a:r>
              <a:rPr lang="es-MX" sz="1800" b="0" i="0" u="none" baseline="0" dirty="0">
                <a:solidFill>
                  <a:srgbClr val="C00000"/>
                </a:solidFill>
              </a:rPr>
              <a:t>de acuerdo </a:t>
            </a:r>
            <a:r>
              <a:rPr lang="es-MX" sz="1800" dirty="0">
                <a:solidFill>
                  <a:srgbClr val="C00000"/>
                </a:solidFill>
              </a:rPr>
              <a:t>con la Parte 200, Subparte E, del Título 2 del </a:t>
            </a:r>
            <a:r>
              <a:rPr lang="es-MX" sz="1800" dirty="0" err="1">
                <a:solidFill>
                  <a:srgbClr val="C00000"/>
                </a:solidFill>
              </a:rPr>
              <a:t>C.F.R</a:t>
            </a:r>
            <a:r>
              <a:rPr lang="es-MX" sz="1800" dirty="0">
                <a:solidFill>
                  <a:srgbClr val="C00000"/>
                </a:solidFill>
              </a:rPr>
              <a:t>.</a:t>
            </a:r>
            <a:r>
              <a:rPr lang="x-es-XL" sz="1800" b="0" i="0" u="none" baseline="0" dirty="0">
                <a:solidFill>
                  <a:srgbClr val="C00000"/>
                </a:solidFill>
              </a:rPr>
              <a:t>, pero siguen cumpliendo la definición de «imputables».</a:t>
            </a:r>
          </a:p>
          <a:p>
            <a:pPr algn="l" rtl="0">
              <a:lnSpc>
                <a:spcPct val="105000"/>
              </a:lnSpc>
              <a:spcBef>
                <a:spcPts val="600"/>
              </a:spcBef>
            </a:pPr>
            <a:r>
              <a:rPr lang="x-es-XL" sz="2000" b="0" i="0" u="none" baseline="0" dirty="0"/>
              <a:t>Los </a:t>
            </a:r>
            <a:r>
              <a:rPr lang="es-MX" sz="2000" b="0" i="0" u="none" baseline="0" dirty="0"/>
              <a:t>costos </a:t>
            </a:r>
            <a:r>
              <a:rPr lang="x-es-XL" sz="2000" b="0" i="0" u="none" baseline="0" dirty="0"/>
              <a:t>deben corresponderse con la subvención a la que se imputan </a:t>
            </a:r>
            <a:endParaRPr lang="x-es-XL" sz="2000" dirty="0"/>
          </a:p>
          <a:p>
            <a:pPr lvl="1" algn="l" rtl="0">
              <a:lnSpc>
                <a:spcPct val="105000"/>
              </a:lnSpc>
              <a:spcBef>
                <a:spcPts val="600"/>
              </a:spcBef>
            </a:pPr>
            <a:r>
              <a:rPr lang="x-es-XL" sz="1800" b="0" i="0" u="none" baseline="0" dirty="0">
                <a:solidFill>
                  <a:srgbClr val="C00000"/>
                </a:solidFill>
              </a:rPr>
              <a:t>Un director de programa del HVRP dedica el 40</a:t>
            </a:r>
            <a:r>
              <a:rPr lang="es-MX" sz="1800" b="0" i="0" u="none" baseline="0" dirty="0">
                <a:solidFill>
                  <a:srgbClr val="C00000"/>
                </a:solidFill>
              </a:rPr>
              <a:t> </a:t>
            </a:r>
            <a:r>
              <a:rPr lang="x-es-XL" sz="1800" b="0" i="0" u="none" baseline="0" dirty="0">
                <a:solidFill>
                  <a:srgbClr val="C00000"/>
                </a:solidFill>
              </a:rPr>
              <a:t>% de su tiempo a la Subvención A, el 25 % a la Subvención B y el 35 % al Proyecto C. Por lo tanto, el 40 % de su salario puede asignarse a la Subvención A, el 25 % a la Subvención B y el 35 % al Proyecto C.</a:t>
            </a:r>
          </a:p>
          <a:p>
            <a:pPr lvl="1" algn="l" rtl="0">
              <a:lnSpc>
                <a:spcPct val="105000"/>
              </a:lnSpc>
              <a:spcBef>
                <a:spcPts val="600"/>
              </a:spcBef>
            </a:pPr>
            <a:r>
              <a:rPr lang="x-es-XL" sz="1800" b="1" i="0" u="none" baseline="0" dirty="0">
                <a:solidFill>
                  <a:srgbClr val="C00000"/>
                </a:solidFill>
              </a:rPr>
              <a:t>Un </a:t>
            </a:r>
            <a:r>
              <a:rPr lang="es-MX" sz="1800" b="1" i="0" u="none" baseline="0" dirty="0">
                <a:solidFill>
                  <a:srgbClr val="C00000"/>
                </a:solidFill>
              </a:rPr>
              <a:t>costo </a:t>
            </a:r>
            <a:r>
              <a:rPr lang="x-es-XL" sz="1800" b="1" i="0" u="none" baseline="0" dirty="0">
                <a:solidFill>
                  <a:srgbClr val="C00000"/>
                </a:solidFill>
              </a:rPr>
              <a:t>debe aportar un beneficio o haberse incurrido en él específicamente para esa subvención en concreto.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13</a:t>
            </a:fld>
            <a:endParaRPr lang="x-es-XL" dirty="0"/>
          </a:p>
        </p:txBody>
      </p:sp>
      <p:pic>
        <p:nvPicPr>
          <p:cNvPr id="8" name="Content Placeholder 9">
            <a:extLst>
              <a:ext uri="{FF2B5EF4-FFF2-40B4-BE49-F238E27FC236}">
                <a16:creationId xmlns:a16="http://schemas.microsoft.com/office/drawing/2014/main" id="{73787F3D-D7D5-5446-3622-807E02F43E55}"/>
              </a:ext>
              <a:ext uri="{C183D7F6-B498-43B3-948B-1728B52AA6E4}">
                <adec:decorative xmlns:adec="http://schemas.microsoft.com/office/drawing/2017/decorative" val="1"/>
              </a:ext>
            </a:extLst>
          </p:cNvPr>
          <p:cNvPicPr>
            <a:picLocks noGrp="1" noChangeAspect="1"/>
          </p:cNvPicPr>
          <p:nvPr>
            <p:ph sz="half" idx="2"/>
          </p:nvPr>
        </p:nvPicPr>
        <p:blipFill>
          <a:blip r:embed="rId2"/>
          <a:stretch>
            <a:fillRect/>
          </a:stretch>
        </p:blipFill>
        <p:spPr>
          <a:xfrm>
            <a:off x="8364682" y="1930277"/>
            <a:ext cx="3477491" cy="3477491"/>
          </a:xfrm>
          <a:prstGeom prst="rect">
            <a:avLst/>
          </a:prstGeom>
        </p:spPr>
      </p:pic>
    </p:spTree>
    <p:extLst>
      <p:ext uri="{BB962C8B-B14F-4D97-AF65-F5344CB8AC3E}">
        <p14:creationId xmlns:p14="http://schemas.microsoft.com/office/powerpoint/2010/main" val="1132604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3D3E-0EAC-D809-B0FE-89E4D6389775}"/>
              </a:ext>
            </a:extLst>
          </p:cNvPr>
          <p:cNvSpPr>
            <a:spLocks noGrp="1"/>
          </p:cNvSpPr>
          <p:nvPr>
            <p:ph type="title"/>
          </p:nvPr>
        </p:nvSpPr>
        <p:spPr/>
        <p:txBody>
          <a:bodyPr/>
          <a:lstStyle/>
          <a:p>
            <a:pPr algn="l" rtl="0"/>
            <a:r>
              <a:rPr lang="x-es-XL" b="0" i="0" u="none" baseline="0" dirty="0"/>
              <a:t>Evita los </a:t>
            </a:r>
            <a:r>
              <a:rPr lang="es-MX" b="0" i="0" u="none" baseline="0" dirty="0"/>
              <a:t>costos </a:t>
            </a:r>
            <a:r>
              <a:rPr lang="x-es-XL" b="0" i="0" u="none" baseline="0" dirty="0"/>
              <a:t>no admisibles</a:t>
            </a:r>
          </a:p>
        </p:txBody>
      </p:sp>
      <p:sp>
        <p:nvSpPr>
          <p:cNvPr id="3" name="Content Placeholder 2">
            <a:extLst>
              <a:ext uri="{FF2B5EF4-FFF2-40B4-BE49-F238E27FC236}">
                <a16:creationId xmlns:a16="http://schemas.microsoft.com/office/drawing/2014/main" id="{217BD462-9122-3ADF-8D32-61B56EC56409}"/>
              </a:ext>
            </a:extLst>
          </p:cNvPr>
          <p:cNvSpPr>
            <a:spLocks noGrp="1"/>
          </p:cNvSpPr>
          <p:nvPr>
            <p:ph sz="half" idx="1"/>
          </p:nvPr>
        </p:nvSpPr>
        <p:spPr>
          <a:xfrm>
            <a:off x="838200" y="1690688"/>
            <a:ext cx="7110846" cy="4802187"/>
          </a:xfrm>
        </p:spPr>
        <p:txBody>
          <a:bodyPr>
            <a:noAutofit/>
          </a:bodyPr>
          <a:lstStyle/>
          <a:p>
            <a:pPr algn="l" rtl="0">
              <a:lnSpc>
                <a:spcPct val="105000"/>
              </a:lnSpc>
              <a:spcBef>
                <a:spcPts val="300"/>
              </a:spcBef>
            </a:pPr>
            <a:r>
              <a:rPr lang="x-es-XL" sz="1600" b="1" i="0" u="none" baseline="0" dirty="0"/>
              <a:t>Pregunta</a:t>
            </a:r>
            <a:r>
              <a:rPr lang="x-es-XL" sz="1400" b="1" i="0" u="none" baseline="0" dirty="0"/>
              <a:t>:</a:t>
            </a:r>
          </a:p>
          <a:p>
            <a:pPr lvl="1" algn="l" rtl="0">
              <a:lnSpc>
                <a:spcPct val="110000"/>
              </a:lnSpc>
              <a:spcBef>
                <a:spcPts val="300"/>
              </a:spcBef>
            </a:pPr>
            <a:r>
              <a:rPr lang="x-es-XL" sz="1400" b="0" i="0" u="none" baseline="0" dirty="0"/>
              <a:t>¿Es necesario ese producto o servicio para el HVRP?</a:t>
            </a:r>
          </a:p>
          <a:p>
            <a:pPr lvl="1" algn="l" rtl="0">
              <a:lnSpc>
                <a:spcPct val="110000"/>
              </a:lnSpc>
              <a:spcBef>
                <a:spcPts val="300"/>
              </a:spcBef>
            </a:pPr>
            <a:r>
              <a:rPr lang="x-es-XL" sz="1400" b="0" i="0" u="none" baseline="0" dirty="0"/>
              <a:t>¿Está incluida la compra en el presupuesto de la subvención aprobada?</a:t>
            </a:r>
          </a:p>
          <a:p>
            <a:pPr lvl="1" algn="l" rtl="0">
              <a:lnSpc>
                <a:spcPct val="110000"/>
              </a:lnSpc>
              <a:spcBef>
                <a:spcPts val="300"/>
              </a:spcBef>
            </a:pPr>
            <a:r>
              <a:rPr lang="x-es-XL" sz="1400" b="0" i="0" u="none" baseline="0" dirty="0"/>
              <a:t>En caso negativo, ¿se ajusta a los principios de </a:t>
            </a:r>
            <a:r>
              <a:rPr lang="pt-BR" sz="1400" b="0" i="0" u="none" baseline="0" dirty="0" err="1"/>
              <a:t>costo</a:t>
            </a:r>
            <a:r>
              <a:rPr lang="x-es-XL" sz="1400" b="0" i="0" u="none" baseline="0" dirty="0"/>
              <a:t>s su imputación al HVRP?</a:t>
            </a:r>
          </a:p>
          <a:p>
            <a:pPr lvl="1" algn="l" rtl="0">
              <a:lnSpc>
                <a:spcPct val="110000"/>
              </a:lnSpc>
              <a:spcBef>
                <a:spcPts val="300"/>
              </a:spcBef>
            </a:pPr>
            <a:r>
              <a:rPr lang="x-es-XL" sz="1400" b="0" i="0" u="none" baseline="0" dirty="0"/>
              <a:t>¿Está disponible en algún otro lugar de nuestro inventario? Si es así, ¿podemos utilizarlo para el HVRP en lugar de comprar otro?</a:t>
            </a:r>
          </a:p>
          <a:p>
            <a:pPr lvl="1" algn="l" rtl="0">
              <a:lnSpc>
                <a:spcPct val="110000"/>
              </a:lnSpc>
              <a:spcBef>
                <a:spcPts val="300"/>
              </a:spcBef>
            </a:pPr>
            <a:r>
              <a:rPr lang="x-es-XL" sz="1400" b="0" i="0" u="none" baseline="0" dirty="0"/>
              <a:t>¿Existe alguna alternativa más económica a la compra, como, por ejemplo, el </a:t>
            </a:r>
            <a:r>
              <a:rPr lang="es-MX" sz="1400" b="0" i="0" u="none" baseline="0" dirty="0"/>
              <a:t>arrendamiento</a:t>
            </a:r>
            <a:r>
              <a:rPr lang="x-es-XL" sz="1400" b="0" i="0" u="none" baseline="0" dirty="0"/>
              <a:t>?</a:t>
            </a:r>
          </a:p>
          <a:p>
            <a:pPr lvl="1" algn="l" rtl="0">
              <a:lnSpc>
                <a:spcPct val="110000"/>
              </a:lnSpc>
              <a:spcBef>
                <a:spcPts val="300"/>
              </a:spcBef>
            </a:pPr>
            <a:r>
              <a:rPr lang="x-es-XL" sz="1400" b="0" i="0" u="none" baseline="0" dirty="0"/>
              <a:t>¿</a:t>
            </a:r>
            <a:r>
              <a:rPr lang="es-MX" sz="1400" dirty="0"/>
              <a:t>E</a:t>
            </a:r>
            <a:r>
              <a:rPr lang="es-MX" sz="1400" b="0" i="0" u="none" baseline="0" dirty="0"/>
              <a:t>stá incluido en el </a:t>
            </a:r>
            <a:r>
              <a:rPr lang="x-es-XL" sz="1400" b="0" i="0" u="none" baseline="0" dirty="0"/>
              <a:t>VPL 02-26?</a:t>
            </a:r>
          </a:p>
          <a:p>
            <a:pPr lvl="1" algn="l" rtl="0">
              <a:lnSpc>
                <a:spcPct val="110000"/>
              </a:lnSpc>
              <a:spcBef>
                <a:spcPts val="300"/>
              </a:spcBef>
            </a:pPr>
            <a:r>
              <a:rPr lang="x-es-XL" sz="1400" b="0" i="0" u="none" baseline="0" dirty="0"/>
              <a:t>¿Se ha financiado ya el programa o servicio de </a:t>
            </a:r>
            <a:r>
              <a:rPr lang="es-MX" sz="1400" b="0" i="0" u="none" baseline="0" dirty="0"/>
              <a:t>capacitación </a:t>
            </a:r>
            <a:r>
              <a:rPr lang="x-es-XL" sz="1400" b="0" i="0" u="none" baseline="0" dirty="0"/>
              <a:t>a nivel federal, estatal o local?</a:t>
            </a:r>
          </a:p>
          <a:p>
            <a:pPr algn="l" rtl="0">
              <a:lnSpc>
                <a:spcPct val="110000"/>
              </a:lnSpc>
              <a:spcBef>
                <a:spcPts val="300"/>
              </a:spcBef>
            </a:pPr>
            <a:r>
              <a:rPr lang="x-es-XL" sz="1600" b="1" i="0" u="none" baseline="0" dirty="0"/>
              <a:t>Directo o indirecto</a:t>
            </a:r>
          </a:p>
          <a:p>
            <a:pPr lvl="1" algn="l" rtl="0">
              <a:lnSpc>
                <a:spcPct val="110000"/>
              </a:lnSpc>
              <a:spcBef>
                <a:spcPts val="300"/>
              </a:spcBef>
            </a:pPr>
            <a:r>
              <a:rPr lang="x-es-XL" sz="1400" b="0" i="0" u="none" baseline="0" dirty="0"/>
              <a:t>¿Supone ese </a:t>
            </a:r>
            <a:r>
              <a:rPr lang="pt-BR" sz="1400" b="0" i="0" u="none" baseline="0" dirty="0" err="1"/>
              <a:t>costo</a:t>
            </a:r>
            <a:r>
              <a:rPr lang="x-es-XL" sz="1400" b="0" i="0" u="none" baseline="0" dirty="0"/>
              <a:t> un beneficio directo para el HVRP?</a:t>
            </a:r>
          </a:p>
          <a:p>
            <a:pPr lvl="1" algn="l" rtl="0">
              <a:lnSpc>
                <a:spcPct val="110000"/>
              </a:lnSpc>
              <a:spcBef>
                <a:spcPts val="300"/>
              </a:spcBef>
            </a:pPr>
            <a:r>
              <a:rPr lang="x-es-XL" sz="1400" b="0" i="0" u="none" baseline="0" dirty="0"/>
              <a:t>¿Se puede rastrear de forma fácil y precisa hasta el HVRP?</a:t>
            </a:r>
          </a:p>
          <a:p>
            <a:pPr lvl="1" algn="l" rtl="0">
              <a:lnSpc>
                <a:spcPct val="110000"/>
              </a:lnSpc>
              <a:spcBef>
                <a:spcPts val="300"/>
              </a:spcBef>
            </a:pPr>
            <a:r>
              <a:rPr lang="x-es-XL" sz="1400" b="0" i="0" u="none" baseline="0" dirty="0"/>
              <a:t>¿Beneficia a más de un programa federal?</a:t>
            </a:r>
          </a:p>
          <a:p>
            <a:pPr lvl="1" algn="l" rtl="0">
              <a:lnSpc>
                <a:spcPct val="110000"/>
              </a:lnSpc>
              <a:spcBef>
                <a:spcPts val="300"/>
              </a:spcBef>
            </a:pPr>
            <a:r>
              <a:rPr lang="x-es-XL" sz="1400" b="0" i="0" u="none" baseline="0" dirty="0"/>
              <a:t>¿Se suele contabilizar como </a:t>
            </a:r>
            <a:r>
              <a:rPr lang="es-MX" sz="1400" b="0" i="0" u="none" baseline="0" dirty="0"/>
              <a:t>costo </a:t>
            </a:r>
            <a:r>
              <a:rPr lang="x-es-XL" sz="1400" b="0" i="0" u="none" baseline="0" dirty="0"/>
              <a:t>indirecto?</a:t>
            </a:r>
          </a:p>
          <a:p>
            <a:pPr lvl="1" algn="l" rtl="0">
              <a:lnSpc>
                <a:spcPct val="110000"/>
              </a:lnSpc>
              <a:spcBef>
                <a:spcPts val="300"/>
              </a:spcBef>
            </a:pPr>
            <a:r>
              <a:rPr lang="x-es-XL" sz="1400" b="0" i="0" u="none" baseline="0" dirty="0"/>
              <a:t>¿El </a:t>
            </a:r>
            <a:r>
              <a:rPr lang="pt-BR" sz="1400" b="0" i="0" u="none" baseline="0" dirty="0" err="1"/>
              <a:t>costo</a:t>
            </a:r>
            <a:r>
              <a:rPr lang="x-es-XL" sz="1400" b="0" i="0" u="none" baseline="0" dirty="0"/>
              <a:t> supone un beneficio proporcional para el HVRP?</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14</a:t>
            </a:fld>
            <a:endParaRPr lang="x-es-XL" dirty="0"/>
          </a:p>
        </p:txBody>
      </p:sp>
      <p:pic>
        <p:nvPicPr>
          <p:cNvPr id="10" name="Content Placeholder 12">
            <a:extLst>
              <a:ext uri="{FF2B5EF4-FFF2-40B4-BE49-F238E27FC236}">
                <a16:creationId xmlns:a16="http://schemas.microsoft.com/office/drawing/2014/main" id="{7819BB1E-83AB-87EC-522F-66F28D178794}"/>
              </a:ext>
              <a:ext uri="{C183D7F6-B498-43B3-948B-1728B52AA6E4}">
                <adec:decorative xmlns:adec="http://schemas.microsoft.com/office/drawing/2017/decorative" val="1"/>
              </a:ext>
            </a:extLst>
          </p:cNvPr>
          <p:cNvPicPr>
            <a:picLocks noGrp="1" noChangeAspect="1"/>
          </p:cNvPicPr>
          <p:nvPr>
            <p:ph sz="half" idx="2"/>
          </p:nvPr>
        </p:nvPicPr>
        <p:blipFill>
          <a:blip r:embed="rId2"/>
          <a:stretch>
            <a:fillRect/>
          </a:stretch>
        </p:blipFill>
        <p:spPr>
          <a:xfrm>
            <a:off x="8250382" y="2382910"/>
            <a:ext cx="3429000" cy="2571750"/>
          </a:xfrm>
          <a:prstGeom prst="rect">
            <a:avLst/>
          </a:prstGeom>
        </p:spPr>
      </p:pic>
    </p:spTree>
    <p:extLst>
      <p:ext uri="{BB962C8B-B14F-4D97-AF65-F5344CB8AC3E}">
        <p14:creationId xmlns:p14="http://schemas.microsoft.com/office/powerpoint/2010/main" val="1209502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a:xfrm>
            <a:off x="838200" y="136526"/>
            <a:ext cx="9677400" cy="1556924"/>
          </a:xfrm>
        </p:spPr>
        <p:txBody>
          <a:bodyPr/>
          <a:lstStyle/>
          <a:p>
            <a:pPr algn="l" rtl="0"/>
            <a:r>
              <a:rPr lang="x-es-XL" b="0" i="0" u="none" baseline="0" dirty="0"/>
              <a:t>¿Qué </a:t>
            </a:r>
            <a:r>
              <a:rPr lang="es-MX" b="0" i="0" u="none" baseline="0" dirty="0"/>
              <a:t>costos </a:t>
            </a:r>
            <a:r>
              <a:rPr lang="x-es-XL" b="0" i="0" u="none" baseline="0" dirty="0"/>
              <a:t>cubre el HVRP? Apoyo a los participantes</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693451"/>
            <a:ext cx="10768445" cy="4662900"/>
          </a:xfrm>
        </p:spPr>
        <p:txBody>
          <a:bodyPr>
            <a:noAutofit/>
          </a:bodyPr>
          <a:lstStyle/>
          <a:p>
            <a:pPr algn="l" rtl="0">
              <a:lnSpc>
                <a:spcPct val="100000"/>
              </a:lnSpc>
              <a:spcBef>
                <a:spcPts val="600"/>
              </a:spcBef>
            </a:pPr>
            <a:r>
              <a:rPr lang="es-MX" sz="1800" b="0" i="0" u="none" baseline="0" dirty="0"/>
              <a:t>Un costo de apoyo </a:t>
            </a:r>
            <a:r>
              <a:rPr lang="x-es-XL" sz="1800" b="0" i="0" u="none" baseline="0" dirty="0"/>
              <a:t>para los participantes solo podrán concederse a estos con el fin de facilitar su participación en los servicios del HVRP y deberán estar vinculadas a un servicio concreto del HVRP; no están destinadas a satisfacer todas las necesidades del participante.</a:t>
            </a:r>
          </a:p>
          <a:p>
            <a:pPr algn="l" rtl="0">
              <a:lnSpc>
                <a:spcPct val="100000"/>
              </a:lnSpc>
              <a:spcBef>
                <a:spcPts val="600"/>
              </a:spcBef>
            </a:pPr>
            <a:r>
              <a:rPr lang="x-es-XL" sz="1800" b="0" i="0" u="none" baseline="0" dirty="0"/>
              <a:t>Se abona </a:t>
            </a:r>
            <a:r>
              <a:rPr lang="es-MX" sz="1800" b="0" i="0" u="none" baseline="0" dirty="0"/>
              <a:t>un pago de </a:t>
            </a:r>
            <a:r>
              <a:rPr lang="x-es-XL" sz="1800" b="0" i="0" u="none" baseline="0" dirty="0"/>
              <a:t>apoyo a los participantes, o en nombre de estos, para cubrir las necesidades de asistencia temporal necesarias para respaldar el plan de empleo individual (IEP) de la persona.</a:t>
            </a:r>
          </a:p>
          <a:p>
            <a:pPr>
              <a:lnSpc>
                <a:spcPct val="100000"/>
              </a:lnSpc>
              <a:spcBef>
                <a:spcPts val="600"/>
              </a:spcBef>
            </a:pPr>
            <a:r>
              <a:rPr lang="x-es-XL" sz="1800" b="0" i="0" u="none" baseline="0" dirty="0"/>
              <a:t>Los</a:t>
            </a:r>
            <a:r>
              <a:rPr lang="es-MX" sz="1800" b="0" i="0" u="none" baseline="0" dirty="0"/>
              <a:t> costos</a:t>
            </a:r>
            <a:r>
              <a:rPr lang="x-es-XL" sz="1800" b="0" i="0" u="none" baseline="0" dirty="0"/>
              <a:t> de apoyo al participante deben ser razonables y necesarios para que este pueda participar en los servicios y actividades relacionados con el plan de empleo.</a:t>
            </a:r>
          </a:p>
          <a:p>
            <a:pPr algn="l" rtl="0">
              <a:lnSpc>
                <a:spcPct val="100000"/>
              </a:lnSpc>
              <a:spcBef>
                <a:spcPts val="600"/>
              </a:spcBef>
            </a:pPr>
            <a:r>
              <a:rPr lang="x-es-XL" sz="1800" b="0" i="0" u="none" baseline="0" dirty="0"/>
              <a:t>El documento VPL 02-26 recoge los </a:t>
            </a:r>
            <a:r>
              <a:rPr lang="es-MX" sz="1800" b="0" i="0" u="none" baseline="0" dirty="0"/>
              <a:t>costos </a:t>
            </a:r>
            <a:r>
              <a:rPr lang="x-es-XL" sz="1800" b="0" i="0" u="none" baseline="0" dirty="0"/>
              <a:t>comunes de apoyo a los participantes del programa HVRP que son admisibles.</a:t>
            </a:r>
          </a:p>
          <a:p>
            <a:pPr lvl="1" algn="l" rtl="0">
              <a:lnSpc>
                <a:spcPct val="100000"/>
              </a:lnSpc>
              <a:spcBef>
                <a:spcPts val="600"/>
              </a:spcBef>
            </a:pPr>
            <a:r>
              <a:rPr lang="x-es-XL" sz="1800" b="0" i="0" u="none" baseline="0" dirty="0"/>
              <a:t>Identifica los </a:t>
            </a:r>
            <a:r>
              <a:rPr lang="es-MX" sz="1800" b="0" i="0" u="none" baseline="0" dirty="0"/>
              <a:t>costos </a:t>
            </a:r>
            <a:r>
              <a:rPr lang="x-es-XL" sz="1800" b="0" i="0" u="none" baseline="0" dirty="0"/>
              <a:t>no admisibles que no pueden sufragarse, ni a nombre de los participantes elegibles ni por cuenta de estos, con fondos del HVRP.</a:t>
            </a:r>
          </a:p>
          <a:p>
            <a:pPr>
              <a:lnSpc>
                <a:spcPct val="100000"/>
              </a:lnSpc>
              <a:spcBef>
                <a:spcPts val="600"/>
              </a:spcBef>
            </a:pPr>
            <a:r>
              <a:rPr lang="x-es-XL" sz="1800" b="0" i="0" u="none" baseline="0" dirty="0"/>
              <a:t>El uso de fondos del HVRP para sufragar los</a:t>
            </a:r>
            <a:r>
              <a:rPr lang="es-MX" sz="1800" b="0" i="0" u="none" baseline="0" dirty="0"/>
              <a:t> costos </a:t>
            </a:r>
            <a:r>
              <a:rPr lang="x-es-XL" sz="1800" b="0" i="0" u="none" baseline="0" dirty="0"/>
              <a:t>de apoyo a los participantes requiere un procedimiento operativo estándar (SOP) conforme a lo establecido en </a:t>
            </a:r>
            <a:r>
              <a:rPr lang="es-MX" sz="1800" dirty="0"/>
              <a:t>el</a:t>
            </a:r>
            <a:r>
              <a:rPr lang="x-es-XL" sz="1800" b="0" i="0" u="none" baseline="0" dirty="0"/>
              <a:t> VPL 02-26, sección VI. B. </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15</a:t>
            </a:fld>
            <a:endParaRPr lang="x-es-XL"/>
          </a:p>
        </p:txBody>
      </p:sp>
    </p:spTree>
    <p:extLst>
      <p:ext uri="{BB962C8B-B14F-4D97-AF65-F5344CB8AC3E}">
        <p14:creationId xmlns:p14="http://schemas.microsoft.com/office/powerpoint/2010/main" val="810970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dirty="0"/>
              <a:t>¿Qué </a:t>
            </a:r>
            <a:r>
              <a:rPr lang="es-MX" b="0" i="0" u="none" baseline="0" dirty="0"/>
              <a:t>costos </a:t>
            </a:r>
            <a:r>
              <a:rPr lang="x-es-XL" b="0" i="0" u="none" baseline="0" dirty="0"/>
              <a:t>cubre el HVRP? Incentivos</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828386"/>
            <a:ext cx="10363200" cy="4527964"/>
          </a:xfrm>
        </p:spPr>
        <p:txBody>
          <a:bodyPr>
            <a:noAutofit/>
          </a:bodyPr>
          <a:lstStyle/>
          <a:p>
            <a:pPr algn="l" rtl="0">
              <a:lnSpc>
                <a:spcPct val="105000"/>
              </a:lnSpc>
              <a:spcBef>
                <a:spcPts val="600"/>
              </a:spcBef>
            </a:pPr>
            <a:r>
              <a:rPr lang="x-es-XL" sz="1800" b="0" i="0" u="none" baseline="0" dirty="0"/>
              <a:t>Se podrán ofrecer incentivos a los participantes inscritos y a aquellos que mantengan su empleo durante todo el período de permanencia de 12 meses.</a:t>
            </a:r>
          </a:p>
          <a:p>
            <a:pPr algn="l" rtl="0">
              <a:lnSpc>
                <a:spcPct val="105000"/>
              </a:lnSpc>
              <a:spcBef>
                <a:spcPts val="600"/>
              </a:spcBef>
            </a:pPr>
            <a:r>
              <a:rPr lang="x-es-XL" sz="1800" b="0" i="0" u="none" baseline="0" dirty="0"/>
              <a:t>No se podrán ofrecer incentivos destinados al ocio, como entradas de cine, entradas para eventos deportivos u otros fines de ocio. No se deben ofrecer incentivos para la compra de alcohol, cigarrillos electrónicos, líquidos para cigarrillos electrónicos, tabaco, etc. No se pueden entregar cheques ni dinero en efectivo directamente a los participantes.</a:t>
            </a:r>
          </a:p>
          <a:p>
            <a:pPr algn="l" rtl="0">
              <a:lnSpc>
                <a:spcPct val="105000"/>
              </a:lnSpc>
              <a:spcBef>
                <a:spcPts val="600"/>
              </a:spcBef>
            </a:pPr>
            <a:r>
              <a:rPr lang="x-es-XL" sz="1800" b="0" i="0" u="none" baseline="0" dirty="0"/>
              <a:t>No se podrán ofrecer incentivos a un veterano con el mero fin de animarle a inscribirse en el HVRP.</a:t>
            </a:r>
          </a:p>
          <a:p>
            <a:pPr algn="l" rtl="0">
              <a:lnSpc>
                <a:spcPct val="105000"/>
              </a:lnSpc>
              <a:spcBef>
                <a:spcPts val="600"/>
              </a:spcBef>
            </a:pPr>
            <a:r>
              <a:rPr lang="x-es-XL" sz="1800" b="0" i="0" u="none" baseline="0" dirty="0"/>
              <a:t>El uso de fondos del HVRP para sufragar los </a:t>
            </a:r>
            <a:r>
              <a:rPr lang="es-MX" sz="1800" b="0" i="0" u="none" baseline="0" dirty="0"/>
              <a:t>costos </a:t>
            </a:r>
            <a:r>
              <a:rPr lang="x-es-XL" sz="1800" b="0" i="0" u="none" baseline="0" dirty="0"/>
              <a:t>de incentivos a los participantes requiere un procedimiento operativo estándar (SOP) conforme a lo establecido en </a:t>
            </a:r>
            <a:r>
              <a:rPr lang="es-MX" sz="1800" b="0" i="0" u="none" baseline="0" dirty="0"/>
              <a:t>el</a:t>
            </a:r>
            <a:r>
              <a:rPr lang="x-es-XL" sz="1800" b="0" i="0" u="none" baseline="0" dirty="0"/>
              <a:t> VPL 02-26, sección VI. B. </a:t>
            </a:r>
          </a:p>
          <a:p>
            <a:pPr lvl="1" algn="l" rtl="0">
              <a:lnSpc>
                <a:spcPct val="105000"/>
              </a:lnSpc>
              <a:spcBef>
                <a:spcPts val="600"/>
              </a:spcBef>
            </a:pPr>
            <a:r>
              <a:rPr lang="x-es-XL" sz="1800" b="0" i="0" u="none" baseline="0" dirty="0"/>
              <a:t>Establece una política de desembolso y un sistema de seguimiento para garantizar que los servicios de apoyo se pongan en marcha y se ejecuten de forma coherente y equitativa antes de que se distribuyan los incentivos.</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16</a:t>
            </a:fld>
            <a:endParaRPr lang="x-es-XL"/>
          </a:p>
        </p:txBody>
      </p:sp>
    </p:spTree>
    <p:extLst>
      <p:ext uri="{BB962C8B-B14F-4D97-AF65-F5344CB8AC3E}">
        <p14:creationId xmlns:p14="http://schemas.microsoft.com/office/powerpoint/2010/main" val="2854191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dirty="0"/>
              <a:t>¿Qué </a:t>
            </a:r>
            <a:r>
              <a:rPr lang="es-MX" b="0" i="0" u="none" baseline="0" dirty="0"/>
              <a:t>costos </a:t>
            </a:r>
            <a:r>
              <a:rPr lang="x-es-XL" b="0" i="0" u="none" baseline="0" dirty="0"/>
              <a:t>puede</a:t>
            </a:r>
            <a:r>
              <a:rPr lang="es-MX" b="0" i="0" u="none" baseline="0" dirty="0"/>
              <a:t>n</a:t>
            </a:r>
            <a:r>
              <a:rPr lang="x-es-XL" b="0" i="0" u="none" baseline="0" dirty="0"/>
              <a:t> ayudar a sufragar el programa </a:t>
            </a:r>
            <a:r>
              <a:rPr lang="es-MX" b="0" i="0" u="none" baseline="0" dirty="0" err="1"/>
              <a:t>HVRP</a:t>
            </a:r>
            <a:r>
              <a:rPr lang="x-es-XL" b="0" i="0" u="none" baseline="0" dirty="0"/>
              <a:t>? </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828386"/>
            <a:ext cx="10363200" cy="4527964"/>
          </a:xfrm>
        </p:spPr>
        <p:txBody>
          <a:bodyPr>
            <a:noAutofit/>
          </a:bodyPr>
          <a:lstStyle/>
          <a:p>
            <a:pPr algn="l" rtl="0">
              <a:lnSpc>
                <a:spcPct val="105000"/>
              </a:lnSpc>
              <a:spcBef>
                <a:spcPts val="600"/>
              </a:spcBef>
            </a:pPr>
            <a:r>
              <a:rPr lang="x-es-XL" sz="1800" b="0" i="0" u="none" baseline="0" dirty="0"/>
              <a:t>Ayuda con el transporte (incluidas bicicletas, </a:t>
            </a:r>
            <a:r>
              <a:rPr lang="es-MX" sz="1800" b="0" i="0" u="none" baseline="0" dirty="0"/>
              <a:t>pases</a:t>
            </a:r>
            <a:r>
              <a:rPr lang="x-es-XL" sz="1800" b="0" i="0" u="none" baseline="0" dirty="0"/>
              <a:t> de autobús, tarjetas de gasolina, etc., siempre que sea razonable y necesario para conseguir o mantener un empleo)</a:t>
            </a:r>
          </a:p>
          <a:p>
            <a:pPr algn="l" rtl="0">
              <a:lnSpc>
                <a:spcPct val="105000"/>
              </a:lnSpc>
              <a:spcBef>
                <a:spcPts val="600"/>
              </a:spcBef>
            </a:pPr>
            <a:r>
              <a:rPr lang="x-es-XL" sz="1800" b="0" i="0" u="none" baseline="0" dirty="0"/>
              <a:t>Ayuda para el cuidado de los hijos y de otras personas a cargo, si se cumplen los requisitos</a:t>
            </a:r>
          </a:p>
          <a:p>
            <a:pPr algn="l" rtl="0">
              <a:lnSpc>
                <a:spcPct val="105000"/>
              </a:lnSpc>
              <a:spcBef>
                <a:spcPts val="600"/>
              </a:spcBef>
            </a:pPr>
            <a:r>
              <a:rPr lang="x-es-XL" sz="1800" b="0" i="0" u="none" baseline="0" dirty="0"/>
              <a:t>Ayuda en materia de vivienda para veteranos que salen de determinadas instituciones, siempre que cumplan los requisitos</a:t>
            </a:r>
          </a:p>
          <a:p>
            <a:pPr algn="l" rtl="0">
              <a:lnSpc>
                <a:spcPct val="105000"/>
              </a:lnSpc>
              <a:spcBef>
                <a:spcPts val="600"/>
              </a:spcBef>
            </a:pPr>
            <a:r>
              <a:rPr lang="x-es-XL" sz="1800" b="0" i="0" u="none" baseline="0" dirty="0"/>
              <a:t>Uniformes u otra indumentaria de trabajo adecuada, así como herramientas de trabajo u otros artículos relacionados necesarios para la formación o el empleo</a:t>
            </a:r>
          </a:p>
          <a:p>
            <a:pPr algn="l" rtl="0">
              <a:lnSpc>
                <a:spcPct val="105000"/>
              </a:lnSpc>
              <a:spcBef>
                <a:spcPts val="600"/>
              </a:spcBef>
            </a:pPr>
            <a:r>
              <a:rPr lang="x-es-XL" sz="1800" b="0" i="0" u="none" baseline="0" dirty="0"/>
              <a:t>Ayuda para la adquisición de libros, matrículas, material y otros artículos necesarios para la formación orientada al empleo</a:t>
            </a:r>
          </a:p>
          <a:p>
            <a:pPr algn="l" rtl="0">
              <a:lnSpc>
                <a:spcPct val="105000"/>
              </a:lnSpc>
              <a:spcBef>
                <a:spcPts val="600"/>
              </a:spcBef>
            </a:pPr>
            <a:r>
              <a:rPr lang="x-es-XL" sz="1800" b="0" i="0" u="none" baseline="0" dirty="0"/>
              <a:t>Pagos y tasas correspondientes a solicitudes, pruebas y certificaciones relacionadas con el empleo y la </a:t>
            </a:r>
            <a:r>
              <a:rPr lang="es-MX" sz="1800" b="0" i="0" u="none" baseline="0" dirty="0"/>
              <a:t>capacitación</a:t>
            </a:r>
            <a:endParaRPr lang="x-es-XL" sz="1800" b="0" i="0" u="none" baseline="0" dirty="0"/>
          </a:p>
          <a:p>
            <a:pPr marL="0" indent="0" algn="l" rtl="0">
              <a:lnSpc>
                <a:spcPct val="105000"/>
              </a:lnSpc>
              <a:spcBef>
                <a:spcPts val="1800"/>
              </a:spcBef>
              <a:buNone/>
            </a:pPr>
            <a:r>
              <a:rPr lang="x-es-XL" sz="1800" b="0" i="0" u="none" baseline="0" dirty="0"/>
              <a:t>Para ver más ejemplos, consulte el documento VPL 02-26.</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17</a:t>
            </a:fld>
            <a:endParaRPr lang="x-es-XL"/>
          </a:p>
        </p:txBody>
      </p:sp>
    </p:spTree>
    <p:extLst>
      <p:ext uri="{BB962C8B-B14F-4D97-AF65-F5344CB8AC3E}">
        <p14:creationId xmlns:p14="http://schemas.microsoft.com/office/powerpoint/2010/main" val="262132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a:xfrm>
            <a:off x="838200" y="136526"/>
            <a:ext cx="9677400" cy="1556924"/>
          </a:xfrm>
        </p:spPr>
        <p:txBody>
          <a:bodyPr/>
          <a:lstStyle/>
          <a:p>
            <a:pPr algn="l" rtl="0"/>
            <a:r>
              <a:rPr lang="es-MX" b="0" i="0" u="none" baseline="0" dirty="0"/>
              <a:t>Costos</a:t>
            </a:r>
            <a:r>
              <a:rPr lang="x-es-XL" b="0" i="0" u="none" baseline="0" dirty="0"/>
              <a:t> no cubiertos por el programa de apoyo a los participantes en el HVRP</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693451"/>
            <a:ext cx="10612582" cy="4662899"/>
          </a:xfrm>
        </p:spPr>
        <p:txBody>
          <a:bodyPr>
            <a:noAutofit/>
          </a:bodyPr>
          <a:lstStyle/>
          <a:p>
            <a:pPr algn="l" rtl="0">
              <a:lnSpc>
                <a:spcPct val="105000"/>
              </a:lnSpc>
              <a:spcBef>
                <a:spcPts val="600"/>
              </a:spcBef>
            </a:pPr>
            <a:r>
              <a:rPr lang="x-es-XL" sz="1400" b="0" i="0" u="none" baseline="0" dirty="0"/>
              <a:t>Ayuda para sufragar los gastos que se abonen directamente al participante o que sean reembolsables a este.</a:t>
            </a:r>
          </a:p>
          <a:p>
            <a:pPr algn="l" rtl="0">
              <a:lnSpc>
                <a:spcPct val="105000"/>
              </a:lnSpc>
              <a:spcBef>
                <a:spcPts val="600"/>
              </a:spcBef>
            </a:pPr>
            <a:r>
              <a:rPr lang="x-es-XL" sz="1400" b="0" i="0" u="none" baseline="0" dirty="0"/>
              <a:t>Gastos relacionados con bienes sobre los que se tiene título de propiedad o escritura, o cuando se prevea la recuperación de dichos gastos (por ejemplo, alquileres o fianzas de vivienda, cuotas hipotecarias, seguro de vivienda, impuestos sobre la propiedad, cuotas de automóvil, compra, alquiler o arrendamiento de vehículos)</a:t>
            </a:r>
          </a:p>
          <a:p>
            <a:pPr algn="l" rtl="0">
              <a:lnSpc>
                <a:spcPct val="105000"/>
              </a:lnSpc>
              <a:spcBef>
                <a:spcPts val="600"/>
              </a:spcBef>
            </a:pPr>
            <a:r>
              <a:rPr lang="x-es-XL" sz="1400" b="0" i="0" u="none" baseline="0" dirty="0"/>
              <a:t>Gastos de inscripción y participación en programas de desarrollo profesional que ya hayan sido sufragados a nivel federal, estatal o local. Los beneficiarios de las subvenciones deberían informarse sobre los programas estatales y locales de desarrollo laboral y aprovechar otros programas del Departamento de Trabajo (DOL) disponibles en la página web de subvenciones del DOL.</a:t>
            </a:r>
          </a:p>
          <a:p>
            <a:pPr algn="l" rtl="0">
              <a:lnSpc>
                <a:spcPct val="105000"/>
              </a:lnSpc>
              <a:spcBef>
                <a:spcPts val="600"/>
              </a:spcBef>
            </a:pPr>
            <a:r>
              <a:rPr lang="x-es-XL" sz="1400" b="0" i="0" u="none" baseline="0" dirty="0"/>
              <a:t>Gastos en artículos o suministros domésticos que no estén directamente relacionados con el plan de empleo del participante</a:t>
            </a:r>
          </a:p>
          <a:p>
            <a:pPr algn="l" rtl="0">
              <a:lnSpc>
                <a:spcPct val="105000"/>
              </a:lnSpc>
              <a:spcBef>
                <a:spcPts val="600"/>
              </a:spcBef>
            </a:pPr>
            <a:r>
              <a:rPr lang="x-es-XL" sz="1400" b="0" i="0" u="none" baseline="0" dirty="0"/>
              <a:t>Gastos incurridos antes de la inscripción en el HVRP</a:t>
            </a:r>
          </a:p>
          <a:p>
            <a:pPr algn="l" rtl="0">
              <a:lnSpc>
                <a:spcPct val="105000"/>
              </a:lnSpc>
              <a:spcBef>
                <a:spcPts val="600"/>
              </a:spcBef>
            </a:pPr>
            <a:r>
              <a:rPr lang="x-es-XL" sz="1400" b="0" i="0" u="none" baseline="0" dirty="0"/>
              <a:t>Gastos de formación una vez que el participante abandona el programa</a:t>
            </a:r>
          </a:p>
          <a:p>
            <a:pPr algn="l" rtl="0">
              <a:lnSpc>
                <a:spcPct val="105000"/>
              </a:lnSpc>
              <a:spcBef>
                <a:spcPts val="600"/>
              </a:spcBef>
            </a:pPr>
            <a:r>
              <a:rPr lang="x-es-XL" sz="1400" b="0" i="0" u="none" baseline="0" dirty="0"/>
              <a:t>No es necesario pagar cuotas de afiliación para acceder a un puesto de trabajo</a:t>
            </a:r>
          </a:p>
          <a:p>
            <a:pPr>
              <a:spcBef>
                <a:spcPts val="600"/>
              </a:spcBef>
            </a:pPr>
            <a:r>
              <a:rPr lang="x-es-XL" sz="1400" b="0" i="0" u="none" baseline="0" dirty="0"/>
              <a:t>Cualquier otro </a:t>
            </a:r>
            <a:r>
              <a:rPr lang="es-MX" sz="1400" b="0" i="0" u="none" baseline="0" dirty="0"/>
              <a:t>costo </a:t>
            </a:r>
            <a:r>
              <a:rPr lang="x-es-XL" sz="1400" b="0" i="0" u="none" baseline="0" dirty="0"/>
              <a:t>no subvencionable con arreglo a </a:t>
            </a:r>
            <a:r>
              <a:rPr lang="it-IT" sz="1400" dirty="0"/>
              <a:t>la </a:t>
            </a:r>
            <a:r>
              <a:rPr lang="pt-BR" sz="1400" dirty="0"/>
              <a:t>Parte 200, Subparte E, </a:t>
            </a:r>
            <a:r>
              <a:rPr lang="pt-BR" sz="1400" dirty="0" err="1"/>
              <a:t>del</a:t>
            </a:r>
            <a:r>
              <a:rPr lang="pt-BR" sz="1400" dirty="0"/>
              <a:t> Título 2 </a:t>
            </a:r>
            <a:r>
              <a:rPr lang="pt-BR" sz="1400" dirty="0" err="1"/>
              <a:t>del</a:t>
            </a:r>
            <a:r>
              <a:rPr lang="pt-BR" sz="1400" dirty="0"/>
              <a:t> </a:t>
            </a:r>
            <a:r>
              <a:rPr lang="pt-BR" sz="1400" dirty="0" err="1"/>
              <a:t>C.F.R</a:t>
            </a:r>
            <a:r>
              <a:rPr lang="pt-BR" sz="1400" dirty="0"/>
              <a:t>.</a:t>
            </a:r>
          </a:p>
          <a:p>
            <a:pPr marL="0" indent="0" algn="l" rtl="0">
              <a:lnSpc>
                <a:spcPct val="105000"/>
              </a:lnSpc>
              <a:spcBef>
                <a:spcPts val="1200"/>
              </a:spcBef>
              <a:buNone/>
            </a:pPr>
            <a:r>
              <a:rPr lang="x-es-XL" sz="1400" b="0" i="0" u="none" baseline="0" dirty="0"/>
              <a:t>Todos los </a:t>
            </a:r>
            <a:r>
              <a:rPr lang="es-MX" sz="1400" b="0" i="0" u="none" baseline="0" dirty="0"/>
              <a:t>costos </a:t>
            </a:r>
            <a:r>
              <a:rPr lang="x-es-XL" sz="1400" b="0" i="0" u="none" baseline="0" dirty="0"/>
              <a:t>deben estar relacionados con las metas y los objetivos del HVRP y deben estar debidamente documentados en el expediente del participante. El uso de los </a:t>
            </a:r>
            <a:r>
              <a:rPr lang="es-MX" sz="1400" b="0" i="0" u="none" baseline="0" dirty="0"/>
              <a:t>costos </a:t>
            </a:r>
            <a:r>
              <a:rPr lang="x-es-XL" sz="1400" b="0" i="0" u="none" baseline="0" dirty="0"/>
              <a:t>de apoyo a los participantes se determina de forma individual, y el beneficiario de la subvención debe disponer de un procedimiento operativo estándar (SOP) conforme </a:t>
            </a:r>
            <a:r>
              <a:rPr lang="es-MX" sz="1400" b="0" i="0" u="none" baseline="0" dirty="0"/>
              <a:t>al </a:t>
            </a:r>
            <a:r>
              <a:rPr lang="x-es-XL" sz="1400" b="0" i="0" u="none" baseline="0" dirty="0"/>
              <a:t>VPL 02-26.</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18</a:t>
            </a:fld>
            <a:endParaRPr lang="x-es-XL"/>
          </a:p>
        </p:txBody>
      </p:sp>
    </p:spTree>
    <p:extLst>
      <p:ext uri="{BB962C8B-B14F-4D97-AF65-F5344CB8AC3E}">
        <p14:creationId xmlns:p14="http://schemas.microsoft.com/office/powerpoint/2010/main" val="3807713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D5B62F-161E-057E-A541-7DF17EABC847}"/>
              </a:ext>
            </a:extLst>
          </p:cNvPr>
          <p:cNvSpPr>
            <a:spLocks noGrp="1"/>
          </p:cNvSpPr>
          <p:nvPr>
            <p:ph type="title"/>
          </p:nvPr>
        </p:nvSpPr>
        <p:spPr/>
        <p:txBody>
          <a:bodyPr/>
          <a:lstStyle/>
          <a:p>
            <a:pPr algn="l" rtl="0"/>
            <a:r>
              <a:rPr lang="x-es-XL" b="0" i="0" u="none" baseline="0"/>
              <a:t>Documentación sobre la gestión de casos</a:t>
            </a:r>
          </a:p>
        </p:txBody>
      </p:sp>
    </p:spTree>
    <p:extLst>
      <p:ext uri="{BB962C8B-B14F-4D97-AF65-F5344CB8AC3E}">
        <p14:creationId xmlns:p14="http://schemas.microsoft.com/office/powerpoint/2010/main" val="1202913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dirty="0"/>
              <a:t>Contenido del expediente</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Autofit/>
          </a:bodyPr>
          <a:lstStyle/>
          <a:p>
            <a:pPr algn="l" rtl="0">
              <a:lnSpc>
                <a:spcPct val="105000"/>
              </a:lnSpc>
              <a:spcBef>
                <a:spcPts val="600"/>
              </a:spcBef>
            </a:pPr>
            <a:r>
              <a:rPr lang="x-es-XL" sz="2000" b="0" i="0" u="none" baseline="0" dirty="0"/>
              <a:t>Como mínimo, se espera que, en el momento de la visita in situ, el expediente de gestión del caso contenga los siguientes documentos:</a:t>
            </a:r>
          </a:p>
          <a:p>
            <a:pPr lvl="1" algn="l" rtl="0">
              <a:lnSpc>
                <a:spcPct val="105000"/>
              </a:lnSpc>
              <a:spcBef>
                <a:spcPts val="600"/>
              </a:spcBef>
            </a:pPr>
            <a:r>
              <a:rPr lang="x-es-XL" sz="1800" b="0" i="0" u="none" baseline="0" dirty="0"/>
              <a:t>Documentación que acredite la condición de veterano</a:t>
            </a:r>
          </a:p>
          <a:p>
            <a:pPr lvl="1" algn="l" rtl="0">
              <a:lnSpc>
                <a:spcPct val="105000"/>
              </a:lnSpc>
              <a:spcBef>
                <a:spcPts val="600"/>
              </a:spcBef>
            </a:pPr>
            <a:r>
              <a:rPr lang="x-es-XL" sz="1800" b="0" i="0" u="none" baseline="0" dirty="0"/>
              <a:t>Verificación de los requisitos: situación de personas sin hogar, riesgo de quedarse sin hogar, participación en programas asociados, transición desde determinadas instituciones</a:t>
            </a:r>
          </a:p>
          <a:p>
            <a:pPr lvl="1" algn="l" rtl="0">
              <a:lnSpc>
                <a:spcPct val="105000"/>
              </a:lnSpc>
              <a:spcBef>
                <a:spcPts val="600"/>
              </a:spcBef>
            </a:pPr>
            <a:r>
              <a:rPr lang="x-es-XL" sz="1800" b="0" i="0" u="none" baseline="0" dirty="0"/>
              <a:t>Información sobre admisión </a:t>
            </a:r>
            <a:r>
              <a:rPr lang="es-MX" sz="1800" b="0" i="0" u="none" baseline="0" dirty="0"/>
              <a:t>e inscripción</a:t>
            </a:r>
            <a:endParaRPr lang="x-es-XL" sz="1800" b="0" i="0" u="none" baseline="0" dirty="0"/>
          </a:p>
          <a:p>
            <a:pPr lvl="1" algn="l" rtl="0">
              <a:lnSpc>
                <a:spcPct val="105000"/>
              </a:lnSpc>
              <a:spcBef>
                <a:spcPts val="600"/>
              </a:spcBef>
            </a:pPr>
            <a:r>
              <a:rPr lang="x-es-XL" sz="1800" b="0" i="0" u="none" baseline="0" dirty="0"/>
              <a:t>Evaluación</a:t>
            </a:r>
          </a:p>
          <a:p>
            <a:pPr lvl="1" algn="l" rtl="0">
              <a:lnSpc>
                <a:spcPct val="105000"/>
              </a:lnSpc>
              <a:spcBef>
                <a:spcPts val="600"/>
              </a:spcBef>
            </a:pPr>
            <a:r>
              <a:rPr lang="x-es-XL" sz="1800" b="0" i="0" u="none" baseline="0" dirty="0"/>
              <a:t>Plan de Empleo Individual (IEP)</a:t>
            </a:r>
          </a:p>
          <a:p>
            <a:pPr lvl="1" algn="l" rtl="0">
              <a:lnSpc>
                <a:spcPct val="105000"/>
              </a:lnSpc>
              <a:spcBef>
                <a:spcPts val="600"/>
              </a:spcBef>
            </a:pPr>
            <a:r>
              <a:rPr lang="x-es-XL" sz="1800" b="0" i="0" u="none" baseline="0" dirty="0"/>
              <a:t>Notas sobre el caso</a:t>
            </a:r>
          </a:p>
          <a:p>
            <a:pPr lvl="1" algn="l" rtl="0">
              <a:lnSpc>
                <a:spcPct val="105000"/>
              </a:lnSpc>
              <a:spcBef>
                <a:spcPts val="600"/>
              </a:spcBef>
            </a:pPr>
            <a:r>
              <a:rPr lang="x-es-XL" sz="1800" b="0" i="0" u="none" baseline="0" dirty="0"/>
              <a:t>Documentación contable justificativa de los </a:t>
            </a:r>
            <a:r>
              <a:rPr lang="es-MX" sz="1800" b="0" i="0" u="none" baseline="0" dirty="0"/>
              <a:t>costos </a:t>
            </a:r>
            <a:r>
              <a:rPr lang="x-es-XL" sz="1800" b="0" i="0" u="none" baseline="0" dirty="0"/>
              <a:t>de apoyo a los participantes y de los incentivos</a:t>
            </a:r>
          </a:p>
          <a:p>
            <a:pPr lvl="1" algn="l" rtl="0">
              <a:lnSpc>
                <a:spcPct val="105000"/>
              </a:lnSpc>
              <a:spcBef>
                <a:spcPts val="600"/>
              </a:spcBef>
            </a:pPr>
            <a:r>
              <a:rPr lang="x-es-XL" sz="1800" b="0" i="0" u="none" baseline="0" dirty="0"/>
              <a:t>Certificado de empleo</a:t>
            </a:r>
          </a:p>
          <a:p>
            <a:pPr algn="l" rtl="0">
              <a:lnSpc>
                <a:spcPct val="105000"/>
              </a:lnSpc>
              <a:spcBef>
                <a:spcPts val="1200"/>
              </a:spcBef>
            </a:pPr>
            <a:r>
              <a:rPr lang="x-es-XL" sz="2000" b="0" i="0" u="none" baseline="0" dirty="0"/>
              <a:t>¡No te olvides de proteger la información de carácter personal (PII)!</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20</a:t>
            </a:fld>
            <a:endParaRPr lang="x-es-XL"/>
          </a:p>
        </p:txBody>
      </p:sp>
    </p:spTree>
    <p:extLst>
      <p:ext uri="{BB962C8B-B14F-4D97-AF65-F5344CB8AC3E}">
        <p14:creationId xmlns:p14="http://schemas.microsoft.com/office/powerpoint/2010/main" val="929301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D5B62F-161E-057E-A541-7DF17EABC847}"/>
              </a:ext>
            </a:extLst>
          </p:cNvPr>
          <p:cNvSpPr>
            <a:spLocks noGrp="1"/>
          </p:cNvSpPr>
          <p:nvPr>
            <p:ph type="title"/>
          </p:nvPr>
        </p:nvSpPr>
        <p:spPr/>
        <p:txBody>
          <a:bodyPr/>
          <a:lstStyle/>
          <a:p>
            <a:pPr algn="l" rtl="0"/>
            <a:r>
              <a:rPr lang="x-es-XL" b="0" i="0" u="none" baseline="0">
                <a:latin typeface="Franklin Gothic Medium"/>
                <a:ea typeface="Franklin Gothic Medium"/>
                <a:cs typeface="Franklin Gothic Medium"/>
              </a:rPr>
              <a:t>Servicios documentados</a:t>
            </a:r>
            <a:endParaRPr lang="x-es-XL" dirty="0"/>
          </a:p>
        </p:txBody>
      </p:sp>
    </p:spTree>
    <p:extLst>
      <p:ext uri="{BB962C8B-B14F-4D97-AF65-F5344CB8AC3E}">
        <p14:creationId xmlns:p14="http://schemas.microsoft.com/office/powerpoint/2010/main" val="3411356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a:t>Servicios documentados (1 de 4)</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rmAutofit fontScale="85000" lnSpcReduction="20000"/>
          </a:bodyPr>
          <a:lstStyle/>
          <a:p>
            <a:pPr algn="l" rtl="0">
              <a:lnSpc>
                <a:spcPct val="105000"/>
              </a:lnSpc>
              <a:spcBef>
                <a:spcPts val="600"/>
              </a:spcBef>
            </a:pPr>
            <a:r>
              <a:rPr lang="x-es-XL" b="0" i="0" u="none" baseline="0" dirty="0"/>
              <a:t>Qué servicios se prestaron, quién los prestó y cuándo. Ejemplos de servicios:</a:t>
            </a:r>
          </a:p>
          <a:p>
            <a:pPr lvl="1" algn="l" rtl="0">
              <a:lnSpc>
                <a:spcPct val="105000"/>
              </a:lnSpc>
              <a:spcBef>
                <a:spcPts val="600"/>
              </a:spcBef>
            </a:pPr>
            <a:r>
              <a:rPr lang="x-es-XL" b="0" i="0" u="none" baseline="0" dirty="0"/>
              <a:t>Derivaciones por motivos de salud física y psicológica</a:t>
            </a:r>
          </a:p>
          <a:p>
            <a:pPr lvl="1" algn="l" rtl="0">
              <a:lnSpc>
                <a:spcPct val="105000"/>
              </a:lnSpc>
              <a:spcBef>
                <a:spcPts val="600"/>
              </a:spcBef>
            </a:pPr>
            <a:r>
              <a:rPr lang="x-es-XL" b="0" i="0" u="none" baseline="0" dirty="0"/>
              <a:t>Pruebas</a:t>
            </a:r>
          </a:p>
          <a:p>
            <a:pPr lvl="1" algn="l" rtl="0">
              <a:lnSpc>
                <a:spcPct val="105000"/>
              </a:lnSpc>
              <a:spcBef>
                <a:spcPts val="600"/>
              </a:spcBef>
            </a:pPr>
            <a:r>
              <a:rPr lang="x-es-XL" b="0" i="0" u="none" baseline="0" dirty="0"/>
              <a:t>Ayuda para elaborar el currículum</a:t>
            </a:r>
          </a:p>
          <a:p>
            <a:pPr lvl="1" algn="l" rtl="0">
              <a:lnSpc>
                <a:spcPct val="105000"/>
              </a:lnSpc>
              <a:spcBef>
                <a:spcPts val="600"/>
              </a:spcBef>
            </a:pPr>
            <a:r>
              <a:rPr lang="es-MX" b="1" i="0" u="none" baseline="0" dirty="0"/>
              <a:t>Capacitación</a:t>
            </a:r>
            <a:r>
              <a:rPr lang="x-es-XL" b="1" i="0" u="none" baseline="0" dirty="0"/>
              <a:t> (indi</a:t>
            </a:r>
            <a:r>
              <a:rPr lang="es-MX" b="1" dirty="0"/>
              <a:t>que</a:t>
            </a:r>
            <a:r>
              <a:rPr lang="x-es-XL" b="1" i="0" u="none" baseline="0" dirty="0"/>
              <a:t> el nombre del curso y de la entidad impartidora; incluya los </a:t>
            </a:r>
            <a:r>
              <a:rPr lang="pt-BR" b="1" i="0" u="none" baseline="0" dirty="0" err="1"/>
              <a:t>costo</a:t>
            </a:r>
            <a:r>
              <a:rPr lang="x-es-XL" b="1" i="0" u="none" baseline="0" dirty="0"/>
              <a:t>s y la documentación pertinente relacionada con la </a:t>
            </a:r>
            <a:r>
              <a:rPr lang="es-MX" b="1" i="0" u="none" baseline="0" dirty="0"/>
              <a:t>capacitación</a:t>
            </a:r>
            <a:r>
              <a:rPr lang="x-es-XL" b="1" i="0" u="none" baseline="0" dirty="0"/>
              <a:t>)</a:t>
            </a:r>
          </a:p>
          <a:p>
            <a:pPr lvl="1" algn="l" rtl="0">
              <a:lnSpc>
                <a:spcPct val="105000"/>
              </a:lnSpc>
              <a:spcBef>
                <a:spcPts val="600"/>
              </a:spcBef>
            </a:pPr>
            <a:r>
              <a:rPr lang="x-es-XL" b="0" i="0" u="none" baseline="0" dirty="0"/>
              <a:t>Ropa de trabajo (enumer</a:t>
            </a:r>
            <a:r>
              <a:rPr lang="es-MX" b="0" i="0" u="none" baseline="0" dirty="0"/>
              <a:t>e</a:t>
            </a:r>
            <a:r>
              <a:rPr lang="x-es-XL" b="0" i="0" u="none" baseline="0" dirty="0"/>
              <a:t> con exactitud qué se compró con los fondos de la subvención y su </a:t>
            </a:r>
            <a:r>
              <a:rPr lang="pt-BR" b="0" i="0" u="none" baseline="0" dirty="0" err="1"/>
              <a:t>costo</a:t>
            </a:r>
            <a:r>
              <a:rPr lang="x-es-XL" b="0" i="0" u="none" baseline="0" dirty="0"/>
              <a:t>; adjunt</a:t>
            </a:r>
            <a:r>
              <a:rPr lang="es-MX" b="0" i="0" u="none" baseline="0" dirty="0"/>
              <a:t>e</a:t>
            </a:r>
            <a:r>
              <a:rPr lang="x-es-XL" b="0" i="0" u="none" baseline="0" dirty="0"/>
              <a:t> el recibo o recibos)</a:t>
            </a:r>
          </a:p>
          <a:p>
            <a:pPr lvl="1" algn="l" rtl="0">
              <a:lnSpc>
                <a:spcPct val="105000"/>
              </a:lnSpc>
              <a:spcBef>
                <a:spcPts val="600"/>
              </a:spcBef>
            </a:pPr>
            <a:r>
              <a:rPr lang="x-es-XL" b="0" i="0" u="none" baseline="0" dirty="0"/>
              <a:t>Cualquier herramienta necesaria para su uso (una vez más, enumer</a:t>
            </a:r>
            <a:r>
              <a:rPr lang="es-MX" b="0" i="0" u="none" baseline="0" dirty="0"/>
              <a:t>e</a:t>
            </a:r>
            <a:r>
              <a:rPr lang="x-es-XL" b="0" i="0" u="none" baseline="0" dirty="0"/>
              <a:t> exactamente qué se compró con los fondos de la subvención y su </a:t>
            </a:r>
            <a:r>
              <a:rPr lang="pt-BR" b="0" i="0" u="none" baseline="0" dirty="0" err="1"/>
              <a:t>costo</a:t>
            </a:r>
            <a:r>
              <a:rPr lang="x-es-XL" b="0" i="0" u="none" baseline="0" dirty="0"/>
              <a:t>; incluy</a:t>
            </a:r>
            <a:r>
              <a:rPr lang="es-MX" b="0" i="0" u="none" baseline="0" dirty="0"/>
              <a:t>a </a:t>
            </a:r>
            <a:r>
              <a:rPr lang="x-es-XL" b="0" i="0" u="none" baseline="0" dirty="0"/>
              <a:t>el recibo o recibos)</a:t>
            </a:r>
          </a:p>
          <a:p>
            <a:pPr lvl="1" algn="l" rtl="0">
              <a:lnSpc>
                <a:spcPct val="105000"/>
              </a:lnSpc>
              <a:spcBef>
                <a:spcPts val="600"/>
              </a:spcBef>
            </a:pPr>
            <a:r>
              <a:rPr lang="x-es-XL" b="0" i="0" u="none" baseline="0" dirty="0"/>
              <a:t>Otros servicios de apoyo prestados (permiso de conducir, partida de nacimiento, abonos de autobús o tarjetas de gasolina, etc.; adjunt</a:t>
            </a:r>
            <a:r>
              <a:rPr lang="es-MX" b="0" i="0" u="none" baseline="0" dirty="0"/>
              <a:t>e</a:t>
            </a:r>
            <a:r>
              <a:rPr lang="x-es-XL" b="0" i="0" u="none" baseline="0" dirty="0"/>
              <a:t> los recibos correspondientes)</a:t>
            </a:r>
          </a:p>
          <a:p>
            <a:pPr lvl="1" algn="l" rtl="0">
              <a:lnSpc>
                <a:spcPct val="105000"/>
              </a:lnSpc>
              <a:spcBef>
                <a:spcPts val="600"/>
              </a:spcBef>
            </a:pPr>
            <a:r>
              <a:rPr lang="x-es-XL" b="0" i="0" u="none" baseline="0" dirty="0"/>
              <a:t>Alojamiento proporcionado y por qué organización; otr</a:t>
            </a:r>
            <a:r>
              <a:rPr lang="es-MX" b="0" i="0" u="none" baseline="0" dirty="0"/>
              <a:t>o apoyo </a:t>
            </a:r>
            <a:r>
              <a:rPr lang="x-es-XL" b="0" i="0" u="none" baseline="0" dirty="0"/>
              <a:t>a la vivienda relacionad</a:t>
            </a:r>
            <a:r>
              <a:rPr lang="es-MX" b="0" i="0" u="none" baseline="0" dirty="0"/>
              <a:t>o</a:t>
            </a:r>
            <a:r>
              <a:rPr lang="x-es-XL" b="0" i="0" u="none" baseline="0" dirty="0"/>
              <a:t> con </a:t>
            </a:r>
            <a:r>
              <a:rPr lang="es-MX" b="0" i="0" u="none" baseline="0" dirty="0"/>
              <a:t>s</a:t>
            </a:r>
            <a:r>
              <a:rPr lang="x-es-XL" b="0" i="0" u="none" baseline="0" dirty="0"/>
              <a:t>u subvención concreta</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22</a:t>
            </a:fld>
            <a:endParaRPr lang="x-es-XL"/>
          </a:p>
        </p:txBody>
      </p:sp>
    </p:spTree>
    <p:extLst>
      <p:ext uri="{BB962C8B-B14F-4D97-AF65-F5344CB8AC3E}">
        <p14:creationId xmlns:p14="http://schemas.microsoft.com/office/powerpoint/2010/main" val="3068312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dirty="0"/>
              <a:t>Servicios documentados (2 de 4)</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Autofit/>
          </a:bodyPr>
          <a:lstStyle/>
          <a:p>
            <a:pPr algn="l" rtl="0">
              <a:lnSpc>
                <a:spcPct val="105000"/>
              </a:lnSpc>
              <a:spcBef>
                <a:spcPts val="600"/>
              </a:spcBef>
            </a:pPr>
            <a:r>
              <a:rPr lang="x-es-XL" sz="1800" b="0" i="0" u="none" baseline="0" dirty="0"/>
              <a:t>Clubes de empleo (indi</a:t>
            </a:r>
            <a:r>
              <a:rPr lang="es-MX" sz="1800" dirty="0"/>
              <a:t>que</a:t>
            </a:r>
            <a:r>
              <a:rPr lang="x-es-XL" sz="1800" b="0" i="0" u="none" baseline="0" dirty="0"/>
              <a:t> las fechas de asistencia)</a:t>
            </a:r>
          </a:p>
          <a:p>
            <a:pPr algn="l" rtl="0">
              <a:lnSpc>
                <a:spcPct val="105000"/>
              </a:lnSpc>
              <a:spcBef>
                <a:spcPts val="600"/>
              </a:spcBef>
            </a:pPr>
            <a:r>
              <a:rPr lang="x-es-XL" sz="1800" b="0" i="0" u="none" baseline="0" dirty="0"/>
              <a:t>Talleres sobre empleo (</a:t>
            </a:r>
            <a:r>
              <a:rPr lang="es-MX" sz="1800" b="0" i="0" u="none" baseline="0" dirty="0"/>
              <a:t>indique las </a:t>
            </a:r>
            <a:r>
              <a:rPr lang="x-es-XL" sz="1800" b="0" i="0" u="none" baseline="0" dirty="0"/>
              <a:t>fechas)</a:t>
            </a:r>
          </a:p>
          <a:p>
            <a:pPr algn="l" rtl="0">
              <a:lnSpc>
                <a:spcPct val="105000"/>
              </a:lnSpc>
              <a:spcBef>
                <a:spcPts val="600"/>
              </a:spcBef>
            </a:pPr>
            <a:r>
              <a:rPr lang="x-es-XL" sz="1800" b="0" i="0" u="none" baseline="0" dirty="0"/>
              <a:t>Derivaciones a otros organismos para recibir servicios:</a:t>
            </a:r>
          </a:p>
          <a:p>
            <a:pPr lvl="1" algn="l" rtl="0">
              <a:lnSpc>
                <a:spcPct val="105000"/>
              </a:lnSpc>
              <a:spcBef>
                <a:spcPts val="600"/>
              </a:spcBef>
            </a:pPr>
            <a:r>
              <a:rPr lang="x-es-XL" sz="1600" b="0" i="0" u="none" baseline="0" dirty="0"/>
              <a:t>Departamento de Asuntos de Veteranos de EE. UU. (VA)</a:t>
            </a:r>
          </a:p>
          <a:p>
            <a:pPr lvl="1" algn="l" rtl="0">
              <a:lnSpc>
                <a:spcPct val="105000"/>
              </a:lnSpc>
              <a:spcBef>
                <a:spcPts val="600"/>
              </a:spcBef>
            </a:pPr>
            <a:r>
              <a:rPr lang="x-es-XL" sz="1600" b="0" i="0" u="none" baseline="0" dirty="0"/>
              <a:t>Vivienda y Desarrollo Urbano (HUD)</a:t>
            </a:r>
          </a:p>
          <a:p>
            <a:pPr lvl="1" algn="l" rtl="0">
              <a:lnSpc>
                <a:spcPct val="105000"/>
              </a:lnSpc>
              <a:spcBef>
                <a:spcPts val="600"/>
              </a:spcBef>
            </a:pPr>
            <a:r>
              <a:rPr lang="x-es-XL" sz="1600" b="0" i="0" u="none" baseline="0" dirty="0"/>
              <a:t>Servicio Estatal de Rehabilitación Profesional (no el Departamento de Asuntos de Veteranos)</a:t>
            </a:r>
          </a:p>
          <a:p>
            <a:pPr lvl="1" algn="l" rtl="0">
              <a:lnSpc>
                <a:spcPct val="105000"/>
              </a:lnSpc>
              <a:spcBef>
                <a:spcPts val="600"/>
              </a:spcBef>
            </a:pPr>
            <a:r>
              <a:rPr lang="x-es-XL" sz="1600" b="0" i="0" u="none" baseline="0" dirty="0"/>
              <a:t>Centro para Veteranos</a:t>
            </a:r>
          </a:p>
          <a:p>
            <a:pPr lvl="1" algn="l" rtl="0">
              <a:lnSpc>
                <a:spcPct val="105000"/>
              </a:lnSpc>
              <a:spcBef>
                <a:spcPts val="600"/>
              </a:spcBef>
            </a:pPr>
            <a:r>
              <a:rPr lang="x-es-XL" sz="1600" b="0" i="0" u="none" baseline="0" dirty="0"/>
              <a:t>Centro de Empleo de EE. UU. (Programa de Asistencia Nutricional Suplementaria [SNAP], Empleo y </a:t>
            </a:r>
            <a:r>
              <a:rPr lang="es-MX" sz="1600" b="0" i="0" u="none" baseline="0" dirty="0"/>
              <a:t>Capacitación</a:t>
            </a:r>
            <a:r>
              <a:rPr lang="x-es-XL" sz="1600" b="0" i="0" u="none" baseline="0" dirty="0"/>
              <a:t> [E&amp;T], Subvenciones estatales para el empleo de veteranos [JVSG], Ley de Innovación y Oportunidades para la Fuerza Laboral [WIOA], Fianzas federales, Crédito fiscal por oportunidades de empleo [WOTC], etc.)</a:t>
            </a:r>
          </a:p>
          <a:p>
            <a:pPr lvl="1" algn="l" rtl="0">
              <a:lnSpc>
                <a:spcPct val="105000"/>
              </a:lnSpc>
              <a:spcBef>
                <a:spcPts val="600"/>
              </a:spcBef>
            </a:pPr>
            <a:r>
              <a:rPr lang="x-es-XL" sz="1600" b="0" i="0" u="none" baseline="0" dirty="0"/>
              <a:t>Derivaciones en línea a servicios de apoyo</a:t>
            </a:r>
          </a:p>
          <a:p>
            <a:pPr algn="l" rtl="0">
              <a:lnSpc>
                <a:spcPct val="105000"/>
              </a:lnSpc>
              <a:spcBef>
                <a:spcPts val="600"/>
              </a:spcBef>
            </a:pPr>
            <a:r>
              <a:rPr lang="x-es-XL" sz="1800" b="0" i="0" u="none" baseline="0" dirty="0"/>
              <a:t>Esta lista no es exhaustiva; indi</a:t>
            </a:r>
            <a:r>
              <a:rPr lang="es-MX" sz="1800" b="0" i="0" u="none" baseline="0" dirty="0"/>
              <a:t>que </a:t>
            </a:r>
            <a:r>
              <a:rPr lang="x-es-XL" sz="1800" b="0" i="0" u="none" baseline="0" dirty="0"/>
              <a:t>todos y cada uno de los servicios prestados al cliente.</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23</a:t>
            </a:fld>
            <a:endParaRPr lang="x-es-XL"/>
          </a:p>
        </p:txBody>
      </p:sp>
    </p:spTree>
    <p:extLst>
      <p:ext uri="{BB962C8B-B14F-4D97-AF65-F5344CB8AC3E}">
        <p14:creationId xmlns:p14="http://schemas.microsoft.com/office/powerpoint/2010/main" val="3364550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a:t>Servicios documentados (3 de 4)</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Autofit/>
          </a:bodyPr>
          <a:lstStyle/>
          <a:p>
            <a:pPr algn="l" rtl="0">
              <a:lnSpc>
                <a:spcPct val="105000"/>
              </a:lnSpc>
              <a:spcBef>
                <a:spcPts val="600"/>
              </a:spcBef>
            </a:pPr>
            <a:r>
              <a:rPr lang="x-es-XL" sz="2400" b="0" i="0" u="none" baseline="0" dirty="0"/>
              <a:t>Derivaciones a otros organismos y programas para personas sin hogar</a:t>
            </a:r>
          </a:p>
          <a:p>
            <a:pPr lvl="1" algn="l" rtl="0">
              <a:lnSpc>
                <a:spcPct val="105000"/>
              </a:lnSpc>
              <a:spcBef>
                <a:spcPts val="600"/>
              </a:spcBef>
            </a:pPr>
            <a:r>
              <a:rPr lang="x-es-XL" sz="2000" b="0" i="0" u="none" baseline="0" dirty="0"/>
              <a:t>Anot</a:t>
            </a:r>
            <a:r>
              <a:rPr lang="es-MX" sz="2000" b="0" i="0" u="none" baseline="0" dirty="0"/>
              <a:t>e</a:t>
            </a:r>
            <a:r>
              <a:rPr lang="x-es-XL" sz="2000" b="0" i="0" u="none" baseline="0" dirty="0"/>
              <a:t> las fechas, las horas y los nombres de los organismos a los que ha derivado al veterano.</a:t>
            </a:r>
          </a:p>
          <a:p>
            <a:pPr lvl="1" algn="l" rtl="0">
              <a:lnSpc>
                <a:spcPct val="105000"/>
              </a:lnSpc>
              <a:spcBef>
                <a:spcPts val="600"/>
              </a:spcBef>
            </a:pPr>
            <a:r>
              <a:rPr lang="x-es-XL" sz="2000" b="0" i="0" u="none" baseline="0" dirty="0"/>
              <a:t>Siempre que sea posible, llam</a:t>
            </a:r>
            <a:r>
              <a:rPr lang="es-MX" sz="2000" b="0" i="0" u="none" baseline="0" dirty="0"/>
              <a:t>e</a:t>
            </a:r>
            <a:r>
              <a:rPr lang="x-es-XL" sz="2000" b="0" i="0" u="none" baseline="0" dirty="0"/>
              <a:t> al proveedor de servicios con antelación para comentar el motivo de la derivación.</a:t>
            </a:r>
          </a:p>
          <a:p>
            <a:pPr lvl="1" algn="l" rtl="0">
              <a:lnSpc>
                <a:spcPct val="105000"/>
              </a:lnSpc>
              <a:spcBef>
                <a:spcPts val="600"/>
              </a:spcBef>
            </a:pPr>
            <a:r>
              <a:rPr lang="x-es-XL" sz="2000" b="0" i="0" u="none" baseline="0" dirty="0"/>
              <a:t>Reali</a:t>
            </a:r>
            <a:r>
              <a:rPr lang="es-MX" sz="2000" b="0" i="0" u="none" baseline="0" dirty="0"/>
              <a:t>ce</a:t>
            </a:r>
            <a:r>
              <a:rPr lang="x-es-XL" sz="2000" b="0" i="0" u="none" baseline="0" dirty="0"/>
              <a:t> un seguimiento con el veterano o la agencia y anot</a:t>
            </a:r>
            <a:r>
              <a:rPr lang="es-MX" sz="2000" b="0" i="0" u="none" baseline="0" dirty="0"/>
              <a:t>e</a:t>
            </a:r>
            <a:r>
              <a:rPr lang="x-es-XL" sz="2000" b="0" i="0" u="none" baseline="0" dirty="0"/>
              <a:t> los resultados de cada derivación en las notas del expediente; actuali</a:t>
            </a:r>
            <a:r>
              <a:rPr lang="es-MX" sz="2000" b="0" i="0" u="none" baseline="0" dirty="0"/>
              <a:t>ce</a:t>
            </a:r>
            <a:r>
              <a:rPr lang="x-es-XL" sz="2000" b="0" i="0" u="none" baseline="0" dirty="0"/>
              <a:t> el IDP/IEP según sea necesario</a:t>
            </a:r>
          </a:p>
          <a:p>
            <a:pPr lvl="1" algn="l" rtl="0">
              <a:lnSpc>
                <a:spcPct val="105000"/>
              </a:lnSpc>
              <a:spcBef>
                <a:spcPts val="600"/>
              </a:spcBef>
            </a:pPr>
            <a:r>
              <a:rPr lang="x-es-XL" sz="2000" b="0" i="0" u="none" baseline="0" dirty="0"/>
              <a:t>Es responsabilidad del beneficiario de la subvención evitar que se produzcan solapamientos entre los participantes inscritos y los de otras organizaciones cercanas que gestionen el mismo tipo de subvención: ¡no se permiten participantes duplicados!</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24</a:t>
            </a:fld>
            <a:endParaRPr lang="x-es-XL"/>
          </a:p>
        </p:txBody>
      </p:sp>
    </p:spTree>
    <p:extLst>
      <p:ext uri="{BB962C8B-B14F-4D97-AF65-F5344CB8AC3E}">
        <p14:creationId xmlns:p14="http://schemas.microsoft.com/office/powerpoint/2010/main" val="2886960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a:t>Servicios documentados (4 de 4)</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rmAutofit/>
          </a:bodyPr>
          <a:lstStyle/>
          <a:p>
            <a:pPr algn="l" rtl="0">
              <a:lnSpc>
                <a:spcPct val="105000"/>
              </a:lnSpc>
              <a:spcBef>
                <a:spcPts val="600"/>
              </a:spcBef>
            </a:pPr>
            <a:r>
              <a:rPr lang="x-es-XL" b="0" i="0" u="none" baseline="0" dirty="0"/>
              <a:t>Cada curso de </a:t>
            </a:r>
            <a:r>
              <a:rPr lang="es-MX" b="0" i="0" u="none" baseline="0" dirty="0"/>
              <a:t>capacitación </a:t>
            </a:r>
            <a:r>
              <a:rPr lang="x-es-XL" b="0" i="0" u="none" baseline="0" dirty="0"/>
              <a:t>al que asista el veterano deberá quedar registrado en el expediente del caso e incluir, como mínimo:</a:t>
            </a:r>
          </a:p>
          <a:p>
            <a:pPr lvl="1" algn="l" rtl="0">
              <a:lnSpc>
                <a:spcPct val="105000"/>
              </a:lnSpc>
              <a:spcBef>
                <a:spcPts val="600"/>
              </a:spcBef>
            </a:pPr>
            <a:r>
              <a:rPr lang="x-es-XL" b="0" i="0" u="none" baseline="0" dirty="0"/>
              <a:t>Fecha de realización</a:t>
            </a:r>
          </a:p>
          <a:p>
            <a:pPr lvl="1" algn="l" rtl="0">
              <a:lnSpc>
                <a:spcPct val="105000"/>
              </a:lnSpc>
              <a:spcBef>
                <a:spcPts val="600"/>
              </a:spcBef>
            </a:pPr>
            <a:r>
              <a:rPr lang="x-es-XL" b="0" i="0" u="none" baseline="0" dirty="0"/>
              <a:t>Nombre del curso de </a:t>
            </a:r>
            <a:r>
              <a:rPr lang="es-MX" b="0" i="0" u="none" baseline="0" dirty="0"/>
              <a:t>capacitación</a:t>
            </a:r>
            <a:r>
              <a:rPr lang="x-es-XL" b="0" i="0" u="none" baseline="0" dirty="0"/>
              <a:t> (copia del programa, si procede)</a:t>
            </a:r>
          </a:p>
          <a:p>
            <a:pPr lvl="1" algn="l" rtl="0">
              <a:lnSpc>
                <a:spcPct val="105000"/>
              </a:lnSpc>
              <a:spcBef>
                <a:spcPts val="600"/>
              </a:spcBef>
            </a:pPr>
            <a:r>
              <a:rPr lang="x-es-XL" b="0" i="0" u="none" baseline="0" dirty="0"/>
              <a:t>Organización y nombre de la persona encargada de impartir la </a:t>
            </a:r>
            <a:r>
              <a:rPr lang="es-MX" b="0" i="0" u="none" baseline="0" dirty="0"/>
              <a:t>capacitación</a:t>
            </a:r>
            <a:endParaRPr lang="x-es-XL" b="0" i="0" u="none" baseline="0" dirty="0"/>
          </a:p>
          <a:p>
            <a:pPr lvl="1" algn="l" rtl="0">
              <a:lnSpc>
                <a:spcPct val="105000"/>
              </a:lnSpc>
              <a:spcBef>
                <a:spcPts val="600"/>
              </a:spcBef>
            </a:pPr>
            <a:r>
              <a:rPr lang="x-es-XL" b="0" i="0" u="none" baseline="0" dirty="0"/>
              <a:t>Copia del certificado de finalización que figura en el expediente del caso</a:t>
            </a:r>
          </a:p>
          <a:p>
            <a:pPr lvl="1" algn="l" rtl="0">
              <a:lnSpc>
                <a:spcPct val="105000"/>
              </a:lnSpc>
              <a:spcBef>
                <a:spcPts val="600"/>
              </a:spcBef>
            </a:pPr>
            <a:r>
              <a:rPr lang="pt-BR" b="0" i="0" u="none" baseline="0" dirty="0" err="1"/>
              <a:t>Costo</a:t>
            </a:r>
            <a:r>
              <a:rPr lang="x-es-XL" b="0" i="0" u="none" baseline="0" dirty="0"/>
              <a:t> de la </a:t>
            </a:r>
            <a:r>
              <a:rPr lang="es-MX" b="0" i="0" u="none" baseline="0" dirty="0"/>
              <a:t>capacitación </a:t>
            </a:r>
            <a:r>
              <a:rPr lang="x-es-XL" b="0" i="0" u="none" baseline="0" dirty="0"/>
              <a:t>en caso de que se haya recurrido a un proveedor; adjuntar la(s) factura(s)</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25</a:t>
            </a:fld>
            <a:endParaRPr lang="x-es-XL"/>
          </a:p>
        </p:txBody>
      </p:sp>
    </p:spTree>
    <p:extLst>
      <p:ext uri="{BB962C8B-B14F-4D97-AF65-F5344CB8AC3E}">
        <p14:creationId xmlns:p14="http://schemas.microsoft.com/office/powerpoint/2010/main" val="723097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1D7FAFE-7FE2-BDDF-E24D-07B6D87CD956}"/>
              </a:ext>
            </a:extLst>
          </p:cNvPr>
          <p:cNvSpPr>
            <a:spLocks noGrp="1"/>
          </p:cNvSpPr>
          <p:nvPr>
            <p:ph type="title"/>
          </p:nvPr>
        </p:nvSpPr>
        <p:spPr/>
        <p:txBody>
          <a:bodyPr/>
          <a:lstStyle/>
          <a:p>
            <a:pPr algn="l" rtl="0"/>
            <a:r>
              <a:rPr lang="x-es-XL" b="0" i="0" u="none" baseline="0"/>
              <a:t>Documentación laboral</a:t>
            </a:r>
          </a:p>
        </p:txBody>
      </p:sp>
      <p:sp>
        <p:nvSpPr>
          <p:cNvPr id="8" name="Content Placeholder 7">
            <a:extLst>
              <a:ext uri="{FF2B5EF4-FFF2-40B4-BE49-F238E27FC236}">
                <a16:creationId xmlns:a16="http://schemas.microsoft.com/office/drawing/2014/main" id="{912A5989-49EA-ADD3-12FD-79D7C4C455AB}"/>
              </a:ext>
            </a:extLst>
          </p:cNvPr>
          <p:cNvSpPr>
            <a:spLocks noGrp="1"/>
          </p:cNvSpPr>
          <p:nvPr>
            <p:ph idx="1"/>
          </p:nvPr>
        </p:nvSpPr>
        <p:spPr>
          <a:xfrm>
            <a:off x="838200" y="1776845"/>
            <a:ext cx="10363200" cy="4579505"/>
          </a:xfrm>
        </p:spPr>
        <p:txBody>
          <a:bodyPr>
            <a:noAutofit/>
          </a:bodyPr>
          <a:lstStyle/>
          <a:p>
            <a:pPr algn="l" rtl="0">
              <a:lnSpc>
                <a:spcPct val="105000"/>
              </a:lnSpc>
              <a:spcBef>
                <a:spcPts val="600"/>
              </a:spcBef>
            </a:pPr>
            <a:r>
              <a:rPr lang="x-es-XL" sz="2000" b="0" i="0" u="none" baseline="0" dirty="0"/>
              <a:t>La información sobre el empleo debe quedar documentada</a:t>
            </a:r>
          </a:p>
          <a:p>
            <a:pPr algn="l" rtl="0">
              <a:lnSpc>
                <a:spcPct val="105000"/>
              </a:lnSpc>
              <a:spcBef>
                <a:spcPts val="600"/>
              </a:spcBef>
            </a:pPr>
            <a:r>
              <a:rPr lang="x-es-XL" sz="2000" b="0" i="0" u="none" baseline="0" dirty="0"/>
              <a:t>Los datos registrados en el expediente de gestión del caso garantizarán una notificación y una validación adecuadas.</a:t>
            </a:r>
          </a:p>
          <a:p>
            <a:pPr algn="l" rtl="0">
              <a:lnSpc>
                <a:spcPct val="105000"/>
              </a:lnSpc>
              <a:spcBef>
                <a:spcPts val="600"/>
              </a:spcBef>
            </a:pPr>
            <a:r>
              <a:rPr lang="x-es-XL" sz="2000" b="0" i="0" u="none" baseline="0" dirty="0"/>
              <a:t>Se debe registrar la siguiente información:</a:t>
            </a:r>
          </a:p>
          <a:p>
            <a:pPr lvl="1" algn="l" rtl="0">
              <a:lnSpc>
                <a:spcPct val="105000"/>
              </a:lnSpc>
              <a:spcBef>
                <a:spcPts val="600"/>
              </a:spcBef>
            </a:pPr>
            <a:r>
              <a:rPr lang="x-es-XL" sz="1800" b="0" i="0" u="none" baseline="0" dirty="0"/>
              <a:t>Fecha de incorporación</a:t>
            </a:r>
            <a:r>
              <a:rPr lang="es-MX" sz="1800" b="0" i="0" u="none" baseline="0" dirty="0"/>
              <a:t> laboral</a:t>
            </a:r>
            <a:endParaRPr lang="x-es-XL" sz="1800" b="0" i="0" u="none" baseline="0" dirty="0"/>
          </a:p>
          <a:p>
            <a:pPr lvl="1" algn="l" rtl="0">
              <a:lnSpc>
                <a:spcPct val="105000"/>
              </a:lnSpc>
              <a:spcBef>
                <a:spcPts val="600"/>
              </a:spcBef>
            </a:pPr>
            <a:r>
              <a:rPr lang="x-es-XL" sz="1800" b="0" i="0" u="none" baseline="0" dirty="0"/>
              <a:t>Nombre y dirección del empleador</a:t>
            </a:r>
          </a:p>
          <a:p>
            <a:pPr lvl="1" algn="l" rtl="0">
              <a:lnSpc>
                <a:spcPct val="105000"/>
              </a:lnSpc>
              <a:spcBef>
                <a:spcPts val="600"/>
              </a:spcBef>
            </a:pPr>
            <a:r>
              <a:rPr lang="x-es-XL" sz="1800" b="0" i="0" u="none" baseline="0" dirty="0"/>
              <a:t>Nombre y número de teléfono de la persona que ha confirmado el empleo del veterano</a:t>
            </a:r>
          </a:p>
          <a:p>
            <a:pPr lvl="1" algn="l" rtl="0">
              <a:lnSpc>
                <a:spcPct val="105000"/>
              </a:lnSpc>
              <a:spcBef>
                <a:spcPts val="600"/>
              </a:spcBef>
            </a:pPr>
            <a:r>
              <a:rPr lang="x-es-XL" sz="1800" b="0" i="0" u="none" baseline="0" dirty="0"/>
              <a:t>Cargo</a:t>
            </a:r>
          </a:p>
          <a:p>
            <a:pPr lvl="1" algn="l" rtl="0">
              <a:lnSpc>
                <a:spcPct val="105000"/>
              </a:lnSpc>
              <a:spcBef>
                <a:spcPts val="600"/>
              </a:spcBef>
            </a:pPr>
            <a:r>
              <a:rPr lang="x-es-XL" sz="1800" b="0" i="0" u="none" baseline="0" dirty="0"/>
              <a:t>Salario/remuneración por hora abonada</a:t>
            </a:r>
          </a:p>
          <a:p>
            <a:pPr lvl="1" algn="l" rtl="0">
              <a:lnSpc>
                <a:spcPct val="105000"/>
              </a:lnSpc>
              <a:spcBef>
                <a:spcPts val="600"/>
              </a:spcBef>
            </a:pPr>
            <a:r>
              <a:rPr lang="x-es-XL" sz="1800" b="0" i="0" u="none" baseline="0" dirty="0"/>
              <a:t>A tiempo completo o a tiempo parcial; horas trabajadas a la semana</a:t>
            </a:r>
          </a:p>
        </p:txBody>
      </p:sp>
      <p:sp>
        <p:nvSpPr>
          <p:cNvPr id="5" name="Footer Placeholder 4">
            <a:extLst>
              <a:ext uri="{FF2B5EF4-FFF2-40B4-BE49-F238E27FC236}">
                <a16:creationId xmlns:a16="http://schemas.microsoft.com/office/drawing/2014/main" id="{10C3964E-4D37-1BEA-A3D1-0E5A6D1F8C70}"/>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p>
        </p:txBody>
      </p:sp>
      <p:sp>
        <p:nvSpPr>
          <p:cNvPr id="6" name="Slide Number Placeholder 5">
            <a:extLst>
              <a:ext uri="{FF2B5EF4-FFF2-40B4-BE49-F238E27FC236}">
                <a16:creationId xmlns:a16="http://schemas.microsoft.com/office/drawing/2014/main" id="{0E231508-C5AA-A3C2-71E5-DACADC75FFAF}"/>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26</a:t>
            </a:fld>
            <a:endParaRPr lang="x-es-XL"/>
          </a:p>
        </p:txBody>
      </p:sp>
    </p:spTree>
    <p:extLst>
      <p:ext uri="{BB962C8B-B14F-4D97-AF65-F5344CB8AC3E}">
        <p14:creationId xmlns:p14="http://schemas.microsoft.com/office/powerpoint/2010/main" val="3381442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ADF4-C5FA-EE31-13BB-14B3CE336EED}"/>
              </a:ext>
            </a:extLst>
          </p:cNvPr>
          <p:cNvSpPr>
            <a:spLocks noGrp="1"/>
          </p:cNvSpPr>
          <p:nvPr>
            <p:ph type="ctrTitle"/>
          </p:nvPr>
        </p:nvSpPr>
        <p:spPr>
          <a:xfrm>
            <a:off x="5310130" y="1679188"/>
            <a:ext cx="6043670" cy="2051148"/>
          </a:xfrm>
        </p:spPr>
        <p:txBody>
          <a:bodyPr/>
          <a:lstStyle/>
          <a:p>
            <a:pPr algn="l" rtl="0"/>
            <a:r>
              <a:rPr lang="x-es-XL" b="0" i="0" u="none" baseline="0"/>
              <a:t>¿Alguna pregunta?</a:t>
            </a:r>
          </a:p>
        </p:txBody>
      </p:sp>
    </p:spTree>
    <p:extLst>
      <p:ext uri="{BB962C8B-B14F-4D97-AF65-F5344CB8AC3E}">
        <p14:creationId xmlns:p14="http://schemas.microsoft.com/office/powerpoint/2010/main" val="3309595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CB1-AEA6-E33A-0FC0-B27CB9E7F2F5}"/>
              </a:ext>
            </a:extLst>
          </p:cNvPr>
          <p:cNvSpPr>
            <a:spLocks noGrp="1"/>
          </p:cNvSpPr>
          <p:nvPr>
            <p:ph type="title"/>
          </p:nvPr>
        </p:nvSpPr>
        <p:spPr/>
        <p:txBody>
          <a:bodyPr/>
          <a:lstStyle/>
          <a:p>
            <a:pPr rtl="0"/>
            <a:r>
              <a:rPr lang="x-es-XL" b="0" i="0" u="none" baseline="0"/>
              <a:t>¡Gracias!</a:t>
            </a:r>
          </a:p>
        </p:txBody>
      </p:sp>
    </p:spTree>
    <p:extLst>
      <p:ext uri="{BB962C8B-B14F-4D97-AF65-F5344CB8AC3E}">
        <p14:creationId xmlns:p14="http://schemas.microsoft.com/office/powerpoint/2010/main" val="4175274260"/>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 VETS PowerPoint Blue.potx  -  version 1.0: 8/16/2021 5:20 PM  -  Read-Only" id="{38DD2586-39EA-470C-832D-0A3762C7E687}" vid="{F73E0E44-9601-4222-9149-0D21E000E3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4DCC2C-0DD1-446B-828B-1A16B348EF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3eab8d-6fc0-47b2-b9a9-e7b6a861d967"/>
    <ds:schemaRef ds:uri="1df1fdb3-3814-4898-b68d-b9ae90256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62BCA1-FEE8-44D8-81BB-9A592FC5C787}">
  <ds:schemaRefs>
    <ds:schemaRef ds:uri="http://www.w3.org/XML/1998/namespace"/>
    <ds:schemaRef ds:uri="http://schemas.microsoft.com/office/2006/metadata/properties"/>
    <ds:schemaRef ds:uri="1df1fdb3-3814-4898-b68d-b9ae902564fe"/>
    <ds:schemaRef ds:uri="http://purl.org/dc/terms/"/>
    <ds:schemaRef ds:uri="ee3eab8d-6fc0-47b2-b9a9-e7b6a861d967"/>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s>
</ds:datastoreItem>
</file>

<file path=customXml/itemProps3.xml><?xml version="1.0" encoding="utf-8"?>
<ds:datastoreItem xmlns:ds="http://schemas.openxmlformats.org/officeDocument/2006/customXml" ds:itemID="{004A9E53-ADEC-4477-B011-E6C1342395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TEMPLATE - VETS PowerPoint Blue</Template>
  <TotalTime>783</TotalTime>
  <Words>3844</Words>
  <Application>Microsoft Office PowerPoint</Application>
  <PresentationFormat>Widescreen</PresentationFormat>
  <Paragraphs>223</Paragraphs>
  <Slides>28</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Franklin Gothic Book</vt:lpstr>
      <vt:lpstr>Franklin Gothic Medium</vt:lpstr>
      <vt:lpstr>Segoe UI</vt:lpstr>
      <vt:lpstr>Webdings</vt:lpstr>
      <vt:lpstr>Wingdings</vt:lpstr>
      <vt:lpstr>Wingdings 3</vt:lpstr>
      <vt:lpstr>Office Theme</vt:lpstr>
      <vt:lpstr>Reunión posterior a la adjudicación (PAC) del Programa de Reinserción de Veteranos sin Hogar (HVRP): Costos admisibles y documentación sobre la gestión de casos</vt:lpstr>
      <vt:lpstr>Ponentes de hoy</vt:lpstr>
      <vt:lpstr>Costos admisibles y no admisibles</vt:lpstr>
      <vt:lpstr>Un costo admisible debe (1 de 3)</vt:lpstr>
      <vt:lpstr>Un costo admisible debe (2 de 3)</vt:lpstr>
      <vt:lpstr>Un costo admisible debe (3 de 3)</vt:lpstr>
      <vt:lpstr>Un costo imputable (1 de 2)</vt:lpstr>
      <vt:lpstr>Un costo imputable (2 de 2)</vt:lpstr>
      <vt:lpstr>Un costo razonable</vt:lpstr>
      <vt:lpstr>Un costo necesario</vt:lpstr>
      <vt:lpstr>Costos generales admisibles para el HVRP, VPL 02-26</vt:lpstr>
      <vt:lpstr>Costos no subvencionables del HVRP, VPL 02-26</vt:lpstr>
      <vt:lpstr>Costos no subvencionables</vt:lpstr>
      <vt:lpstr>Evita los costos no admisibles</vt:lpstr>
      <vt:lpstr>¿Qué costos cubre el HVRP? Apoyo a los participantes</vt:lpstr>
      <vt:lpstr>¿Qué costos cubre el HVRP? Incentivos</vt:lpstr>
      <vt:lpstr>¿Qué costos pueden ayudar a sufragar el programa HVRP? </vt:lpstr>
      <vt:lpstr>Costos no cubiertos por el programa de apoyo a los participantes en el HVRP</vt:lpstr>
      <vt:lpstr>Documentación sobre la gestión de casos</vt:lpstr>
      <vt:lpstr>Contenido del expediente</vt:lpstr>
      <vt:lpstr>Servicios documentados</vt:lpstr>
      <vt:lpstr>Servicios documentados (1 de 4)</vt:lpstr>
      <vt:lpstr>Servicios documentados (2 de 4)</vt:lpstr>
      <vt:lpstr>Servicios documentados (3 de 4)</vt:lpstr>
      <vt:lpstr>Servicios documentados (4 de 4)</vt:lpstr>
      <vt:lpstr>Documentación laboral</vt:lpstr>
      <vt:lpstr>¿Alguna pregunta?</vt:lpstr>
      <vt:lpstr>¡Gracias!</vt:lpstr>
    </vt:vector>
  </TitlesOfParts>
  <Company>U.S.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HVRP Post Award Conference: Allowable Costs and Case Management Documentation</dc:title>
  <dc:subject>Allowable Costs and Case Management Documentation</dc:subject>
  <dc:creator>U.S. Department of Labor</dc:creator>
  <cp:keywords>USDOL, DOL, VETS, HVRP, PAC</cp:keywords>
  <cp:lastModifiedBy>Colleen Beck</cp:lastModifiedBy>
  <cp:revision>56</cp:revision>
  <dcterms:created xsi:type="dcterms:W3CDTF">2026-05-14T15:55:24Z</dcterms:created>
  <dcterms:modified xsi:type="dcterms:W3CDTF">2026-09-18T16:07:54Z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