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53"/>
  </p:notesMasterIdLst>
  <p:handoutMasterIdLst>
    <p:handoutMasterId r:id="rId5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5"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970"/>
    <a:srgbClr val="3333CC"/>
    <a:srgbClr val="6E4DD7"/>
    <a:srgbClr val="996633"/>
    <a:srgbClr val="CC00CC"/>
    <a:srgbClr val="336600"/>
    <a:srgbClr val="A50021"/>
    <a:srgbClr val="404040"/>
    <a:srgbClr val="800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86426" autoAdjust="0"/>
  </p:normalViewPr>
  <p:slideViewPr>
    <p:cSldViewPr snapToGrid="0" showGuides="1">
      <p:cViewPr varScale="1">
        <p:scale>
          <a:sx n="105" d="100"/>
          <a:sy n="105" d="100"/>
        </p:scale>
        <p:origin x="80" y="2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7" d="100"/>
          <a:sy n="87" d="100"/>
        </p:scale>
        <p:origin x="376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45EA6B-B858-4DD5-874C-74C92F753BF3}" type="datetimeFigureOut">
              <a:rPr lang="en-US" smtClean="0"/>
              <a:t>8/31/2020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EBA36A-43B7-405B-86E8-BE1B0C4D3E20}" type="slidenum">
              <a:rPr lang="en-US" smtClean="0"/>
              <a:t>‹#›</a:t>
            </a:fld>
            <a:endParaRPr lang="en-US"/>
          </a:p>
        </p:txBody>
      </p:sp>
    </p:spTree>
    <p:extLst>
      <p:ext uri="{BB962C8B-B14F-4D97-AF65-F5344CB8AC3E}">
        <p14:creationId xmlns:p14="http://schemas.microsoft.com/office/powerpoint/2010/main" val="1979375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097F0-5527-41E9-A812-8AAD21E622F5}" type="datetimeFigureOut">
              <a:rPr lang="en-US" smtClean="0"/>
              <a:t>8/31/2020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F8D1D-34E2-4529-B531-C8792DD194D8}" type="slidenum">
              <a:rPr lang="en-US" smtClean="0"/>
              <a:t>‹#›</a:t>
            </a:fld>
            <a:endParaRPr lang="en-US" dirty="0"/>
          </a:p>
        </p:txBody>
      </p:sp>
    </p:spTree>
    <p:extLst>
      <p:ext uri="{BB962C8B-B14F-4D97-AF65-F5344CB8AC3E}">
        <p14:creationId xmlns:p14="http://schemas.microsoft.com/office/powerpoint/2010/main" val="326693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F8D1D-34E2-4529-B531-C8792DD194D8}" type="slidenum">
              <a:rPr lang="en-US" smtClean="0"/>
              <a:t>1</a:t>
            </a:fld>
            <a:endParaRPr lang="en-US" dirty="0"/>
          </a:p>
        </p:txBody>
      </p:sp>
    </p:spTree>
    <p:extLst>
      <p:ext uri="{BB962C8B-B14F-4D97-AF65-F5344CB8AC3E}">
        <p14:creationId xmlns:p14="http://schemas.microsoft.com/office/powerpoint/2010/main" val="428485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F8D1D-34E2-4529-B531-C8792DD194D8}" type="slidenum">
              <a:rPr lang="en-US" smtClean="0"/>
              <a:t>22</a:t>
            </a:fld>
            <a:endParaRPr lang="en-US" dirty="0"/>
          </a:p>
        </p:txBody>
      </p:sp>
    </p:spTree>
    <p:extLst>
      <p:ext uri="{BB962C8B-B14F-4D97-AF65-F5344CB8AC3E}">
        <p14:creationId xmlns:p14="http://schemas.microsoft.com/office/powerpoint/2010/main" val="16006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F8D1D-34E2-4529-B531-C8792DD194D8}" type="slidenum">
              <a:rPr lang="en-US" smtClean="0"/>
              <a:t>23</a:t>
            </a:fld>
            <a:endParaRPr lang="en-US" dirty="0"/>
          </a:p>
        </p:txBody>
      </p:sp>
    </p:spTree>
    <p:extLst>
      <p:ext uri="{BB962C8B-B14F-4D97-AF65-F5344CB8AC3E}">
        <p14:creationId xmlns:p14="http://schemas.microsoft.com/office/powerpoint/2010/main" val="157843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F8D1D-34E2-4529-B531-C8792DD194D8}" type="slidenum">
              <a:rPr lang="en-US" smtClean="0"/>
              <a:t>25</a:t>
            </a:fld>
            <a:endParaRPr lang="en-US" dirty="0"/>
          </a:p>
        </p:txBody>
      </p:sp>
    </p:spTree>
    <p:extLst>
      <p:ext uri="{BB962C8B-B14F-4D97-AF65-F5344CB8AC3E}">
        <p14:creationId xmlns:p14="http://schemas.microsoft.com/office/powerpoint/2010/main" val="409832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F8D1D-34E2-4529-B531-C8792DD194D8}" type="slidenum">
              <a:rPr lang="en-US" smtClean="0"/>
              <a:t>30</a:t>
            </a:fld>
            <a:endParaRPr lang="en-US" dirty="0"/>
          </a:p>
        </p:txBody>
      </p:sp>
    </p:spTree>
    <p:extLst>
      <p:ext uri="{BB962C8B-B14F-4D97-AF65-F5344CB8AC3E}">
        <p14:creationId xmlns:p14="http://schemas.microsoft.com/office/powerpoint/2010/main" val="221425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F8D1D-34E2-4529-B531-C8792DD194D8}" type="slidenum">
              <a:rPr lang="en-US" smtClean="0"/>
              <a:t>32</a:t>
            </a:fld>
            <a:endParaRPr lang="en-US" dirty="0"/>
          </a:p>
        </p:txBody>
      </p:sp>
    </p:spTree>
    <p:extLst>
      <p:ext uri="{BB962C8B-B14F-4D97-AF65-F5344CB8AC3E}">
        <p14:creationId xmlns:p14="http://schemas.microsoft.com/office/powerpoint/2010/main" val="314477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F8D1D-34E2-4529-B531-C8792DD194D8}" type="slidenum">
              <a:rPr lang="en-US" smtClean="0"/>
              <a:t>48</a:t>
            </a:fld>
            <a:endParaRPr lang="en-US" dirty="0"/>
          </a:p>
        </p:txBody>
      </p:sp>
    </p:spTree>
    <p:extLst>
      <p:ext uri="{BB962C8B-B14F-4D97-AF65-F5344CB8AC3E}">
        <p14:creationId xmlns:p14="http://schemas.microsoft.com/office/powerpoint/2010/main" val="123044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l">
              <a:defRPr sz="6000"/>
            </a:lvl1pPr>
          </a:lstStyle>
          <a:p>
            <a:r>
              <a:rPr lang="en-US" dirty="0" smtClean="0"/>
              <a:t/>
            </a:r>
            <a:br>
              <a:rPr lang="en-US" dirty="0" smtClean="0"/>
            </a:br>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6" name="Slide Number Placeholder 5"/>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114229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6" name="Slide Number Placeholder 5"/>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13271877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6" name="Slide Number Placeholder 5"/>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17157045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descr="Decorative rectangle"/>
          <p:cNvSpPr/>
          <p:nvPr userDrawn="1"/>
        </p:nvSpPr>
        <p:spPr>
          <a:xfrm>
            <a:off x="-152400" y="2133600"/>
            <a:ext cx="9448800" cy="3657600"/>
          </a:xfrm>
          <a:prstGeom prst="rect">
            <a:avLst/>
          </a:prstGeom>
          <a:solidFill>
            <a:srgbClr val="F8E8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0" y="1793875"/>
            <a:ext cx="8652933" cy="2387600"/>
          </a:xfrm>
        </p:spPr>
        <p:txBody>
          <a:bodyPr anchor="b"/>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860931"/>
            <a:ext cx="865293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8" name="Text Placeholder 7"/>
          <p:cNvSpPr>
            <a:spLocks noGrp="1"/>
          </p:cNvSpPr>
          <p:nvPr>
            <p:ph type="body" sz="quarter" idx="13"/>
          </p:nvPr>
        </p:nvSpPr>
        <p:spPr>
          <a:xfrm>
            <a:off x="0" y="6453050"/>
            <a:ext cx="9144000" cy="404949"/>
          </a:xfrm>
          <a:solidFill>
            <a:srgbClr val="002F8E"/>
          </a:solidFill>
        </p:spPr>
        <p:txBody>
          <a:bodyPr>
            <a:normAutofit/>
          </a:bodyPr>
          <a:lstStyle>
            <a:lvl1pPr marL="0" indent="0" algn="ctr">
              <a:buNone/>
              <a:defRPr sz="2000">
                <a:solidFill>
                  <a:schemeClr val="bg1"/>
                </a:solidFill>
              </a:defRPr>
            </a:lvl1pPr>
          </a:lstStyle>
          <a:p>
            <a:pPr lvl="0"/>
            <a:r>
              <a:rPr lang="en-US" dirty="0" smtClean="0"/>
              <a:t>Edit Master text styles</a:t>
            </a:r>
          </a:p>
        </p:txBody>
      </p:sp>
      <p:sp>
        <p:nvSpPr>
          <p:cNvPr id="10" name="Picture Placeholder 9"/>
          <p:cNvSpPr>
            <a:spLocks noGrp="1"/>
          </p:cNvSpPr>
          <p:nvPr>
            <p:ph type="pic" sz="quarter" idx="14"/>
          </p:nvPr>
        </p:nvSpPr>
        <p:spPr>
          <a:xfrm>
            <a:off x="2" y="0"/>
            <a:ext cx="9144000" cy="1793875"/>
          </a:xfrm>
        </p:spPr>
        <p:txBody>
          <a:bodyPr/>
          <a:lstStyle>
            <a:lvl1pPr marL="0" indent="0">
              <a:buNone/>
              <a:defRPr/>
            </a:lvl1pPr>
          </a:lstStyle>
          <a:p>
            <a:endParaRPr lang="en-US" dirty="0"/>
          </a:p>
        </p:txBody>
      </p:sp>
    </p:spTree>
    <p:extLst>
      <p:ext uri="{BB962C8B-B14F-4D97-AF65-F5344CB8AC3E}">
        <p14:creationId xmlns:p14="http://schemas.microsoft.com/office/powerpoint/2010/main" val="21849499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6453050"/>
            <a:ext cx="9144000" cy="404949"/>
          </a:xfrm>
          <a:solidFill>
            <a:srgbClr val="002F8E"/>
          </a:solidFill>
        </p:spPr>
        <p:txBody>
          <a:bodyPr>
            <a:normAutofit/>
          </a:bodyPr>
          <a:lstStyle>
            <a:lvl1pPr marL="0" indent="0" algn="ctr">
              <a:buNone/>
              <a:defRPr sz="2000">
                <a:solidFill>
                  <a:schemeClr val="bg1"/>
                </a:solidFill>
              </a:defRPr>
            </a:lvl1pPr>
          </a:lstStyle>
          <a:p>
            <a:pPr lvl="0"/>
            <a:r>
              <a:rPr lang="en-US" dirty="0" smtClean="0"/>
              <a:t>Edit Master text styles</a:t>
            </a:r>
          </a:p>
        </p:txBody>
      </p:sp>
      <p:sp>
        <p:nvSpPr>
          <p:cNvPr id="10" name="Picture Placeholder 9"/>
          <p:cNvSpPr>
            <a:spLocks noGrp="1"/>
          </p:cNvSpPr>
          <p:nvPr>
            <p:ph type="pic" sz="quarter" idx="14"/>
          </p:nvPr>
        </p:nvSpPr>
        <p:spPr>
          <a:xfrm>
            <a:off x="2" y="0"/>
            <a:ext cx="9144000" cy="1793875"/>
          </a:xfrm>
        </p:spPr>
        <p:txBody>
          <a:bodyPr/>
          <a:lstStyle>
            <a:lvl1pPr marL="0" indent="0">
              <a:buNone/>
              <a:defRPr/>
            </a:lvl1pPr>
          </a:lstStyle>
          <a:p>
            <a:endParaRPr lang="en-US" dirty="0"/>
          </a:p>
        </p:txBody>
      </p:sp>
      <p:sp>
        <p:nvSpPr>
          <p:cNvPr id="5" name="Picture Placeholder 4"/>
          <p:cNvSpPr>
            <a:spLocks noGrp="1"/>
          </p:cNvSpPr>
          <p:nvPr>
            <p:ph type="pic" sz="quarter" idx="15"/>
          </p:nvPr>
        </p:nvSpPr>
        <p:spPr>
          <a:xfrm>
            <a:off x="723900" y="1917700"/>
            <a:ext cx="7696200" cy="4406900"/>
          </a:xfrm>
        </p:spPr>
        <p:txBody>
          <a:bodyPr/>
          <a:lstStyle/>
          <a:p>
            <a:endParaRPr lang="en-US"/>
          </a:p>
        </p:txBody>
      </p:sp>
      <p:sp>
        <p:nvSpPr>
          <p:cNvPr id="11" name="Title 1"/>
          <p:cNvSpPr>
            <a:spLocks noGrp="1"/>
          </p:cNvSpPr>
          <p:nvPr>
            <p:ph type="title"/>
          </p:nvPr>
        </p:nvSpPr>
        <p:spPr>
          <a:xfrm>
            <a:off x="628650" y="365126"/>
            <a:ext cx="7886700" cy="13255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422979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4800599"/>
            <a:ext cx="9144000" cy="2066365"/>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25908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2590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48006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479425" y="5364163"/>
            <a:ext cx="8194675" cy="731837"/>
          </a:xfrm>
        </p:spPr>
        <p:txBody>
          <a:bodyPr/>
          <a:lstStyle>
            <a:lvl1pPr marL="0" indent="0" algn="l">
              <a:buNone/>
              <a:defRPr sz="3600"/>
            </a:lvl1pPr>
          </a:lstStyle>
          <a:p>
            <a:pPr lvl="0"/>
            <a:r>
              <a:rPr lang="en-US" dirty="0" smtClean="0"/>
              <a:t>Edit Master text styles</a:t>
            </a:r>
            <a:endParaRPr lang="en-US" dirty="0"/>
          </a:p>
        </p:txBody>
      </p:sp>
      <p:sp>
        <p:nvSpPr>
          <p:cNvPr id="14" name="Picture Placeholder 13"/>
          <p:cNvSpPr>
            <a:spLocks noGrp="1"/>
          </p:cNvSpPr>
          <p:nvPr>
            <p:ph type="pic" sz="quarter" idx="15"/>
          </p:nvPr>
        </p:nvSpPr>
        <p:spPr>
          <a:xfrm>
            <a:off x="0" y="2673350"/>
            <a:ext cx="9144000" cy="2038350"/>
          </a:xfrm>
        </p:spPr>
        <p:txBody>
          <a:bodyPr/>
          <a:lstStyle/>
          <a:p>
            <a:endParaRPr lang="en-US" dirty="0"/>
          </a:p>
        </p:txBody>
      </p:sp>
      <p:sp>
        <p:nvSpPr>
          <p:cNvPr id="16" name="Footer Placeholder 15"/>
          <p:cNvSpPr>
            <a:spLocks noGrp="1"/>
          </p:cNvSpPr>
          <p:nvPr>
            <p:ph type="ftr" sz="quarter" idx="17"/>
          </p:nvPr>
        </p:nvSpPr>
        <p:spPr>
          <a:xfrm>
            <a:off x="0" y="6356351"/>
            <a:ext cx="9144000" cy="510613"/>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9494062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257800"/>
            <a:ext cx="9144000" cy="160916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21717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21717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257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479425" y="5364163"/>
            <a:ext cx="8194675" cy="731837"/>
          </a:xfrm>
        </p:spPr>
        <p:txBody>
          <a:bodyPr/>
          <a:lstStyle>
            <a:lvl1pPr marL="0" indent="0" algn="l">
              <a:buNone/>
              <a:defRPr sz="3600"/>
            </a:lvl1pPr>
          </a:lstStyle>
          <a:p>
            <a:pPr lvl="0"/>
            <a:r>
              <a:rPr lang="en-US" dirty="0" smtClean="0"/>
              <a:t>Edit Master text styles</a:t>
            </a:r>
            <a:endParaRPr lang="en-US" dirty="0"/>
          </a:p>
        </p:txBody>
      </p:sp>
      <p:sp>
        <p:nvSpPr>
          <p:cNvPr id="14" name="Picture Placeholder 13"/>
          <p:cNvSpPr>
            <a:spLocks noGrp="1"/>
          </p:cNvSpPr>
          <p:nvPr>
            <p:ph type="pic" sz="quarter" idx="15"/>
          </p:nvPr>
        </p:nvSpPr>
        <p:spPr>
          <a:xfrm>
            <a:off x="0" y="2673350"/>
            <a:ext cx="9144000" cy="2038350"/>
          </a:xfrm>
        </p:spPr>
        <p:txBody>
          <a:bodyPr/>
          <a:lstStyle/>
          <a:p>
            <a:endParaRPr lang="en-US" dirty="0"/>
          </a:p>
        </p:txBody>
      </p:sp>
      <p:sp>
        <p:nvSpPr>
          <p:cNvPr id="17" name="Footer Placeholder 16"/>
          <p:cNvSpPr>
            <a:spLocks noGrp="1"/>
          </p:cNvSpPr>
          <p:nvPr>
            <p:ph type="ftr" sz="quarter" idx="17"/>
          </p:nvPr>
        </p:nvSpPr>
        <p:spPr>
          <a:xfrm>
            <a:off x="0" y="6356351"/>
            <a:ext cx="9144000" cy="510613"/>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9078827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257800"/>
            <a:ext cx="9144000" cy="160916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21717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9027" y="159026"/>
            <a:ext cx="8825948" cy="1906312"/>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21717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257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159027" y="5364163"/>
            <a:ext cx="8825948" cy="731837"/>
          </a:xfrm>
        </p:spPr>
        <p:txBody>
          <a:bodyPr/>
          <a:lstStyle>
            <a:lvl1pPr marL="0" indent="0" algn="l">
              <a:buNone/>
              <a:defRPr sz="3600"/>
            </a:lvl1pPr>
          </a:lstStyle>
          <a:p>
            <a:pPr lvl="0"/>
            <a:r>
              <a:rPr lang="en-US" dirty="0" smtClean="0"/>
              <a:t>Edit Master text styles</a:t>
            </a:r>
            <a:endParaRPr lang="en-US" dirty="0"/>
          </a:p>
        </p:txBody>
      </p:sp>
      <p:sp>
        <p:nvSpPr>
          <p:cNvPr id="17" name="Footer Placeholder 16"/>
          <p:cNvSpPr>
            <a:spLocks noGrp="1"/>
          </p:cNvSpPr>
          <p:nvPr>
            <p:ph type="ftr" sz="quarter" idx="17"/>
          </p:nvPr>
        </p:nvSpPr>
        <p:spPr>
          <a:xfrm>
            <a:off x="0" y="6356351"/>
            <a:ext cx="9144000" cy="510613"/>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
        <p:nvSpPr>
          <p:cNvPr id="4" name="Chart Placeholder 3"/>
          <p:cNvSpPr>
            <a:spLocks noGrp="1"/>
          </p:cNvSpPr>
          <p:nvPr>
            <p:ph type="chart" sz="quarter" idx="18"/>
          </p:nvPr>
        </p:nvSpPr>
        <p:spPr>
          <a:xfrm>
            <a:off x="158750" y="2319338"/>
            <a:ext cx="8826500" cy="2795587"/>
          </a:xfrm>
        </p:spPr>
        <p:txBody>
          <a:bodyPr/>
          <a:lstStyle/>
          <a:p>
            <a:endParaRPr lang="en-US" dirty="0"/>
          </a:p>
        </p:txBody>
      </p:sp>
    </p:spTree>
    <p:extLst>
      <p:ext uri="{BB962C8B-B14F-4D97-AF65-F5344CB8AC3E}">
        <p14:creationId xmlns:p14="http://schemas.microsoft.com/office/powerpoint/2010/main" val="10309590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158750" y="2319338"/>
            <a:ext cx="8826500" cy="2795587"/>
          </a:xfrm>
        </p:spPr>
        <p:txBody>
          <a:bodyPr/>
          <a:lstStyle/>
          <a:p>
            <a:endParaRPr lang="en-US"/>
          </a:p>
        </p:txBody>
      </p:sp>
      <p:sp>
        <p:nvSpPr>
          <p:cNvPr id="6" name="Rectangle 5" descr="Decorative rectangle"/>
          <p:cNvSpPr/>
          <p:nvPr userDrawn="1"/>
        </p:nvSpPr>
        <p:spPr>
          <a:xfrm>
            <a:off x="0" y="5257800"/>
            <a:ext cx="9144000" cy="160916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21717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9027" y="159026"/>
            <a:ext cx="8825948" cy="1906312"/>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21717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257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159027" y="5364163"/>
            <a:ext cx="8825948" cy="731837"/>
          </a:xfrm>
        </p:spPr>
        <p:txBody>
          <a:bodyPr/>
          <a:lstStyle>
            <a:lvl1pPr marL="0" indent="0" algn="l">
              <a:buNone/>
              <a:defRPr sz="3600"/>
            </a:lvl1pPr>
          </a:lstStyle>
          <a:p>
            <a:pPr lvl="0"/>
            <a:r>
              <a:rPr lang="en-US" dirty="0" smtClean="0"/>
              <a:t>Edit Master text styles</a:t>
            </a:r>
            <a:endParaRPr lang="en-US" dirty="0"/>
          </a:p>
        </p:txBody>
      </p:sp>
      <p:sp>
        <p:nvSpPr>
          <p:cNvPr id="17" name="Footer Placeholder 16"/>
          <p:cNvSpPr>
            <a:spLocks noGrp="1"/>
          </p:cNvSpPr>
          <p:nvPr>
            <p:ph type="ftr" sz="quarter" idx="17"/>
          </p:nvPr>
        </p:nvSpPr>
        <p:spPr>
          <a:xfrm>
            <a:off x="0" y="6356351"/>
            <a:ext cx="9144000" cy="510613"/>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9150152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257800"/>
            <a:ext cx="9144000" cy="160916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453415"/>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9027" y="159026"/>
            <a:ext cx="8825948" cy="1174788"/>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4401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257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159027" y="5364163"/>
            <a:ext cx="8825948" cy="731837"/>
          </a:xfrm>
        </p:spPr>
        <p:txBody>
          <a:bodyPr/>
          <a:lstStyle>
            <a:lvl1pPr marL="0" indent="0" algn="l">
              <a:buNone/>
              <a:defRPr sz="3600"/>
            </a:lvl1pPr>
          </a:lstStyle>
          <a:p>
            <a:pPr lvl="0"/>
            <a:r>
              <a:rPr lang="en-US" dirty="0" smtClean="0"/>
              <a:t>Edit Master text styles</a:t>
            </a:r>
            <a:endParaRPr lang="en-US" dirty="0"/>
          </a:p>
        </p:txBody>
      </p:sp>
      <p:sp>
        <p:nvSpPr>
          <p:cNvPr id="17" name="Footer Placeholder 16"/>
          <p:cNvSpPr>
            <a:spLocks noGrp="1"/>
          </p:cNvSpPr>
          <p:nvPr>
            <p:ph type="ftr" sz="quarter" idx="17"/>
          </p:nvPr>
        </p:nvSpPr>
        <p:spPr>
          <a:xfrm>
            <a:off x="0" y="6356351"/>
            <a:ext cx="9144000" cy="510613"/>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
        <p:nvSpPr>
          <p:cNvPr id="4" name="Chart Placeholder 3"/>
          <p:cNvSpPr>
            <a:spLocks noGrp="1"/>
          </p:cNvSpPr>
          <p:nvPr>
            <p:ph type="chart" sz="quarter" idx="18"/>
          </p:nvPr>
        </p:nvSpPr>
        <p:spPr>
          <a:xfrm>
            <a:off x="158750" y="1594166"/>
            <a:ext cx="8826500" cy="3520760"/>
          </a:xfrm>
        </p:spPr>
        <p:txBody>
          <a:bodyPr/>
          <a:lstStyle/>
          <a:p>
            <a:endParaRPr lang="en-US" dirty="0"/>
          </a:p>
        </p:txBody>
      </p:sp>
    </p:spTree>
    <p:extLst>
      <p:ext uri="{BB962C8B-B14F-4D97-AF65-F5344CB8AC3E}">
        <p14:creationId xmlns:p14="http://schemas.microsoft.com/office/powerpoint/2010/main" val="25603521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158750" y="1593850"/>
            <a:ext cx="8826500" cy="3521075"/>
          </a:xfrm>
        </p:spPr>
        <p:txBody>
          <a:bodyPr/>
          <a:lstStyle/>
          <a:p>
            <a:endParaRPr lang="en-US"/>
          </a:p>
        </p:txBody>
      </p:sp>
      <p:sp>
        <p:nvSpPr>
          <p:cNvPr id="6" name="Rectangle 5" descr="Decorative rectangle"/>
          <p:cNvSpPr/>
          <p:nvPr userDrawn="1"/>
        </p:nvSpPr>
        <p:spPr>
          <a:xfrm>
            <a:off x="0" y="5257800"/>
            <a:ext cx="9144000" cy="160916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453415"/>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9027" y="159026"/>
            <a:ext cx="8825948" cy="1174788"/>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4401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257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159027" y="5364163"/>
            <a:ext cx="8825948" cy="731837"/>
          </a:xfrm>
        </p:spPr>
        <p:txBody>
          <a:bodyPr/>
          <a:lstStyle>
            <a:lvl1pPr marL="0" indent="0" algn="l">
              <a:buNone/>
              <a:defRPr sz="3600"/>
            </a:lvl1pPr>
          </a:lstStyle>
          <a:p>
            <a:pPr lvl="0"/>
            <a:r>
              <a:rPr lang="en-US" dirty="0" smtClean="0"/>
              <a:t>Edit Master text styles</a:t>
            </a:r>
            <a:endParaRPr lang="en-US" dirty="0"/>
          </a:p>
        </p:txBody>
      </p:sp>
      <p:sp>
        <p:nvSpPr>
          <p:cNvPr id="17" name="Footer Placeholder 16"/>
          <p:cNvSpPr>
            <a:spLocks noGrp="1"/>
          </p:cNvSpPr>
          <p:nvPr>
            <p:ph type="ftr" sz="quarter" idx="17"/>
          </p:nvPr>
        </p:nvSpPr>
        <p:spPr>
          <a:xfrm>
            <a:off x="0" y="6356351"/>
            <a:ext cx="9144000" cy="510613"/>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9468447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l">
              <a:defRPr/>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6" name="Slide Number Placeholder 5"/>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146668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257800"/>
            <a:ext cx="9144000" cy="160916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453415"/>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9027" y="159026"/>
            <a:ext cx="8825948" cy="1174788"/>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4401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257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159027" y="5364163"/>
            <a:ext cx="8825948" cy="731837"/>
          </a:xfrm>
        </p:spPr>
        <p:txBody>
          <a:bodyPr/>
          <a:lstStyle>
            <a:lvl1pPr marL="0" indent="0" algn="l">
              <a:buNone/>
              <a:defRPr sz="3600"/>
            </a:lvl1pPr>
          </a:lstStyle>
          <a:p>
            <a:pPr lvl="0"/>
            <a:r>
              <a:rPr lang="en-US" dirty="0" smtClean="0"/>
              <a:t>Edit Master text styles</a:t>
            </a:r>
            <a:endParaRPr lang="en-US" dirty="0"/>
          </a:p>
        </p:txBody>
      </p:sp>
      <p:sp>
        <p:nvSpPr>
          <p:cNvPr id="17" name="Footer Placeholder 16"/>
          <p:cNvSpPr>
            <a:spLocks noGrp="1"/>
          </p:cNvSpPr>
          <p:nvPr>
            <p:ph type="ftr" sz="quarter" idx="17"/>
          </p:nvPr>
        </p:nvSpPr>
        <p:spPr>
          <a:xfrm>
            <a:off x="0" y="6356351"/>
            <a:ext cx="9144000" cy="510613"/>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
        <p:nvSpPr>
          <p:cNvPr id="4" name="Chart Placeholder 3"/>
          <p:cNvSpPr>
            <a:spLocks noGrp="1"/>
          </p:cNvSpPr>
          <p:nvPr>
            <p:ph type="chart" sz="quarter" idx="18"/>
          </p:nvPr>
        </p:nvSpPr>
        <p:spPr>
          <a:xfrm>
            <a:off x="158750" y="1594166"/>
            <a:ext cx="8826500" cy="3520760"/>
          </a:xfrm>
        </p:spPr>
        <p:txBody>
          <a:bodyPr/>
          <a:lstStyle/>
          <a:p>
            <a:endParaRPr lang="en-US" dirty="0"/>
          </a:p>
        </p:txBody>
      </p:sp>
    </p:spTree>
    <p:extLst>
      <p:ext uri="{BB962C8B-B14F-4D97-AF65-F5344CB8AC3E}">
        <p14:creationId xmlns:p14="http://schemas.microsoft.com/office/powerpoint/2010/main" val="28186779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158750" y="1593850"/>
            <a:ext cx="8826500" cy="3521075"/>
          </a:xfrm>
        </p:spPr>
        <p:txBody>
          <a:bodyPr/>
          <a:lstStyle/>
          <a:p>
            <a:endParaRPr lang="en-US"/>
          </a:p>
        </p:txBody>
      </p:sp>
      <p:sp>
        <p:nvSpPr>
          <p:cNvPr id="6" name="Rectangle 5" descr="Decorative rectangle"/>
          <p:cNvSpPr/>
          <p:nvPr userDrawn="1"/>
        </p:nvSpPr>
        <p:spPr>
          <a:xfrm>
            <a:off x="0" y="5257800"/>
            <a:ext cx="9144000" cy="160916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453415"/>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9027" y="159026"/>
            <a:ext cx="8825948" cy="1174788"/>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4401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257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159027" y="5364163"/>
            <a:ext cx="8825948" cy="731837"/>
          </a:xfrm>
        </p:spPr>
        <p:txBody>
          <a:bodyPr/>
          <a:lstStyle>
            <a:lvl1pPr marL="0" indent="0" algn="l">
              <a:buNone/>
              <a:defRPr sz="3600"/>
            </a:lvl1pPr>
          </a:lstStyle>
          <a:p>
            <a:pPr lvl="0"/>
            <a:r>
              <a:rPr lang="en-US" dirty="0" smtClean="0"/>
              <a:t>Edit Master text styles</a:t>
            </a:r>
            <a:endParaRPr lang="en-US" dirty="0"/>
          </a:p>
        </p:txBody>
      </p:sp>
      <p:sp>
        <p:nvSpPr>
          <p:cNvPr id="17" name="Footer Placeholder 16"/>
          <p:cNvSpPr>
            <a:spLocks noGrp="1"/>
          </p:cNvSpPr>
          <p:nvPr>
            <p:ph type="ftr" sz="quarter" idx="17"/>
          </p:nvPr>
        </p:nvSpPr>
        <p:spPr>
          <a:xfrm>
            <a:off x="0" y="6356351"/>
            <a:ext cx="9144000" cy="510613"/>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4663430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486400"/>
            <a:ext cx="9144000" cy="1380563"/>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453415"/>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9027" y="159026"/>
            <a:ext cx="8825948" cy="1174788"/>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4401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48132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159027" y="5481003"/>
            <a:ext cx="8825948" cy="731837"/>
          </a:xfrm>
        </p:spPr>
        <p:txBody>
          <a:bodyPr/>
          <a:lstStyle>
            <a:lvl1pPr marL="0" indent="0" algn="l">
              <a:buNone/>
              <a:defRPr sz="3600"/>
            </a:lvl1pPr>
          </a:lstStyle>
          <a:p>
            <a:pPr lvl="0"/>
            <a:r>
              <a:rPr lang="en-US" dirty="0" smtClean="0"/>
              <a:t>Edit Master text styles</a:t>
            </a:r>
            <a:endParaRPr lang="en-US" dirty="0"/>
          </a:p>
        </p:txBody>
      </p:sp>
      <p:sp>
        <p:nvSpPr>
          <p:cNvPr id="17" name="Footer Placeholder 16"/>
          <p:cNvSpPr>
            <a:spLocks noGrp="1"/>
          </p:cNvSpPr>
          <p:nvPr>
            <p:ph type="ftr" sz="quarter" idx="17"/>
          </p:nvPr>
        </p:nvSpPr>
        <p:spPr>
          <a:xfrm>
            <a:off x="0" y="6356351"/>
            <a:ext cx="9144000" cy="510613"/>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
        <p:nvSpPr>
          <p:cNvPr id="5" name="Picture Placeholder 4"/>
          <p:cNvSpPr>
            <a:spLocks noGrp="1"/>
          </p:cNvSpPr>
          <p:nvPr>
            <p:ph type="pic" sz="quarter" idx="18"/>
          </p:nvPr>
        </p:nvSpPr>
        <p:spPr>
          <a:xfrm>
            <a:off x="171450" y="1574800"/>
            <a:ext cx="8813525" cy="3721100"/>
          </a:xfrm>
        </p:spPr>
        <p:txBody>
          <a:bodyPr/>
          <a:lstStyle/>
          <a:p>
            <a:endParaRPr lang="en-US"/>
          </a:p>
        </p:txBody>
      </p:sp>
    </p:spTree>
    <p:extLst>
      <p:ext uri="{BB962C8B-B14F-4D97-AF65-F5344CB8AC3E}">
        <p14:creationId xmlns:p14="http://schemas.microsoft.com/office/powerpoint/2010/main" val="2709985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715000"/>
            <a:ext cx="9144000" cy="115196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8542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8415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7150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479425" y="5935663"/>
            <a:ext cx="8194675" cy="731837"/>
          </a:xfrm>
        </p:spPr>
        <p:txBody>
          <a:bodyPr/>
          <a:lstStyle>
            <a:lvl1pPr marL="0" indent="0" algn="l">
              <a:buNone/>
              <a:defRPr sz="3600"/>
            </a:lvl1pPr>
          </a:lstStyle>
          <a:p>
            <a:pPr lvl="0"/>
            <a:r>
              <a:rPr lang="en-US" dirty="0" smtClean="0"/>
              <a:t>Edit Master text styles</a:t>
            </a:r>
            <a:endParaRPr lang="en-US" dirty="0"/>
          </a:p>
        </p:txBody>
      </p:sp>
      <p:sp>
        <p:nvSpPr>
          <p:cNvPr id="14" name="Picture Placeholder 13"/>
          <p:cNvSpPr>
            <a:spLocks noGrp="1"/>
          </p:cNvSpPr>
          <p:nvPr>
            <p:ph type="pic" sz="quarter" idx="15"/>
          </p:nvPr>
        </p:nvSpPr>
        <p:spPr>
          <a:xfrm>
            <a:off x="0" y="1885951"/>
            <a:ext cx="9144000" cy="3790950"/>
          </a:xfrm>
        </p:spPr>
        <p:txBody>
          <a:bodyPr/>
          <a:lstStyle/>
          <a:p>
            <a:endParaRPr lang="en-US" dirty="0"/>
          </a:p>
        </p:txBody>
      </p:sp>
      <p:sp>
        <p:nvSpPr>
          <p:cNvPr id="4" name="Footer Placeholder 3"/>
          <p:cNvSpPr>
            <a:spLocks noGrp="1"/>
          </p:cNvSpPr>
          <p:nvPr>
            <p:ph type="ftr" sz="quarter" idx="17"/>
          </p:nvPr>
        </p:nvSpPr>
        <p:spPr>
          <a:xfrm>
            <a:off x="1" y="6356351"/>
            <a:ext cx="9153524" cy="548712"/>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5494984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130801"/>
            <a:ext cx="9144000" cy="173616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8542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8415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130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474662" y="5320506"/>
            <a:ext cx="8194675" cy="997747"/>
          </a:xfrm>
        </p:spPr>
        <p:txBody>
          <a:bodyPr/>
          <a:lstStyle>
            <a:lvl1pPr marL="0" indent="0" algn="l">
              <a:buNone/>
              <a:defRPr sz="3600"/>
            </a:lvl1pPr>
          </a:lstStyle>
          <a:p>
            <a:pPr lvl="0"/>
            <a:r>
              <a:rPr lang="en-US" dirty="0" smtClean="0"/>
              <a:t>Edit Master text styles</a:t>
            </a:r>
            <a:endParaRPr lang="en-US" dirty="0"/>
          </a:p>
        </p:txBody>
      </p:sp>
      <p:sp>
        <p:nvSpPr>
          <p:cNvPr id="14" name="Picture Placeholder 13"/>
          <p:cNvSpPr>
            <a:spLocks noGrp="1"/>
          </p:cNvSpPr>
          <p:nvPr>
            <p:ph type="pic" sz="quarter" idx="15"/>
          </p:nvPr>
        </p:nvSpPr>
        <p:spPr>
          <a:xfrm>
            <a:off x="0" y="1885951"/>
            <a:ext cx="9144000" cy="3187699"/>
          </a:xfrm>
        </p:spPr>
        <p:txBody>
          <a:bodyPr/>
          <a:lstStyle/>
          <a:p>
            <a:endParaRPr lang="en-US" dirty="0"/>
          </a:p>
        </p:txBody>
      </p:sp>
      <p:sp>
        <p:nvSpPr>
          <p:cNvPr id="4" name="Footer Placeholder 3"/>
          <p:cNvSpPr>
            <a:spLocks noGrp="1"/>
          </p:cNvSpPr>
          <p:nvPr>
            <p:ph type="ftr" sz="quarter" idx="17"/>
          </p:nvPr>
        </p:nvSpPr>
        <p:spPr>
          <a:xfrm>
            <a:off x="1" y="6356351"/>
            <a:ext cx="9153524" cy="548712"/>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4557062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6293110"/>
            <a:ext cx="9144000" cy="57385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357745"/>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1673" y="193964"/>
            <a:ext cx="8714509" cy="1163781"/>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3700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629311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5"/>
          </p:nvPr>
        </p:nvSpPr>
        <p:spPr>
          <a:xfrm>
            <a:off x="360218" y="2694862"/>
            <a:ext cx="8451272" cy="3155374"/>
          </a:xfrm>
        </p:spPr>
        <p:txBody>
          <a:bodyPr/>
          <a:lstStyle/>
          <a:p>
            <a:endParaRPr lang="en-US" dirty="0"/>
          </a:p>
        </p:txBody>
      </p:sp>
      <p:sp>
        <p:nvSpPr>
          <p:cNvPr id="4" name="Footer Placeholder 3"/>
          <p:cNvSpPr>
            <a:spLocks noGrp="1"/>
          </p:cNvSpPr>
          <p:nvPr>
            <p:ph type="ftr" sz="quarter" idx="17"/>
          </p:nvPr>
        </p:nvSpPr>
        <p:spPr>
          <a:xfrm>
            <a:off x="1" y="6356351"/>
            <a:ext cx="9153524" cy="548712"/>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
        <p:nvSpPr>
          <p:cNvPr id="5" name="Text Placeholder 4"/>
          <p:cNvSpPr>
            <a:spLocks noGrp="1"/>
          </p:cNvSpPr>
          <p:nvPr>
            <p:ph type="body" sz="quarter" idx="18"/>
          </p:nvPr>
        </p:nvSpPr>
        <p:spPr>
          <a:xfrm>
            <a:off x="3672032" y="1675896"/>
            <a:ext cx="1606550" cy="471488"/>
          </a:xfrm>
        </p:spPr>
        <p:txBody>
          <a:bodyPr/>
          <a:lstStyle/>
          <a:p>
            <a:pPr lvl="0"/>
            <a:endParaRPr lang="en-US" dirty="0"/>
          </a:p>
        </p:txBody>
      </p:sp>
      <p:sp>
        <p:nvSpPr>
          <p:cNvPr id="12" name="Text Placeholder 4"/>
          <p:cNvSpPr>
            <a:spLocks noGrp="1"/>
          </p:cNvSpPr>
          <p:nvPr>
            <p:ph type="body" sz="quarter" idx="19"/>
          </p:nvPr>
        </p:nvSpPr>
        <p:spPr>
          <a:xfrm>
            <a:off x="360218" y="2305056"/>
            <a:ext cx="1606550" cy="471488"/>
          </a:xfrm>
        </p:spPr>
        <p:txBody>
          <a:bodyPr/>
          <a:lstStyle/>
          <a:p>
            <a:pPr lvl="0"/>
            <a:endParaRPr lang="en-US" dirty="0"/>
          </a:p>
        </p:txBody>
      </p:sp>
      <p:sp>
        <p:nvSpPr>
          <p:cNvPr id="13" name="Text Placeholder 4"/>
          <p:cNvSpPr>
            <a:spLocks noGrp="1"/>
          </p:cNvSpPr>
          <p:nvPr>
            <p:ph type="body" sz="quarter" idx="20"/>
          </p:nvPr>
        </p:nvSpPr>
        <p:spPr>
          <a:xfrm>
            <a:off x="2479388" y="2321737"/>
            <a:ext cx="1606550" cy="471488"/>
          </a:xfrm>
        </p:spPr>
        <p:txBody>
          <a:bodyPr/>
          <a:lstStyle/>
          <a:p>
            <a:pPr lvl="0"/>
            <a:endParaRPr lang="en-US" dirty="0"/>
          </a:p>
        </p:txBody>
      </p:sp>
      <p:sp>
        <p:nvSpPr>
          <p:cNvPr id="15" name="Text Placeholder 4"/>
          <p:cNvSpPr>
            <a:spLocks noGrp="1"/>
          </p:cNvSpPr>
          <p:nvPr>
            <p:ph type="body" sz="quarter" idx="21"/>
          </p:nvPr>
        </p:nvSpPr>
        <p:spPr>
          <a:xfrm>
            <a:off x="4931642" y="2344459"/>
            <a:ext cx="1606550" cy="471488"/>
          </a:xfrm>
        </p:spPr>
        <p:txBody>
          <a:bodyPr/>
          <a:lstStyle/>
          <a:p>
            <a:pPr lvl="0"/>
            <a:endParaRPr lang="en-US" dirty="0"/>
          </a:p>
        </p:txBody>
      </p:sp>
      <p:sp>
        <p:nvSpPr>
          <p:cNvPr id="16" name="Text Placeholder 4"/>
          <p:cNvSpPr>
            <a:spLocks noGrp="1"/>
          </p:cNvSpPr>
          <p:nvPr>
            <p:ph type="body" sz="quarter" idx="22"/>
          </p:nvPr>
        </p:nvSpPr>
        <p:spPr>
          <a:xfrm>
            <a:off x="7204940" y="2321737"/>
            <a:ext cx="1606550" cy="471488"/>
          </a:xfrm>
        </p:spPr>
        <p:txBody>
          <a:bodyPr/>
          <a:lstStyle/>
          <a:p>
            <a:pPr lvl="0"/>
            <a:endParaRPr lang="en-US" dirty="0"/>
          </a:p>
        </p:txBody>
      </p:sp>
    </p:spTree>
    <p:extLst>
      <p:ext uri="{BB962C8B-B14F-4D97-AF65-F5344CB8AC3E}">
        <p14:creationId xmlns:p14="http://schemas.microsoft.com/office/powerpoint/2010/main" val="18647048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6293110"/>
            <a:ext cx="9144000" cy="57385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1"/>
            <a:ext cx="9144000" cy="1738301"/>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1673" y="193964"/>
            <a:ext cx="8714509" cy="1418962"/>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7383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629311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5"/>
          </p:nvPr>
        </p:nvSpPr>
        <p:spPr>
          <a:xfrm>
            <a:off x="360218" y="3012362"/>
            <a:ext cx="8451272" cy="3155374"/>
          </a:xfrm>
        </p:spPr>
        <p:txBody>
          <a:bodyPr/>
          <a:lstStyle/>
          <a:p>
            <a:endParaRPr lang="en-US" dirty="0"/>
          </a:p>
        </p:txBody>
      </p:sp>
      <p:sp>
        <p:nvSpPr>
          <p:cNvPr id="4" name="Footer Placeholder 3"/>
          <p:cNvSpPr>
            <a:spLocks noGrp="1"/>
          </p:cNvSpPr>
          <p:nvPr>
            <p:ph type="ftr" sz="quarter" idx="17"/>
          </p:nvPr>
        </p:nvSpPr>
        <p:spPr>
          <a:xfrm>
            <a:off x="1" y="6356351"/>
            <a:ext cx="9153524" cy="548712"/>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
        <p:nvSpPr>
          <p:cNvPr id="5" name="Text Placeholder 4"/>
          <p:cNvSpPr>
            <a:spLocks noGrp="1"/>
          </p:cNvSpPr>
          <p:nvPr>
            <p:ph type="body" sz="quarter" idx="18"/>
          </p:nvPr>
        </p:nvSpPr>
        <p:spPr>
          <a:xfrm>
            <a:off x="3672032" y="1993396"/>
            <a:ext cx="1606550" cy="471488"/>
          </a:xfrm>
        </p:spPr>
        <p:txBody>
          <a:bodyPr/>
          <a:lstStyle/>
          <a:p>
            <a:pPr lvl="0"/>
            <a:endParaRPr lang="en-US" dirty="0"/>
          </a:p>
        </p:txBody>
      </p:sp>
      <p:sp>
        <p:nvSpPr>
          <p:cNvPr id="12" name="Text Placeholder 4"/>
          <p:cNvSpPr>
            <a:spLocks noGrp="1"/>
          </p:cNvSpPr>
          <p:nvPr>
            <p:ph type="body" sz="quarter" idx="19"/>
          </p:nvPr>
        </p:nvSpPr>
        <p:spPr>
          <a:xfrm>
            <a:off x="360218" y="2622556"/>
            <a:ext cx="1606550" cy="471488"/>
          </a:xfrm>
        </p:spPr>
        <p:txBody>
          <a:bodyPr/>
          <a:lstStyle/>
          <a:p>
            <a:pPr lvl="0"/>
            <a:endParaRPr lang="en-US" dirty="0"/>
          </a:p>
        </p:txBody>
      </p:sp>
      <p:sp>
        <p:nvSpPr>
          <p:cNvPr id="13" name="Text Placeholder 4"/>
          <p:cNvSpPr>
            <a:spLocks noGrp="1"/>
          </p:cNvSpPr>
          <p:nvPr>
            <p:ph type="body" sz="quarter" idx="20"/>
          </p:nvPr>
        </p:nvSpPr>
        <p:spPr>
          <a:xfrm>
            <a:off x="2479388" y="2639237"/>
            <a:ext cx="1606550" cy="471488"/>
          </a:xfrm>
        </p:spPr>
        <p:txBody>
          <a:bodyPr/>
          <a:lstStyle/>
          <a:p>
            <a:pPr lvl="0"/>
            <a:endParaRPr lang="en-US" dirty="0"/>
          </a:p>
        </p:txBody>
      </p:sp>
      <p:sp>
        <p:nvSpPr>
          <p:cNvPr id="15" name="Text Placeholder 4"/>
          <p:cNvSpPr>
            <a:spLocks noGrp="1"/>
          </p:cNvSpPr>
          <p:nvPr>
            <p:ph type="body" sz="quarter" idx="21"/>
          </p:nvPr>
        </p:nvSpPr>
        <p:spPr>
          <a:xfrm>
            <a:off x="4931642" y="2661959"/>
            <a:ext cx="1606550" cy="471488"/>
          </a:xfrm>
        </p:spPr>
        <p:txBody>
          <a:bodyPr/>
          <a:lstStyle/>
          <a:p>
            <a:pPr lvl="0"/>
            <a:endParaRPr lang="en-US" dirty="0"/>
          </a:p>
        </p:txBody>
      </p:sp>
      <p:sp>
        <p:nvSpPr>
          <p:cNvPr id="16" name="Text Placeholder 4"/>
          <p:cNvSpPr>
            <a:spLocks noGrp="1"/>
          </p:cNvSpPr>
          <p:nvPr>
            <p:ph type="body" sz="quarter" idx="22"/>
          </p:nvPr>
        </p:nvSpPr>
        <p:spPr>
          <a:xfrm>
            <a:off x="7204940" y="2639237"/>
            <a:ext cx="1606550" cy="471488"/>
          </a:xfrm>
        </p:spPr>
        <p:txBody>
          <a:bodyPr/>
          <a:lstStyle/>
          <a:p>
            <a:pPr lvl="0"/>
            <a:endParaRPr lang="en-US" dirty="0"/>
          </a:p>
        </p:txBody>
      </p:sp>
    </p:spTree>
    <p:extLst>
      <p:ext uri="{BB962C8B-B14F-4D97-AF65-F5344CB8AC3E}">
        <p14:creationId xmlns:p14="http://schemas.microsoft.com/office/powerpoint/2010/main" val="19430915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478728"/>
            <a:ext cx="9144000" cy="1388235"/>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8542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8415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47872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08000" y="5538765"/>
            <a:ext cx="8194675" cy="731837"/>
          </a:xfrm>
        </p:spPr>
        <p:txBody>
          <a:bodyPr/>
          <a:lstStyle>
            <a:lvl1pPr marL="0" indent="0" algn="l">
              <a:buNone/>
              <a:defRPr sz="3600"/>
            </a:lvl1pPr>
          </a:lstStyle>
          <a:p>
            <a:pPr lvl="0"/>
            <a:r>
              <a:rPr lang="en-US" dirty="0" smtClean="0"/>
              <a:t>Edit Master text styles</a:t>
            </a:r>
            <a:endParaRPr lang="en-US" dirty="0"/>
          </a:p>
        </p:txBody>
      </p:sp>
      <p:sp>
        <p:nvSpPr>
          <p:cNvPr id="14" name="Picture Placeholder 13"/>
          <p:cNvSpPr>
            <a:spLocks noGrp="1"/>
          </p:cNvSpPr>
          <p:nvPr>
            <p:ph type="pic" sz="quarter" idx="15"/>
          </p:nvPr>
        </p:nvSpPr>
        <p:spPr>
          <a:xfrm>
            <a:off x="508000" y="1885951"/>
            <a:ext cx="8128000" cy="3369733"/>
          </a:xfrm>
        </p:spPr>
        <p:txBody>
          <a:bodyPr/>
          <a:lstStyle/>
          <a:p>
            <a:endParaRPr lang="en-US" dirty="0"/>
          </a:p>
        </p:txBody>
      </p:sp>
      <p:sp>
        <p:nvSpPr>
          <p:cNvPr id="4" name="Footer Placeholder 3"/>
          <p:cNvSpPr>
            <a:spLocks noGrp="1"/>
          </p:cNvSpPr>
          <p:nvPr>
            <p:ph type="ftr" sz="quarter" idx="17"/>
          </p:nvPr>
        </p:nvSpPr>
        <p:spPr>
          <a:xfrm>
            <a:off x="1" y="6356351"/>
            <a:ext cx="9153524" cy="548712"/>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13807563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263623"/>
            <a:ext cx="9144000" cy="1596991"/>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755751"/>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7399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26282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08000" y="5437165"/>
            <a:ext cx="8194675" cy="731837"/>
          </a:xfrm>
        </p:spPr>
        <p:txBody>
          <a:bodyPr/>
          <a:lstStyle>
            <a:lvl1pPr marL="0" indent="0" algn="l">
              <a:buNone/>
              <a:defRPr sz="3600"/>
            </a:lvl1pPr>
          </a:lstStyle>
          <a:p>
            <a:pPr lvl="0"/>
            <a:r>
              <a:rPr lang="en-US" dirty="0" smtClean="0"/>
              <a:t>Edit Master text styles</a:t>
            </a:r>
            <a:endParaRPr lang="en-US" dirty="0"/>
          </a:p>
        </p:txBody>
      </p:sp>
      <p:sp>
        <p:nvSpPr>
          <p:cNvPr id="14" name="Picture Placeholder 13"/>
          <p:cNvSpPr>
            <a:spLocks noGrp="1"/>
          </p:cNvSpPr>
          <p:nvPr>
            <p:ph type="pic" sz="quarter" idx="15"/>
          </p:nvPr>
        </p:nvSpPr>
        <p:spPr>
          <a:xfrm>
            <a:off x="508000" y="1828801"/>
            <a:ext cx="8128000" cy="3369733"/>
          </a:xfrm>
        </p:spPr>
        <p:txBody>
          <a:bodyPr/>
          <a:lstStyle/>
          <a:p>
            <a:endParaRPr lang="en-US" dirty="0"/>
          </a:p>
        </p:txBody>
      </p:sp>
      <p:sp>
        <p:nvSpPr>
          <p:cNvPr id="4" name="Footer Placeholder 3"/>
          <p:cNvSpPr>
            <a:spLocks noGrp="1"/>
          </p:cNvSpPr>
          <p:nvPr>
            <p:ph type="ftr" sz="quarter" idx="17"/>
          </p:nvPr>
        </p:nvSpPr>
        <p:spPr>
          <a:xfrm>
            <a:off x="1" y="6356351"/>
            <a:ext cx="9153524" cy="548712"/>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6036254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623876"/>
            <a:ext cx="9144000" cy="1243087"/>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8542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5757" y="236307"/>
            <a:ext cx="8702212" cy="1356188"/>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8415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63657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08000" y="5560537"/>
            <a:ext cx="8194675" cy="731837"/>
          </a:xfrm>
        </p:spPr>
        <p:txBody>
          <a:bodyPr/>
          <a:lstStyle>
            <a:lvl1pPr marL="0" indent="0" algn="l">
              <a:buNone/>
              <a:defRPr sz="3600"/>
            </a:lvl1pPr>
          </a:lstStyle>
          <a:p>
            <a:pPr lvl="0"/>
            <a:r>
              <a:rPr lang="en-US" dirty="0" smtClean="0"/>
              <a:t>Edit Master text styles</a:t>
            </a:r>
            <a:endParaRPr lang="en-US" dirty="0"/>
          </a:p>
        </p:txBody>
      </p:sp>
      <p:sp>
        <p:nvSpPr>
          <p:cNvPr id="4" name="Footer Placeholder 3"/>
          <p:cNvSpPr>
            <a:spLocks noGrp="1"/>
          </p:cNvSpPr>
          <p:nvPr>
            <p:ph type="ftr" sz="quarter" idx="17"/>
          </p:nvPr>
        </p:nvSpPr>
        <p:spPr>
          <a:xfrm>
            <a:off x="1" y="6356351"/>
            <a:ext cx="9153524" cy="548712"/>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
        <p:nvSpPr>
          <p:cNvPr id="5" name="Chart Placeholder 4"/>
          <p:cNvSpPr>
            <a:spLocks noGrp="1"/>
          </p:cNvSpPr>
          <p:nvPr>
            <p:ph type="chart" sz="quarter" idx="18"/>
          </p:nvPr>
        </p:nvSpPr>
        <p:spPr>
          <a:xfrm>
            <a:off x="508000" y="1947863"/>
            <a:ext cx="8194675" cy="3543090"/>
          </a:xfrm>
        </p:spPr>
        <p:txBody>
          <a:bodyPr/>
          <a:lstStyle/>
          <a:p>
            <a:endParaRPr lang="en-US" dirty="0"/>
          </a:p>
        </p:txBody>
      </p:sp>
    </p:spTree>
    <p:extLst>
      <p:ext uri="{BB962C8B-B14F-4D97-AF65-F5344CB8AC3E}">
        <p14:creationId xmlns:p14="http://schemas.microsoft.com/office/powerpoint/2010/main" val="28929494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6" name="Slide Number Placeholder 5"/>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716488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9"/>
          <p:cNvSpPr>
            <a:spLocks noGrp="1"/>
          </p:cNvSpPr>
          <p:nvPr>
            <p:ph type="pic" sz="quarter" idx="19"/>
          </p:nvPr>
        </p:nvSpPr>
        <p:spPr>
          <a:xfrm>
            <a:off x="508000" y="1944688"/>
            <a:ext cx="8194675" cy="3546475"/>
          </a:xfrm>
        </p:spPr>
        <p:txBody>
          <a:bodyPr/>
          <a:lstStyle/>
          <a:p>
            <a:endParaRPr lang="en-US"/>
          </a:p>
        </p:txBody>
      </p:sp>
      <p:sp>
        <p:nvSpPr>
          <p:cNvPr id="6" name="Rectangle 5" descr="Decorative rectangle"/>
          <p:cNvSpPr/>
          <p:nvPr userDrawn="1"/>
        </p:nvSpPr>
        <p:spPr>
          <a:xfrm>
            <a:off x="0" y="5623876"/>
            <a:ext cx="9144000" cy="1243087"/>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8542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5757" y="236307"/>
            <a:ext cx="8702212" cy="1356188"/>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8415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63657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08000" y="5560537"/>
            <a:ext cx="8194675" cy="731837"/>
          </a:xfrm>
        </p:spPr>
        <p:txBody>
          <a:bodyPr/>
          <a:lstStyle>
            <a:lvl1pPr marL="0" indent="0" algn="l">
              <a:buNone/>
              <a:defRPr sz="3600"/>
            </a:lvl1pPr>
          </a:lstStyle>
          <a:p>
            <a:pPr lvl="0"/>
            <a:r>
              <a:rPr lang="en-US" dirty="0" smtClean="0"/>
              <a:t>Edit Master text styles</a:t>
            </a:r>
            <a:endParaRPr lang="en-US" dirty="0"/>
          </a:p>
        </p:txBody>
      </p:sp>
      <p:sp>
        <p:nvSpPr>
          <p:cNvPr id="4" name="Footer Placeholder 3"/>
          <p:cNvSpPr>
            <a:spLocks noGrp="1"/>
          </p:cNvSpPr>
          <p:nvPr>
            <p:ph type="ftr" sz="quarter" idx="17"/>
          </p:nvPr>
        </p:nvSpPr>
        <p:spPr>
          <a:xfrm>
            <a:off x="1" y="6356351"/>
            <a:ext cx="9153524" cy="548712"/>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7154110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Rectangle 5" descr="Decorative rectangle"/>
          <p:cNvSpPr/>
          <p:nvPr userDrawn="1"/>
        </p:nvSpPr>
        <p:spPr>
          <a:xfrm>
            <a:off x="0" y="5554930"/>
            <a:ext cx="9144000" cy="1312033"/>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61289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5757" y="236307"/>
            <a:ext cx="8702212" cy="1356188"/>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61289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560373"/>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08000" y="5560537"/>
            <a:ext cx="8194675" cy="731837"/>
          </a:xfrm>
        </p:spPr>
        <p:txBody>
          <a:bodyPr/>
          <a:lstStyle>
            <a:lvl1pPr marL="0" indent="0" algn="l">
              <a:buNone/>
              <a:defRPr sz="3600"/>
            </a:lvl1pPr>
          </a:lstStyle>
          <a:p>
            <a:pPr lvl="0"/>
            <a:r>
              <a:rPr lang="en-US" dirty="0" smtClean="0"/>
              <a:t>Edit Master text styles</a:t>
            </a:r>
            <a:endParaRPr lang="en-US" dirty="0"/>
          </a:p>
        </p:txBody>
      </p:sp>
      <p:sp>
        <p:nvSpPr>
          <p:cNvPr id="4" name="Footer Placeholder 3"/>
          <p:cNvSpPr>
            <a:spLocks noGrp="1"/>
          </p:cNvSpPr>
          <p:nvPr>
            <p:ph type="ftr" sz="quarter" idx="17"/>
          </p:nvPr>
        </p:nvSpPr>
        <p:spPr>
          <a:xfrm>
            <a:off x="1" y="6356351"/>
            <a:ext cx="9153524" cy="548712"/>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
        <p:nvSpPr>
          <p:cNvPr id="10" name="Chart Placeholder 9"/>
          <p:cNvSpPr>
            <a:spLocks noGrp="1"/>
          </p:cNvSpPr>
          <p:nvPr>
            <p:ph type="chart" sz="quarter" idx="18"/>
          </p:nvPr>
        </p:nvSpPr>
        <p:spPr>
          <a:xfrm>
            <a:off x="215900" y="1741488"/>
            <a:ext cx="4160838" cy="3668712"/>
          </a:xfrm>
        </p:spPr>
        <p:txBody>
          <a:bodyPr/>
          <a:lstStyle/>
          <a:p>
            <a:endParaRPr lang="en-US" dirty="0"/>
          </a:p>
        </p:txBody>
      </p:sp>
      <p:sp>
        <p:nvSpPr>
          <p:cNvPr id="12" name="Chart Placeholder 9"/>
          <p:cNvSpPr>
            <a:spLocks noGrp="1"/>
          </p:cNvSpPr>
          <p:nvPr>
            <p:ph type="chart" sz="quarter" idx="19"/>
          </p:nvPr>
        </p:nvSpPr>
        <p:spPr>
          <a:xfrm>
            <a:off x="4777004" y="1741484"/>
            <a:ext cx="4160838" cy="3668712"/>
          </a:xfrm>
        </p:spPr>
        <p:txBody>
          <a:bodyPr/>
          <a:lstStyle/>
          <a:p>
            <a:endParaRPr lang="en-US" dirty="0"/>
          </a:p>
        </p:txBody>
      </p:sp>
    </p:spTree>
    <p:extLst>
      <p:ext uri="{BB962C8B-B14F-4D97-AF65-F5344CB8AC3E}">
        <p14:creationId xmlns:p14="http://schemas.microsoft.com/office/powerpoint/2010/main" val="24127744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p:cNvSpPr>
            <a:spLocks noGrp="1"/>
          </p:cNvSpPr>
          <p:nvPr>
            <p:ph type="pic" sz="quarter" idx="20"/>
          </p:nvPr>
        </p:nvSpPr>
        <p:spPr>
          <a:xfrm>
            <a:off x="215900" y="1741488"/>
            <a:ext cx="4160838" cy="3668712"/>
          </a:xfrm>
        </p:spPr>
        <p:txBody>
          <a:bodyPr/>
          <a:lstStyle/>
          <a:p>
            <a:endParaRPr lang="en-US"/>
          </a:p>
        </p:txBody>
      </p:sp>
      <p:sp>
        <p:nvSpPr>
          <p:cNvPr id="14" name="Picture Placeholder 13"/>
          <p:cNvSpPr>
            <a:spLocks noGrp="1"/>
          </p:cNvSpPr>
          <p:nvPr>
            <p:ph type="pic" sz="quarter" idx="21"/>
          </p:nvPr>
        </p:nvSpPr>
        <p:spPr>
          <a:xfrm>
            <a:off x="4776788" y="1741488"/>
            <a:ext cx="4160837" cy="3668712"/>
          </a:xfrm>
        </p:spPr>
        <p:txBody>
          <a:bodyPr/>
          <a:lstStyle/>
          <a:p>
            <a:endParaRPr lang="en-US"/>
          </a:p>
        </p:txBody>
      </p:sp>
      <p:sp>
        <p:nvSpPr>
          <p:cNvPr id="6" name="Rectangle 5" descr="Decorative rectangle"/>
          <p:cNvSpPr/>
          <p:nvPr userDrawn="1"/>
        </p:nvSpPr>
        <p:spPr>
          <a:xfrm>
            <a:off x="0" y="5554930"/>
            <a:ext cx="9144000" cy="1312033"/>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Decorative rectangle"/>
          <p:cNvSpPr/>
          <p:nvPr userDrawn="1"/>
        </p:nvSpPr>
        <p:spPr>
          <a:xfrm>
            <a:off x="0" y="0"/>
            <a:ext cx="9144000" cy="1612894"/>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5757" y="236307"/>
            <a:ext cx="8702212" cy="1356188"/>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61289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ecorative line"/>
          <p:cNvCxnSpPr/>
          <p:nvPr userDrawn="1"/>
        </p:nvCxnSpPr>
        <p:spPr>
          <a:xfrm>
            <a:off x="0" y="5560373"/>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08000" y="5560537"/>
            <a:ext cx="8194675" cy="731837"/>
          </a:xfrm>
        </p:spPr>
        <p:txBody>
          <a:bodyPr/>
          <a:lstStyle>
            <a:lvl1pPr marL="0" indent="0" algn="l">
              <a:buNone/>
              <a:defRPr sz="3600"/>
            </a:lvl1pPr>
          </a:lstStyle>
          <a:p>
            <a:pPr lvl="0"/>
            <a:r>
              <a:rPr lang="en-US" dirty="0" smtClean="0"/>
              <a:t>Edit Master text styles</a:t>
            </a:r>
            <a:endParaRPr lang="en-US" dirty="0"/>
          </a:p>
        </p:txBody>
      </p:sp>
      <p:sp>
        <p:nvSpPr>
          <p:cNvPr id="4" name="Footer Placeholder 3"/>
          <p:cNvSpPr>
            <a:spLocks noGrp="1"/>
          </p:cNvSpPr>
          <p:nvPr>
            <p:ph type="ftr" sz="quarter" idx="17"/>
          </p:nvPr>
        </p:nvSpPr>
        <p:spPr>
          <a:xfrm>
            <a:off x="1" y="6356351"/>
            <a:ext cx="9153524" cy="548712"/>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10068165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descr="Decorative rectangle"/>
          <p:cNvSpPr/>
          <p:nvPr userDrawn="1"/>
        </p:nvSpPr>
        <p:spPr>
          <a:xfrm>
            <a:off x="0" y="0"/>
            <a:ext cx="9144000" cy="19177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9177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12"/>
          <p:cNvSpPr>
            <a:spLocks noGrp="1"/>
          </p:cNvSpPr>
          <p:nvPr>
            <p:ph type="ftr" sz="quarter" idx="11"/>
          </p:nvPr>
        </p:nvSpPr>
        <p:spPr>
          <a:xfrm>
            <a:off x="0" y="6356351"/>
            <a:ext cx="9144000" cy="501649"/>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77333085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7" name="Rectangle 6" descr="Decorative rectangle"/>
          <p:cNvSpPr/>
          <p:nvPr userDrawn="1"/>
        </p:nvSpPr>
        <p:spPr>
          <a:xfrm>
            <a:off x="0" y="0"/>
            <a:ext cx="9144000" cy="19177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19177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12"/>
          <p:cNvSpPr>
            <a:spLocks noGrp="1"/>
          </p:cNvSpPr>
          <p:nvPr>
            <p:ph type="ftr" sz="quarter" idx="11"/>
          </p:nvPr>
        </p:nvSpPr>
        <p:spPr>
          <a:xfrm>
            <a:off x="0" y="6356351"/>
            <a:ext cx="9144000" cy="501649"/>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
        <p:nvSpPr>
          <p:cNvPr id="4" name="Picture Placeholder 3"/>
          <p:cNvSpPr>
            <a:spLocks noGrp="1"/>
          </p:cNvSpPr>
          <p:nvPr>
            <p:ph type="pic" sz="quarter" idx="12"/>
          </p:nvPr>
        </p:nvSpPr>
        <p:spPr>
          <a:xfrm>
            <a:off x="279400" y="2057400"/>
            <a:ext cx="8597900" cy="4165600"/>
          </a:xfrm>
        </p:spPr>
        <p:txBody>
          <a:bodyPr/>
          <a:lstStyle/>
          <a:p>
            <a:endParaRPr lang="en-US"/>
          </a:p>
        </p:txBody>
      </p:sp>
    </p:spTree>
    <p:extLst>
      <p:ext uri="{BB962C8B-B14F-4D97-AF65-F5344CB8AC3E}">
        <p14:creationId xmlns:p14="http://schemas.microsoft.com/office/powerpoint/2010/main" val="19607628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Rectangle 6" descr="Decorative rectangle"/>
          <p:cNvSpPr/>
          <p:nvPr userDrawn="1"/>
        </p:nvSpPr>
        <p:spPr>
          <a:xfrm>
            <a:off x="0" y="4947388"/>
            <a:ext cx="9144000" cy="19177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4966014"/>
            <a:ext cx="7886700" cy="1325563"/>
          </a:xfrm>
        </p:spPr>
        <p:txBody>
          <a:bodyPr/>
          <a:lstStyle>
            <a:lvl1pPr algn="l">
              <a:defRPr/>
            </a:lvl1pPr>
          </a:lstStyle>
          <a:p>
            <a:r>
              <a:rPr lang="en-US" dirty="0" smtClean="0"/>
              <a:t>Click to edit Master title style</a:t>
            </a:r>
            <a:endParaRPr lang="en-US" dirty="0"/>
          </a:p>
        </p:txBody>
      </p:sp>
      <p:cxnSp>
        <p:nvCxnSpPr>
          <p:cNvPr id="8" name="Straight Connector 7" descr="decorative line"/>
          <p:cNvCxnSpPr/>
          <p:nvPr userDrawn="1"/>
        </p:nvCxnSpPr>
        <p:spPr>
          <a:xfrm>
            <a:off x="0" y="494004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12"/>
          <p:cNvSpPr>
            <a:spLocks noGrp="1"/>
          </p:cNvSpPr>
          <p:nvPr>
            <p:ph type="ftr" sz="quarter" idx="11"/>
          </p:nvPr>
        </p:nvSpPr>
        <p:spPr>
          <a:xfrm>
            <a:off x="0" y="6356351"/>
            <a:ext cx="9144000" cy="501649"/>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67707343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descr="Decorative rectangle"/>
          <p:cNvSpPr/>
          <p:nvPr userDrawn="1"/>
        </p:nvSpPr>
        <p:spPr>
          <a:xfrm>
            <a:off x="-152400" y="1600200"/>
            <a:ext cx="9448800" cy="3657600"/>
          </a:xfrm>
          <a:prstGeom prst="rect">
            <a:avLst/>
          </a:prstGeom>
          <a:solidFill>
            <a:srgbClr val="F8E8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2759987"/>
            <a:ext cx="7886700" cy="1325563"/>
          </a:xfrm>
        </p:spPr>
        <p:txBody>
          <a:bodyPr/>
          <a:lstStyle>
            <a:lvl1pPr algn="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0" y="6356351"/>
            <a:ext cx="9144000" cy="501649"/>
          </a:xfrm>
        </p:spPr>
        <p:txBody>
          <a:bodyPr/>
          <a:lstStyle>
            <a:lvl1pPr>
              <a:defRPr>
                <a:solidFill>
                  <a:srgbClr val="646464"/>
                </a:solidFill>
              </a:defRPr>
            </a:lvl1p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107275533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5" name="Slide Number Placeholder 4"/>
          <p:cNvSpPr>
            <a:spLocks noGrp="1"/>
          </p:cNvSpPr>
          <p:nvPr>
            <p:ph type="sldNum" sz="quarter" idx="12"/>
          </p:nvPr>
        </p:nvSpPr>
        <p:spPr/>
        <p:txBody>
          <a:bodyPr/>
          <a:lstStyle/>
          <a:p>
            <a:fld id="{6A7A82C8-333E-44FD-B23A-D300039191AE}" type="slidenum">
              <a:rPr lang="en-US" smtClean="0"/>
              <a:t>‹#›</a:t>
            </a:fld>
            <a:endParaRPr lang="en-US" dirty="0"/>
          </a:p>
        </p:txBody>
      </p:sp>
      <p:sp>
        <p:nvSpPr>
          <p:cNvPr id="9" name="Content Placeholder 8"/>
          <p:cNvSpPr>
            <a:spLocks noGrp="1"/>
          </p:cNvSpPr>
          <p:nvPr>
            <p:ph sz="quarter" idx="13"/>
          </p:nvPr>
        </p:nvSpPr>
        <p:spPr>
          <a:xfrm>
            <a:off x="469106" y="1828800"/>
            <a:ext cx="8168879" cy="4340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952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5" name="Slide Number Placeholder 4"/>
          <p:cNvSpPr>
            <a:spLocks noGrp="1"/>
          </p:cNvSpPr>
          <p:nvPr>
            <p:ph type="sldNum" sz="quarter" idx="12"/>
          </p:nvPr>
        </p:nvSpPr>
        <p:spPr/>
        <p:txBody>
          <a:bodyPr/>
          <a:lstStyle/>
          <a:p>
            <a:fld id="{6A7A82C8-333E-44FD-B23A-D300039191AE}" type="slidenum">
              <a:rPr lang="en-US" smtClean="0"/>
              <a:t>‹#›</a:t>
            </a:fld>
            <a:endParaRPr lang="en-US" dirty="0"/>
          </a:p>
        </p:txBody>
      </p:sp>
      <p:sp>
        <p:nvSpPr>
          <p:cNvPr id="7" name="Text Placeholder 6"/>
          <p:cNvSpPr>
            <a:spLocks noGrp="1"/>
          </p:cNvSpPr>
          <p:nvPr>
            <p:ph type="body" sz="quarter" idx="13"/>
          </p:nvPr>
        </p:nvSpPr>
        <p:spPr>
          <a:xfrm>
            <a:off x="451413" y="1921397"/>
            <a:ext cx="8255628" cy="42476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139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5" name="Slide Number Placeholder 4"/>
          <p:cNvSpPr>
            <a:spLocks noGrp="1"/>
          </p:cNvSpPr>
          <p:nvPr>
            <p:ph type="sldNum" sz="quarter" idx="12"/>
          </p:nvPr>
        </p:nvSpPr>
        <p:spPr/>
        <p:txBody>
          <a:bodyPr/>
          <a:lstStyle/>
          <a:p>
            <a:fld id="{6A7A82C8-333E-44FD-B23A-D300039191AE}" type="slidenum">
              <a:rPr lang="en-US" smtClean="0"/>
              <a:t>‹#›</a:t>
            </a:fld>
            <a:endParaRPr lang="en-US" dirty="0"/>
          </a:p>
        </p:txBody>
      </p:sp>
      <p:sp>
        <p:nvSpPr>
          <p:cNvPr id="7" name="Picture Placeholder 6"/>
          <p:cNvSpPr>
            <a:spLocks noGrp="1"/>
          </p:cNvSpPr>
          <p:nvPr>
            <p:ph type="pic" sz="quarter" idx="13"/>
          </p:nvPr>
        </p:nvSpPr>
        <p:spPr>
          <a:xfrm>
            <a:off x="477456" y="1898650"/>
            <a:ext cx="8186723" cy="4224338"/>
          </a:xfrm>
        </p:spPr>
        <p:txBody>
          <a:bodyPr/>
          <a:lstStyle/>
          <a:p>
            <a:endParaRPr lang="en-US" dirty="0"/>
          </a:p>
        </p:txBody>
      </p:sp>
    </p:spTree>
    <p:extLst>
      <p:ext uri="{BB962C8B-B14F-4D97-AF65-F5344CB8AC3E}">
        <p14:creationId xmlns:p14="http://schemas.microsoft.com/office/powerpoint/2010/main" val="271112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7" name="Slide Number Placeholder 6"/>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2021525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5" name="Slide Number Placeholder 4"/>
          <p:cNvSpPr>
            <a:spLocks noGrp="1"/>
          </p:cNvSpPr>
          <p:nvPr>
            <p:ph type="sldNum" sz="quarter" idx="12"/>
          </p:nvPr>
        </p:nvSpPr>
        <p:spPr/>
        <p:txBody>
          <a:bodyPr/>
          <a:lstStyle/>
          <a:p>
            <a:fld id="{6A7A82C8-333E-44FD-B23A-D300039191AE}" type="slidenum">
              <a:rPr lang="en-US" smtClean="0"/>
              <a:t>‹#›</a:t>
            </a:fld>
            <a:endParaRPr lang="en-US" dirty="0"/>
          </a:p>
        </p:txBody>
      </p:sp>
      <p:sp>
        <p:nvSpPr>
          <p:cNvPr id="7" name="Chart Placeholder 6"/>
          <p:cNvSpPr>
            <a:spLocks noGrp="1"/>
          </p:cNvSpPr>
          <p:nvPr>
            <p:ph type="chart" sz="quarter" idx="13"/>
          </p:nvPr>
        </p:nvSpPr>
        <p:spPr>
          <a:xfrm>
            <a:off x="459581" y="2014538"/>
            <a:ext cx="8168879" cy="4132262"/>
          </a:xfrm>
        </p:spPr>
        <p:txBody>
          <a:bodyPr/>
          <a:lstStyle/>
          <a:p>
            <a:endParaRPr lang="en-US" dirty="0"/>
          </a:p>
        </p:txBody>
      </p:sp>
    </p:spTree>
    <p:extLst>
      <p:ext uri="{BB962C8B-B14F-4D97-AF65-F5344CB8AC3E}">
        <p14:creationId xmlns:p14="http://schemas.microsoft.com/office/powerpoint/2010/main" val="4238999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5" name="Slide Number Placeholder 4"/>
          <p:cNvSpPr>
            <a:spLocks noGrp="1"/>
          </p:cNvSpPr>
          <p:nvPr>
            <p:ph type="sldNum" sz="quarter" idx="12"/>
          </p:nvPr>
        </p:nvSpPr>
        <p:spPr/>
        <p:txBody>
          <a:bodyPr/>
          <a:lstStyle/>
          <a:p>
            <a:fld id="{6A7A82C8-333E-44FD-B23A-D300039191AE}" type="slidenum">
              <a:rPr lang="en-US" smtClean="0"/>
              <a:t>‹#›</a:t>
            </a:fld>
            <a:endParaRPr lang="en-US" dirty="0"/>
          </a:p>
        </p:txBody>
      </p:sp>
      <p:sp>
        <p:nvSpPr>
          <p:cNvPr id="7" name="Table Placeholder 6"/>
          <p:cNvSpPr>
            <a:spLocks noGrp="1"/>
          </p:cNvSpPr>
          <p:nvPr>
            <p:ph type="tbl" sz="quarter" idx="13"/>
          </p:nvPr>
        </p:nvSpPr>
        <p:spPr>
          <a:xfrm>
            <a:off x="451247" y="2025650"/>
            <a:ext cx="8237934" cy="4121150"/>
          </a:xfrm>
        </p:spPr>
        <p:txBody>
          <a:bodyPr/>
          <a:lstStyle/>
          <a:p>
            <a:endParaRPr lang="en-US" dirty="0"/>
          </a:p>
        </p:txBody>
      </p:sp>
    </p:spTree>
    <p:extLst>
      <p:ext uri="{BB962C8B-B14F-4D97-AF65-F5344CB8AC3E}">
        <p14:creationId xmlns:p14="http://schemas.microsoft.com/office/powerpoint/2010/main" val="1206308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5" name="Slide Number Placeholder 4"/>
          <p:cNvSpPr>
            <a:spLocks noGrp="1"/>
          </p:cNvSpPr>
          <p:nvPr>
            <p:ph type="sldNum" sz="quarter" idx="12"/>
          </p:nvPr>
        </p:nvSpPr>
        <p:spPr/>
        <p:txBody>
          <a:bodyPr/>
          <a:lstStyle/>
          <a:p>
            <a:fld id="{6A7A82C8-333E-44FD-B23A-D300039191AE}" type="slidenum">
              <a:rPr lang="en-US" smtClean="0"/>
              <a:t>‹#›</a:t>
            </a:fld>
            <a:endParaRPr lang="en-US" dirty="0"/>
          </a:p>
        </p:txBody>
      </p:sp>
      <p:sp>
        <p:nvSpPr>
          <p:cNvPr id="7" name="SmartArt Placeholder 6"/>
          <p:cNvSpPr>
            <a:spLocks noGrp="1"/>
          </p:cNvSpPr>
          <p:nvPr>
            <p:ph type="dgm" sz="quarter" idx="13"/>
          </p:nvPr>
        </p:nvSpPr>
        <p:spPr>
          <a:xfrm>
            <a:off x="495300" y="1944689"/>
            <a:ext cx="8133160" cy="4213225"/>
          </a:xfrm>
        </p:spPr>
        <p:txBody>
          <a:bodyPr/>
          <a:lstStyle/>
          <a:p>
            <a:endParaRPr lang="en-US" dirty="0"/>
          </a:p>
        </p:txBody>
      </p:sp>
    </p:spTree>
    <p:extLst>
      <p:ext uri="{BB962C8B-B14F-4D97-AF65-F5344CB8AC3E}">
        <p14:creationId xmlns:p14="http://schemas.microsoft.com/office/powerpoint/2010/main" val="1250711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5" name="Slide Number Placeholder 4"/>
          <p:cNvSpPr>
            <a:spLocks noGrp="1"/>
          </p:cNvSpPr>
          <p:nvPr>
            <p:ph type="sldNum" sz="quarter" idx="12"/>
          </p:nvPr>
        </p:nvSpPr>
        <p:spPr/>
        <p:txBody>
          <a:bodyPr/>
          <a:lstStyle/>
          <a:p>
            <a:fld id="{6A7A82C8-333E-44FD-B23A-D300039191AE}" type="slidenum">
              <a:rPr lang="en-US" smtClean="0"/>
              <a:t>‹#›</a:t>
            </a:fld>
            <a:endParaRPr lang="en-US" dirty="0"/>
          </a:p>
        </p:txBody>
      </p:sp>
      <p:sp>
        <p:nvSpPr>
          <p:cNvPr id="7" name="Online Image Placeholder 6"/>
          <p:cNvSpPr>
            <a:spLocks noGrp="1"/>
          </p:cNvSpPr>
          <p:nvPr>
            <p:ph type="clipArt" sz="quarter" idx="13"/>
          </p:nvPr>
        </p:nvSpPr>
        <p:spPr>
          <a:xfrm>
            <a:off x="442913" y="1898651"/>
            <a:ext cx="8246269" cy="4259263"/>
          </a:xfrm>
        </p:spPr>
        <p:txBody>
          <a:bodyPr/>
          <a:lstStyle/>
          <a:p>
            <a:endParaRPr lang="en-US" dirty="0"/>
          </a:p>
        </p:txBody>
      </p:sp>
    </p:spTree>
    <p:extLst>
      <p:ext uri="{BB962C8B-B14F-4D97-AF65-F5344CB8AC3E}">
        <p14:creationId xmlns:p14="http://schemas.microsoft.com/office/powerpoint/2010/main" val="290227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9" name="Slide Number Placeholder 8"/>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110844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5" name="Slide Number Placeholder 4"/>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197621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4" name="Slide Number Placeholder 3"/>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89087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7" name="Slide Number Placeholder 6"/>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348131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U.S. Department of Labor, Bureau of Labor Statistics, 2019 Current Population Survey, Annual Averages, Unpublished Tables  (Calculations done within VETS)</a:t>
            </a:r>
            <a:endParaRPr lang="en-US" dirty="0"/>
          </a:p>
        </p:txBody>
      </p:sp>
      <p:sp>
        <p:nvSpPr>
          <p:cNvPr id="7" name="Slide Number Placeholder 6"/>
          <p:cNvSpPr>
            <a:spLocks noGrp="1"/>
          </p:cNvSpPr>
          <p:nvPr>
            <p:ph type="sldNum" sz="quarter" idx="12"/>
          </p:nvPr>
        </p:nvSpPr>
        <p:spPr/>
        <p:txBody>
          <a:bodyPr/>
          <a:lstStyle/>
          <a:p>
            <a:fld id="{6A7A82C8-333E-44FD-B23A-D300039191AE}" type="slidenum">
              <a:rPr lang="en-US" smtClean="0"/>
              <a:t>‹#›</a:t>
            </a:fld>
            <a:endParaRPr lang="en-US" dirty="0"/>
          </a:p>
        </p:txBody>
      </p:sp>
    </p:spTree>
    <p:extLst>
      <p:ext uri="{BB962C8B-B14F-4D97-AF65-F5344CB8AC3E}">
        <p14:creationId xmlns:p14="http://schemas.microsoft.com/office/powerpoint/2010/main" val="403019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aseline="0">
                <a:solidFill>
                  <a:schemeClr val="tx1">
                    <a:tint val="75000"/>
                  </a:schemeClr>
                </a:solidFill>
                <a:latin typeface="Franklin Gothic Book" panose="020B0503020102020204" pitchFamily="34" charset="0"/>
              </a:defRPr>
            </a:lvl1pPr>
          </a:lstStyle>
          <a:p>
            <a:r>
              <a:rPr lang="en-US" smtClean="0"/>
              <a:t>U.S. Department of Labor, Bureau of Labor Statistics, 2019 Current Population Survey, Annual Averages, Unpublished Tables  (Calculations done within VETS)</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Book" panose="020B0503020102020204" pitchFamily="34" charset="0"/>
              </a:defRPr>
            </a:lvl1pPr>
          </a:lstStyle>
          <a:p>
            <a:fld id="{6A7A82C8-333E-44FD-B23A-D300039191AE}" type="slidenum">
              <a:rPr lang="en-US" smtClean="0"/>
              <a:pPr/>
              <a:t>‹#›</a:t>
            </a:fld>
            <a:endParaRPr lang="en-US" dirty="0"/>
          </a:p>
        </p:txBody>
      </p:sp>
    </p:spTree>
    <p:extLst>
      <p:ext uri="{BB962C8B-B14F-4D97-AF65-F5344CB8AC3E}">
        <p14:creationId xmlns:p14="http://schemas.microsoft.com/office/powerpoint/2010/main" val="21448533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97" r:id="rId13"/>
    <p:sldLayoutId id="2147483660" r:id="rId14"/>
    <p:sldLayoutId id="2147483682" r:id="rId15"/>
    <p:sldLayoutId id="2147483687" r:id="rId16"/>
    <p:sldLayoutId id="2147483699" r:id="rId17"/>
    <p:sldLayoutId id="2147483691" r:id="rId18"/>
    <p:sldLayoutId id="2147483703" r:id="rId19"/>
    <p:sldLayoutId id="2147483701" r:id="rId20"/>
    <p:sldLayoutId id="2147483702" r:id="rId21"/>
    <p:sldLayoutId id="2147483694" r:id="rId22"/>
    <p:sldLayoutId id="2147483684" r:id="rId23"/>
    <p:sldLayoutId id="2147483693" r:id="rId24"/>
    <p:sldLayoutId id="2147483688" r:id="rId25"/>
    <p:sldLayoutId id="2147483692" r:id="rId26"/>
    <p:sldLayoutId id="2147483685" r:id="rId27"/>
    <p:sldLayoutId id="2147483695" r:id="rId28"/>
    <p:sldLayoutId id="2147483686" r:id="rId29"/>
    <p:sldLayoutId id="2147483698" r:id="rId30"/>
    <p:sldLayoutId id="2147483689" r:id="rId31"/>
    <p:sldLayoutId id="2147483700" r:id="rId32"/>
    <p:sldLayoutId id="2147483683" r:id="rId33"/>
    <p:sldLayoutId id="2147483696" r:id="rId34"/>
    <p:sldLayoutId id="2147483690" r:id="rId35"/>
    <p:sldLayoutId id="2147483681" r:id="rId36"/>
    <p:sldLayoutId id="2147483661" r:id="rId37"/>
    <p:sldLayoutId id="2147483662" r:id="rId38"/>
    <p:sldLayoutId id="2147483663" r:id="rId39"/>
    <p:sldLayoutId id="2147483664" r:id="rId40"/>
    <p:sldLayoutId id="2147483665" r:id="rId41"/>
    <p:sldLayoutId id="2147483666" r:id="rId42"/>
    <p:sldLayoutId id="2147483667" r:id="rId43"/>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baseline="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glowacki.nancy.a@dol.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mailto:glowacki.nancy.a@dol.gov" TargetMode="Externa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United States Department of Labor seal&#10;Veterans' Employment and Training Service&#10;United States Department of Labor&#10;Women Veterans&#10;Silhouette of a woman in a business suit, in a military uniform, saluting, and another woman in a business suit."/>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504" b="1504"/>
          <a:stretch>
            <a:fillRect/>
          </a:stretch>
        </p:blipFill>
        <p:spPr>
          <a:xfrm>
            <a:off x="370116" y="15240"/>
            <a:ext cx="8902534" cy="1746504"/>
          </a:xfrm>
        </p:spPr>
      </p:pic>
      <p:sp>
        <p:nvSpPr>
          <p:cNvPr id="2" name="Title 1"/>
          <p:cNvSpPr>
            <a:spLocks noGrp="1"/>
          </p:cNvSpPr>
          <p:nvPr>
            <p:ph type="ctrTitle"/>
          </p:nvPr>
        </p:nvSpPr>
        <p:spPr>
          <a:xfrm>
            <a:off x="245532" y="1793875"/>
            <a:ext cx="8898467" cy="2387600"/>
          </a:xfrm>
        </p:spPr>
        <p:txBody>
          <a:bodyPr/>
          <a:lstStyle/>
          <a:p>
            <a:pPr algn="l"/>
            <a:r>
              <a:rPr lang="en-US" dirty="0"/>
              <a:t>2019 Gender and Veteran Demographics</a:t>
            </a:r>
          </a:p>
        </p:txBody>
      </p:sp>
      <p:sp>
        <p:nvSpPr>
          <p:cNvPr id="3" name="Subtitle 2"/>
          <p:cNvSpPr>
            <a:spLocks noGrp="1"/>
          </p:cNvSpPr>
          <p:nvPr>
            <p:ph type="subTitle" idx="1"/>
          </p:nvPr>
        </p:nvSpPr>
        <p:spPr>
          <a:xfrm>
            <a:off x="245533" y="4860931"/>
            <a:ext cx="8652934" cy="1655762"/>
          </a:xfrm>
        </p:spPr>
        <p:txBody>
          <a:bodyPr/>
          <a:lstStyle/>
          <a:p>
            <a:pPr algn="l"/>
            <a:r>
              <a:rPr lang="en-US" b="1" dirty="0"/>
              <a:t>Findings from 2019 Annual Averages, Current Population Survey</a:t>
            </a:r>
            <a:endParaRPr lang="en-US" dirty="0"/>
          </a:p>
        </p:txBody>
      </p:sp>
      <p:sp>
        <p:nvSpPr>
          <p:cNvPr id="4" name="Text Placeholder 3"/>
          <p:cNvSpPr>
            <a:spLocks noGrp="1"/>
          </p:cNvSpPr>
          <p:nvPr>
            <p:ph type="body" sz="quarter" idx="13"/>
          </p:nvPr>
        </p:nvSpPr>
        <p:spPr>
          <a:xfrm>
            <a:off x="0" y="6460365"/>
            <a:ext cx="9144000" cy="404949"/>
          </a:xfrm>
          <a:noFill/>
        </p:spPr>
        <p:txBody>
          <a:bodyPr/>
          <a:lstStyle/>
          <a:p>
            <a:r>
              <a:rPr lang="en-US" altLang="en-US" b="1" dirty="0">
                <a:solidFill>
                  <a:schemeClr val="tx1"/>
                </a:solidFill>
                <a:latin typeface="Calibri" pitchFamily="34" charset="0"/>
              </a:rPr>
              <a:t>Dr. Nancy A. Glowacki – </a:t>
            </a:r>
            <a:r>
              <a:rPr lang="en-US" altLang="en-US" b="1" u="sng" dirty="0" smtClean="0">
                <a:solidFill>
                  <a:schemeClr val="tx1"/>
                </a:solidFill>
                <a:latin typeface="Calibri" pitchFamily="34" charset="0"/>
                <a:hlinkClick r:id="rId4"/>
              </a:rPr>
              <a:t>glowacki.nancy.a@dol.gov</a:t>
            </a:r>
            <a:endParaRPr lang="en-US" altLang="en-US" b="1" dirty="0">
              <a:solidFill>
                <a:schemeClr val="tx1"/>
              </a:solidFill>
              <a:latin typeface="Calibri" pitchFamily="34" charset="0"/>
            </a:endParaRPr>
          </a:p>
        </p:txBody>
      </p:sp>
    </p:spTree>
    <p:extLst>
      <p:ext uri="{BB962C8B-B14F-4D97-AF65-F5344CB8AC3E}">
        <p14:creationId xmlns:p14="http://schemas.microsoft.com/office/powerpoint/2010/main" val="549523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86421"/>
            <a:ext cx="7886700" cy="1325563"/>
          </a:xfrm>
        </p:spPr>
        <p:txBody>
          <a:bodyPr>
            <a:normAutofit/>
          </a:bodyPr>
          <a:lstStyle/>
          <a:p>
            <a:r>
              <a:rPr lang="en-US" dirty="0"/>
              <a:t>“Have you ever served in the military</a:t>
            </a:r>
            <a:r>
              <a:rPr lang="en-US" dirty="0" smtClean="0"/>
              <a:t>?”</a:t>
            </a:r>
            <a:endParaRPr lang="en-US" dirty="0"/>
          </a:p>
        </p:txBody>
      </p:sp>
      <p:sp>
        <p:nvSpPr>
          <p:cNvPr id="3" name="Text Placeholder 2"/>
          <p:cNvSpPr>
            <a:spLocks noGrp="1"/>
          </p:cNvSpPr>
          <p:nvPr>
            <p:ph type="body" sz="quarter" idx="4294967295"/>
          </p:nvPr>
        </p:nvSpPr>
        <p:spPr>
          <a:xfrm>
            <a:off x="709573" y="4101675"/>
            <a:ext cx="8194675" cy="731837"/>
          </a:xfrm>
        </p:spPr>
        <p:txBody>
          <a:bodyPr/>
          <a:lstStyle/>
          <a:p>
            <a:pPr marL="0" indent="0">
              <a:buNone/>
            </a:pPr>
            <a:r>
              <a:rPr lang="en-US" dirty="0" smtClean="0"/>
              <a:t>Ask each and every person!</a:t>
            </a:r>
            <a:endParaRPr lang="en-US" dirty="0"/>
          </a:p>
        </p:txBody>
      </p:sp>
      <p:sp>
        <p:nvSpPr>
          <p:cNvPr id="4" name="Footer Placeholder 3"/>
          <p:cNvSpPr>
            <a:spLocks noGrp="1"/>
          </p:cNvSpPr>
          <p:nvPr>
            <p:ph type="ftr" sz="quarter" idx="4294967295"/>
          </p:nvPr>
        </p:nvSpPr>
        <p:spPr>
          <a:xfrm>
            <a:off x="-9525" y="6356350"/>
            <a:ext cx="9153525" cy="549275"/>
          </a:xfrm>
        </p:spPr>
        <p:txBody>
          <a:bodyPr/>
          <a:lstStyle/>
          <a:p>
            <a:r>
              <a:rPr lang="en-US" smtClean="0"/>
              <a:t>U.S. Department of Labor, Bureau of Labor Statistics, 2019 Current Population Survey, Annual Averages, Unpublished Tables </a:t>
            </a:r>
          </a:p>
          <a:p>
            <a:r>
              <a:rPr lang="en-US" smtClean="0"/>
              <a:t>(Calculations done within VETS)</a:t>
            </a:r>
            <a:endParaRPr lang="en-US" dirty="0" smtClean="0"/>
          </a:p>
        </p:txBody>
      </p:sp>
    </p:spTree>
    <p:extLst>
      <p:ext uri="{BB962C8B-B14F-4D97-AF65-F5344CB8AC3E}">
        <p14:creationId xmlns:p14="http://schemas.microsoft.com/office/powerpoint/2010/main" val="1788987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if we combine men and women and veterans and nonveterans?</a:t>
            </a:r>
            <a:endParaRPr lang="en-US" sz="3600" dirty="0"/>
          </a:p>
        </p:txBody>
      </p:sp>
      <p:pic>
        <p:nvPicPr>
          <p:cNvPr id="5" name="Picture Placeholder 4" descr="4 stick people - 1 is a typical man, 1 is a typical woman, 1 is a man saluting, and 1 is a woman saluting, signifying male nonveterans, women nonveterans, male veterans, and women veterans."/>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92685" y="1982355"/>
            <a:ext cx="7974034" cy="3703320"/>
          </a:xfrm>
        </p:spPr>
      </p:pic>
      <p:sp>
        <p:nvSpPr>
          <p:cNvPr id="3" name="Footer Placeholder 2"/>
          <p:cNvSpPr>
            <a:spLocks noGrp="1"/>
          </p:cNvSpPr>
          <p:nvPr>
            <p:ph type="ftr" sz="quarter" idx="17"/>
          </p:nvPr>
        </p:nvSpPr>
        <p:spPr/>
        <p:txBody>
          <a:bodyPr/>
          <a:lstStyle/>
          <a:p>
            <a:r>
              <a:rPr lang="en-US" smtClean="0"/>
              <a:t>U.S. Department of Labor, Bureau of Labor Statistics, 2019 Current Population Survey, Annual Averages, Unpublished Tables </a:t>
            </a:r>
          </a:p>
          <a:p>
            <a:r>
              <a:rPr lang="en-US" smtClean="0"/>
              <a:t>(Calculations done within VETS)</a:t>
            </a:r>
            <a:endParaRPr lang="en-US" dirty="0" smtClean="0"/>
          </a:p>
        </p:txBody>
      </p:sp>
    </p:spTree>
    <p:extLst>
      <p:ext uri="{BB962C8B-B14F-4D97-AF65-F5344CB8AC3E}">
        <p14:creationId xmlns:p14="http://schemas.microsoft.com/office/powerpoint/2010/main" val="223473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 100 adults in the overall population:</a:t>
            </a:r>
          </a:p>
        </p:txBody>
      </p:sp>
      <p:pic>
        <p:nvPicPr>
          <p:cNvPr id="9" name="Picture Placeholder 8" descr="Group of 100 stick people. Of these, 41 are typical men, signifying male nonveterans; 51 are typical women, signifying women nonveterans; 7 are men saluting, signifying male veterans; and 1 is a woman saluting, signifying a woman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668861" y="1860818"/>
            <a:ext cx="7811205" cy="3621200"/>
          </a:xfrm>
        </p:spPr>
      </p:pic>
      <p:sp>
        <p:nvSpPr>
          <p:cNvPr id="3" name="Text Placeholder 2"/>
          <p:cNvSpPr>
            <a:spLocks noGrp="1"/>
          </p:cNvSpPr>
          <p:nvPr>
            <p:ph type="body" sz="quarter" idx="13"/>
          </p:nvPr>
        </p:nvSpPr>
        <p:spPr>
          <a:xfrm>
            <a:off x="508000" y="5614968"/>
            <a:ext cx="8194675" cy="731837"/>
          </a:xfrm>
        </p:spPr>
        <p:txBody>
          <a:bodyPr numCol="2">
            <a:normAutofit fontScale="62500" lnSpcReduction="20000"/>
          </a:bodyPr>
          <a:lstStyle/>
          <a:p>
            <a:r>
              <a:rPr lang="en-US" dirty="0"/>
              <a:t>7 are male </a:t>
            </a:r>
            <a:r>
              <a:rPr lang="en-US" dirty="0" smtClean="0"/>
              <a:t>veterans</a:t>
            </a:r>
            <a:endParaRPr lang="en-US" dirty="0"/>
          </a:p>
          <a:p>
            <a:r>
              <a:rPr lang="en-US" dirty="0"/>
              <a:t>41 are male </a:t>
            </a:r>
            <a:r>
              <a:rPr lang="en-US" dirty="0" smtClean="0"/>
              <a:t>nonveterans</a:t>
            </a:r>
            <a:endParaRPr lang="en-US" dirty="0"/>
          </a:p>
          <a:p>
            <a:r>
              <a:rPr lang="en-US" dirty="0"/>
              <a:t>1 is a woman </a:t>
            </a:r>
            <a:r>
              <a:rPr lang="en-US" dirty="0" smtClean="0"/>
              <a:t>veteran</a:t>
            </a:r>
            <a:endParaRPr lang="en-US" dirty="0"/>
          </a:p>
          <a:p>
            <a:r>
              <a:rPr lang="en-US" dirty="0"/>
              <a:t>51 are women </a:t>
            </a:r>
            <a:r>
              <a:rPr lang="en-US" dirty="0" smtClean="0"/>
              <a:t>nonveterans</a:t>
            </a:r>
            <a:endParaRPr lang="en-US" dirty="0"/>
          </a:p>
        </p:txBody>
      </p:sp>
      <p:sp>
        <p:nvSpPr>
          <p:cNvPr id="5" name="Footer Placeholder 4"/>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313461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Under </a:t>
            </a:r>
            <a:r>
              <a:rPr lang="en-US" dirty="0"/>
              <a:t>35 Years Old</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U.S. Department of Labor, Bureau of Labor Statistics, 2019 Current Population Survey, Annual Averages, Unpublished Tables </a:t>
            </a:r>
          </a:p>
          <a:p>
            <a:r>
              <a:rPr lang="en-US" smtClean="0"/>
              <a:t>(Calculations done within VETS)</a:t>
            </a:r>
            <a:endParaRPr lang="en-US" dirty="0" smtClean="0"/>
          </a:p>
        </p:txBody>
      </p:sp>
    </p:spTree>
    <p:extLst>
      <p:ext uri="{BB962C8B-B14F-4D97-AF65-F5344CB8AC3E}">
        <p14:creationId xmlns:p14="http://schemas.microsoft.com/office/powerpoint/2010/main" val="3781040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Veterans are 2.5% of the overall under 35 </a:t>
            </a:r>
            <a:r>
              <a:rPr lang="en-US" dirty="0" smtClean="0"/>
              <a:t>population</a:t>
            </a:r>
            <a:endParaRPr lang="en-US" dirty="0"/>
          </a:p>
        </p:txBody>
      </p:sp>
      <p:pic>
        <p:nvPicPr>
          <p:cNvPr id="10" name="Picture Placeholder 9" descr="Group of 40 stick people - of these, 19 are typical men and 20 are typical women, signifying 39 nonveterans, and 1 is a man saluting, signifying 1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54355" y="2218432"/>
            <a:ext cx="8035290" cy="3017520"/>
          </a:xfrm>
        </p:spPr>
      </p:pic>
      <p:sp>
        <p:nvSpPr>
          <p:cNvPr id="7" name="Text Placeholder 6"/>
          <p:cNvSpPr>
            <a:spLocks noGrp="1"/>
          </p:cNvSpPr>
          <p:nvPr>
            <p:ph type="body" sz="quarter" idx="13"/>
          </p:nvPr>
        </p:nvSpPr>
        <p:spPr>
          <a:xfrm>
            <a:off x="479425" y="5828895"/>
            <a:ext cx="8194675" cy="731837"/>
          </a:xfrm>
        </p:spPr>
        <p:txBody>
          <a:bodyPr/>
          <a:lstStyle/>
          <a:p>
            <a:r>
              <a:rPr lang="en-US" dirty="0"/>
              <a:t>1 in 40 adults under 35 is a </a:t>
            </a:r>
            <a:r>
              <a:rPr lang="en-US" dirty="0" smtClean="0"/>
              <a:t>veteran</a:t>
            </a:r>
            <a:endParaRPr lang="en-US" dirty="0"/>
          </a:p>
        </p:txBody>
      </p:sp>
      <p:sp>
        <p:nvSpPr>
          <p:cNvPr id="9" name="Footer Placeholder 8"/>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396085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657224"/>
            <a:ext cx="7886700" cy="1325563"/>
          </a:xfrm>
        </p:spPr>
        <p:txBody>
          <a:bodyPr/>
          <a:lstStyle/>
          <a:p>
            <a:r>
              <a:rPr lang="en-US" dirty="0"/>
              <a:t>Women are 20% of the overall under 35 veteran population</a:t>
            </a:r>
          </a:p>
        </p:txBody>
      </p:sp>
      <p:pic>
        <p:nvPicPr>
          <p:cNvPr id="9" name="Picture Placeholder 8" descr="Group of 5 stick people, all saluting. 4 are men, signifying male veterans and 1 is a woman, signifying 1 woman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2223008" y="3004635"/>
            <a:ext cx="4700368" cy="1500796"/>
          </a:xfrm>
        </p:spPr>
      </p:pic>
      <p:sp>
        <p:nvSpPr>
          <p:cNvPr id="6" name="Text Placeholder 5"/>
          <p:cNvSpPr>
            <a:spLocks noGrp="1"/>
          </p:cNvSpPr>
          <p:nvPr>
            <p:ph type="body" sz="quarter" idx="13"/>
          </p:nvPr>
        </p:nvSpPr>
        <p:spPr/>
        <p:txBody>
          <a:bodyPr/>
          <a:lstStyle/>
          <a:p>
            <a:r>
              <a:rPr lang="en-US" dirty="0"/>
              <a:t>1 in 5 veterans under 35 is a </a:t>
            </a:r>
            <a:r>
              <a:rPr lang="en-US" dirty="0" smtClean="0"/>
              <a:t>woman</a:t>
            </a:r>
            <a:endParaRPr lang="en-US" dirty="0"/>
          </a:p>
        </p:txBody>
      </p:sp>
      <p:sp>
        <p:nvSpPr>
          <p:cNvPr id="8" name="Footer Placeholder 7"/>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657299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Women are 50% of the general under 35 </a:t>
            </a:r>
            <a:r>
              <a:rPr lang="en-US" dirty="0" smtClean="0"/>
              <a:t>population</a:t>
            </a:r>
            <a:endParaRPr lang="en-US" dirty="0"/>
          </a:p>
        </p:txBody>
      </p:sp>
      <p:pic>
        <p:nvPicPr>
          <p:cNvPr id="9" name="Picture Placeholder 8" descr="2 stick people - 1 is a man, signifying a male nonveteran, and 1 is a woman, signifying a woman non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3038347" y="2383803"/>
            <a:ext cx="3041904" cy="2779776"/>
          </a:xfrm>
        </p:spPr>
      </p:pic>
      <p:sp>
        <p:nvSpPr>
          <p:cNvPr id="6" name="Text Placeholder 5"/>
          <p:cNvSpPr>
            <a:spLocks noGrp="1"/>
          </p:cNvSpPr>
          <p:nvPr>
            <p:ph type="body" sz="quarter" idx="13"/>
          </p:nvPr>
        </p:nvSpPr>
        <p:spPr>
          <a:xfrm>
            <a:off x="479425" y="5605463"/>
            <a:ext cx="8194675" cy="731837"/>
          </a:xfrm>
        </p:spPr>
        <p:txBody>
          <a:bodyPr/>
          <a:lstStyle/>
          <a:p>
            <a:r>
              <a:rPr lang="en-US" dirty="0"/>
              <a:t>1 in 2 adults is a </a:t>
            </a:r>
            <a:r>
              <a:rPr lang="en-US" dirty="0" smtClean="0"/>
              <a:t>woman</a:t>
            </a:r>
            <a:endParaRPr lang="en-US" dirty="0"/>
          </a:p>
        </p:txBody>
      </p:sp>
      <p:sp>
        <p:nvSpPr>
          <p:cNvPr id="8" name="Footer Placeholder 7"/>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775267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Male veterans are 4% of the under 35 male </a:t>
            </a:r>
            <a:r>
              <a:rPr lang="en-US" dirty="0" smtClean="0"/>
              <a:t>population</a:t>
            </a:r>
            <a:endParaRPr lang="en-US" dirty="0"/>
          </a:p>
        </p:txBody>
      </p:sp>
      <p:pic>
        <p:nvPicPr>
          <p:cNvPr id="9" name="Picture Placeholder 8" descr="Group of 25 stick men. Of these, 24 are typical men, signifying 24 male nonveterans, and 1 is a man saluting, signifying a male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416074" y="2623227"/>
            <a:ext cx="8321526" cy="2285154"/>
          </a:xfrm>
        </p:spPr>
      </p:pic>
      <p:sp>
        <p:nvSpPr>
          <p:cNvPr id="6" name="Text Placeholder 5"/>
          <p:cNvSpPr>
            <a:spLocks noGrp="1"/>
          </p:cNvSpPr>
          <p:nvPr>
            <p:ph type="body" sz="quarter" idx="13"/>
          </p:nvPr>
        </p:nvSpPr>
        <p:spPr>
          <a:xfrm>
            <a:off x="479425" y="5592763"/>
            <a:ext cx="8194675" cy="731837"/>
          </a:xfrm>
        </p:spPr>
        <p:txBody>
          <a:bodyPr/>
          <a:lstStyle/>
          <a:p>
            <a:r>
              <a:rPr lang="en-US" dirty="0"/>
              <a:t>1 in 25 men under 35 is a </a:t>
            </a:r>
            <a:r>
              <a:rPr lang="en-US" dirty="0" smtClean="0"/>
              <a:t>veteran</a:t>
            </a:r>
            <a:endParaRPr lang="en-US" dirty="0"/>
          </a:p>
        </p:txBody>
      </p:sp>
      <p:sp>
        <p:nvSpPr>
          <p:cNvPr id="8" name="Footer Placeholder 7"/>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870242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Veterans are 1% of the under 35 women </a:t>
            </a:r>
            <a:r>
              <a:rPr lang="en-US" dirty="0" smtClean="0"/>
              <a:t>population</a:t>
            </a:r>
            <a:endParaRPr lang="en-US" dirty="0"/>
          </a:p>
        </p:txBody>
      </p:sp>
      <p:pic>
        <p:nvPicPr>
          <p:cNvPr id="9" name="Picture Placeholder 8" descr="Group of 102 stick women. Of these, 101 are typical women signifying women nonveterans and 1 is a woman saluting, signifying a woman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08001" y="1904825"/>
            <a:ext cx="8134935" cy="3542345"/>
          </a:xfrm>
        </p:spPr>
      </p:pic>
      <p:sp>
        <p:nvSpPr>
          <p:cNvPr id="6" name="Text Placeholder 5"/>
          <p:cNvSpPr>
            <a:spLocks noGrp="1"/>
          </p:cNvSpPr>
          <p:nvPr>
            <p:ph type="body" sz="quarter" idx="13"/>
          </p:nvPr>
        </p:nvSpPr>
        <p:spPr>
          <a:xfrm>
            <a:off x="508000" y="5716565"/>
            <a:ext cx="8194675" cy="731837"/>
          </a:xfrm>
        </p:spPr>
        <p:txBody>
          <a:bodyPr/>
          <a:lstStyle/>
          <a:p>
            <a:r>
              <a:rPr lang="en-US" dirty="0"/>
              <a:t>1 in 102 women under 35 is a </a:t>
            </a:r>
            <a:r>
              <a:rPr lang="en-US" dirty="0" smtClean="0"/>
              <a:t>veteran</a:t>
            </a:r>
            <a:endParaRPr lang="en-US" dirty="0"/>
          </a:p>
        </p:txBody>
      </p:sp>
      <p:sp>
        <p:nvSpPr>
          <p:cNvPr id="8" name="Footer Placeholder 7"/>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1863585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 200 adults under 35 in the overall population</a:t>
            </a:r>
            <a:r>
              <a:rPr lang="en-US" dirty="0" smtClean="0"/>
              <a:t>:</a:t>
            </a:r>
            <a:endParaRPr lang="en-US" dirty="0"/>
          </a:p>
        </p:txBody>
      </p:sp>
      <p:pic>
        <p:nvPicPr>
          <p:cNvPr id="6" name="Picture Placeholder 5" descr="Group of 200 stick people. Of these, 96 are typical men, signifying male nonveterans; 99 are typical women, signifying women nonveterans; 4 are men saluting, signifying male veterans; and 1 is a women saluting, signifying a woman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419100" y="1840314"/>
            <a:ext cx="8293100" cy="3635093"/>
          </a:xfrm>
        </p:spPr>
      </p:pic>
      <p:sp>
        <p:nvSpPr>
          <p:cNvPr id="3" name="Text Placeholder 2"/>
          <p:cNvSpPr>
            <a:spLocks noGrp="1"/>
          </p:cNvSpPr>
          <p:nvPr>
            <p:ph type="body" sz="quarter" idx="13"/>
          </p:nvPr>
        </p:nvSpPr>
        <p:spPr>
          <a:xfrm>
            <a:off x="508000" y="5653065"/>
            <a:ext cx="8194675" cy="731837"/>
          </a:xfrm>
        </p:spPr>
        <p:txBody>
          <a:bodyPr numCol="2">
            <a:normAutofit fontScale="62500" lnSpcReduction="20000"/>
          </a:bodyPr>
          <a:lstStyle/>
          <a:p>
            <a:r>
              <a:rPr lang="en-US" dirty="0"/>
              <a:t>4 are male </a:t>
            </a:r>
            <a:r>
              <a:rPr lang="en-US" dirty="0" smtClean="0"/>
              <a:t>veterans</a:t>
            </a:r>
            <a:endParaRPr lang="en-US" dirty="0"/>
          </a:p>
          <a:p>
            <a:r>
              <a:rPr lang="en-US" dirty="0" smtClean="0"/>
              <a:t>96 </a:t>
            </a:r>
            <a:r>
              <a:rPr lang="en-US" dirty="0"/>
              <a:t>are male </a:t>
            </a:r>
            <a:r>
              <a:rPr lang="en-US" dirty="0" smtClean="0"/>
              <a:t>nonveterans</a:t>
            </a:r>
            <a:endParaRPr lang="en-US" dirty="0"/>
          </a:p>
          <a:p>
            <a:r>
              <a:rPr lang="en-US" dirty="0"/>
              <a:t>1 is a woman </a:t>
            </a:r>
            <a:r>
              <a:rPr lang="en-US" dirty="0" smtClean="0"/>
              <a:t>veteran</a:t>
            </a:r>
            <a:endParaRPr lang="en-US" dirty="0"/>
          </a:p>
          <a:p>
            <a:r>
              <a:rPr lang="en-US" dirty="0" smtClean="0"/>
              <a:t>99 </a:t>
            </a:r>
            <a:r>
              <a:rPr lang="en-US" dirty="0"/>
              <a:t>are women </a:t>
            </a:r>
            <a:r>
              <a:rPr lang="en-US" dirty="0" smtClean="0"/>
              <a:t>nonveterans</a:t>
            </a:r>
            <a:endParaRPr lang="en-US" dirty="0"/>
          </a:p>
        </p:txBody>
      </p:sp>
      <p:sp>
        <p:nvSpPr>
          <p:cNvPr id="5" name="Footer Placeholder 4"/>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13424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600258"/>
            <a:ext cx="7886700" cy="1325563"/>
          </a:xfrm>
        </p:spPr>
        <p:txBody>
          <a:bodyPr>
            <a:normAutofit/>
          </a:bodyPr>
          <a:lstStyle/>
          <a:p>
            <a:pPr algn="l"/>
            <a:r>
              <a:rPr lang="en-US" dirty="0" smtClean="0"/>
              <a:t>Veterans are 7.5% of the overall population</a:t>
            </a:r>
            <a:endParaRPr lang="en-US" dirty="0"/>
          </a:p>
        </p:txBody>
      </p:sp>
      <p:pic>
        <p:nvPicPr>
          <p:cNvPr id="12" name="Picture Placeholder 11" descr="Group of 13 stick people - of these 6 are typical men, 6 are typical women, and 1 is a man saluting, signifying 1 veteran and 12 nonveterans."/>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20679" y="3095834"/>
            <a:ext cx="8137477" cy="1307592"/>
          </a:xfrm>
        </p:spPr>
      </p:pic>
      <p:sp>
        <p:nvSpPr>
          <p:cNvPr id="7" name="Text Placeholder 6"/>
          <p:cNvSpPr>
            <a:spLocks noGrp="1"/>
          </p:cNvSpPr>
          <p:nvPr>
            <p:ph type="body" sz="quarter" idx="13"/>
          </p:nvPr>
        </p:nvSpPr>
        <p:spPr/>
        <p:txBody>
          <a:bodyPr/>
          <a:lstStyle/>
          <a:p>
            <a:pPr algn="l"/>
            <a:r>
              <a:rPr lang="en-US" dirty="0" smtClean="0"/>
              <a:t>1 in 13 adults is a veteran</a:t>
            </a:r>
          </a:p>
        </p:txBody>
      </p:sp>
      <p:sp>
        <p:nvSpPr>
          <p:cNvPr id="14" name="Footer Placeholder 13"/>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1099081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Era of Service,</a:t>
            </a:r>
            <a:br>
              <a:rPr lang="en-US" dirty="0" smtClean="0"/>
            </a:br>
            <a:r>
              <a:rPr lang="en-US" dirty="0" smtClean="0"/>
              <a:t>Race and Ethnicity,</a:t>
            </a:r>
            <a:br>
              <a:rPr lang="en-US" dirty="0" smtClean="0"/>
            </a:br>
            <a:r>
              <a:rPr lang="en-US" dirty="0" smtClean="0"/>
              <a:t>and Age</a:t>
            </a:r>
            <a:endParaRPr lang="en-US" dirty="0"/>
          </a:p>
        </p:txBody>
      </p:sp>
      <p:sp>
        <p:nvSpPr>
          <p:cNvPr id="2" name="Footer Placeholder 1"/>
          <p:cNvSpPr>
            <a:spLocks noGrp="1"/>
          </p:cNvSpPr>
          <p:nvPr>
            <p:ph type="ftr" sz="quarter" idx="11"/>
          </p:nvPr>
        </p:nvSpPr>
        <p:spPr/>
        <p:txBody>
          <a:bodyPr/>
          <a:lstStyle/>
          <a:p>
            <a:r>
              <a:rPr lang="en-US" smtClean="0"/>
              <a:t>U.S. Department of Labor, Bureau of Labor Statistics, 2019 Current Population Survey, Annual Averages, Unpublished Tables </a:t>
            </a:r>
          </a:p>
          <a:p>
            <a:r>
              <a:rPr lang="en-US" smtClean="0"/>
              <a:t>(Calculations done within VETS)</a:t>
            </a:r>
            <a:endParaRPr lang="en-US" dirty="0" smtClean="0"/>
          </a:p>
        </p:txBody>
      </p:sp>
    </p:spTree>
    <p:extLst>
      <p:ext uri="{BB962C8B-B14F-4D97-AF65-F5344CB8AC3E}">
        <p14:creationId xmlns:p14="http://schemas.microsoft.com/office/powerpoint/2010/main" val="3463657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Women veterans are</a:t>
            </a:r>
            <a:r>
              <a:rPr lang="en-US" sz="2400" dirty="0" smtClean="0"/>
              <a:t>:</a:t>
            </a:r>
            <a:br>
              <a:rPr lang="en-US" sz="2400" dirty="0" smtClean="0"/>
            </a:br>
            <a:r>
              <a:rPr lang="en-US" sz="800" dirty="0"/>
              <a:t/>
            </a:r>
            <a:br>
              <a:rPr lang="en-US" sz="800" dirty="0"/>
            </a:br>
            <a:r>
              <a:rPr lang="en-US" sz="2400" b="1" dirty="0"/>
              <a:t>twice as likely as male veterans to have served in Gulf War II only,</a:t>
            </a:r>
            <a:endParaRPr lang="en-US" sz="2400" dirty="0"/>
          </a:p>
        </p:txBody>
      </p:sp>
      <p:pic>
        <p:nvPicPr>
          <p:cNvPr id="15" name="Picture Placeholder 14" descr="Bar chart showing that 15% of male veterans and 31% of women veterans served during Gulf War era II but not Gulf War era I."/>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5173" r="5173"/>
          <a:stretch>
            <a:fillRect/>
          </a:stretch>
        </p:blipFill>
        <p:spPr/>
      </p:pic>
      <p:sp>
        <p:nvSpPr>
          <p:cNvPr id="9" name="Footer Placeholder 8"/>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303333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Women veterans are:</a:t>
            </a:r>
            <a:br>
              <a:rPr lang="en-US" sz="2400" dirty="0" smtClean="0"/>
            </a:br>
            <a:r>
              <a:rPr lang="en-US" sz="2400" dirty="0" smtClean="0"/>
              <a:t>twice as likely as male veterans to have served in Gulf War II only,</a:t>
            </a:r>
            <a:br>
              <a:rPr lang="en-US" sz="2400" dirty="0" smtClean="0"/>
            </a:br>
            <a:r>
              <a:rPr lang="en-US" sz="900" dirty="0" smtClean="0"/>
              <a:t/>
            </a:r>
            <a:br>
              <a:rPr lang="en-US" sz="900" dirty="0" smtClean="0"/>
            </a:br>
            <a:r>
              <a:rPr lang="en-US" sz="2400" b="1" dirty="0" smtClean="0"/>
              <a:t>more likely than male veterans to have served in Gulf War I only,</a:t>
            </a:r>
            <a:endParaRPr lang="en-US" sz="2400" dirty="0"/>
          </a:p>
        </p:txBody>
      </p:sp>
      <p:pic>
        <p:nvPicPr>
          <p:cNvPr id="10" name="Picture Placeholder 9" descr="Bar chart from previous slide updated to also show that 15% of male veterans and 27% of women veterans served during Gulf War era I but not Gulf War era II."/>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5173" r="5173"/>
          <a:stretch>
            <a:fillRect/>
          </a:stretch>
        </p:blipFill>
        <p:spPr/>
      </p:pic>
      <p:sp>
        <p:nvSpPr>
          <p:cNvPr id="2" name="Footer Placeholder 1"/>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419692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Women veterans are:</a:t>
            </a:r>
            <a:br>
              <a:rPr lang="en-US" sz="2400" dirty="0"/>
            </a:br>
            <a:r>
              <a:rPr lang="en-US" sz="2400" dirty="0"/>
              <a:t>twice as likely as male veterans to have served in Gulf War II only</a:t>
            </a:r>
            <a:r>
              <a:rPr lang="en-US" sz="2400" dirty="0" smtClean="0"/>
              <a:t>,</a:t>
            </a:r>
            <a:r>
              <a:rPr lang="en-US" sz="2400" dirty="0"/>
              <a:t/>
            </a:r>
            <a:br>
              <a:rPr lang="en-US" sz="2400" dirty="0"/>
            </a:br>
            <a:r>
              <a:rPr lang="en-US" sz="2400" dirty="0" smtClean="0"/>
              <a:t>more </a:t>
            </a:r>
            <a:r>
              <a:rPr lang="en-US" sz="2400" dirty="0"/>
              <a:t>likely than male veterans to have served in Gulf War I only</a:t>
            </a:r>
            <a:r>
              <a:rPr lang="en-US" sz="2400" dirty="0" smtClean="0"/>
              <a:t>,</a:t>
            </a:r>
            <a:br>
              <a:rPr lang="en-US" sz="2400" dirty="0" smtClean="0"/>
            </a:br>
            <a:r>
              <a:rPr lang="en-US" sz="800" dirty="0"/>
              <a:t/>
            </a:r>
            <a:br>
              <a:rPr lang="en-US" sz="800" dirty="0"/>
            </a:br>
            <a:r>
              <a:rPr lang="en-US" sz="2400" b="1" dirty="0"/>
              <a:t>and are more likely to have served in both Gulf War Eras</a:t>
            </a:r>
            <a:endParaRPr lang="en-US" sz="2400" dirty="0"/>
          </a:p>
        </p:txBody>
      </p:sp>
      <p:pic>
        <p:nvPicPr>
          <p:cNvPr id="10" name="Picture Placeholder 9" descr="Bar chart from previous slide updated to also show that 6% of male veterans and 7.8% of women veterans served during both Gulf War eras I and II."/>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5019" r="5019"/>
          <a:stretch>
            <a:fillRect/>
          </a:stretch>
        </p:blipFill>
        <p:spPr/>
      </p:pic>
      <p:sp>
        <p:nvSpPr>
          <p:cNvPr id="2" name="Footer Placeholder 1"/>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314366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Women veterans are:</a:t>
            </a:r>
            <a:br>
              <a:rPr lang="en-US" sz="2400" dirty="0"/>
            </a:br>
            <a:r>
              <a:rPr lang="en-US" sz="2400" dirty="0"/>
              <a:t>twice as likely as male veterans to have served in Gulf War II only</a:t>
            </a:r>
            <a:r>
              <a:rPr lang="en-US" sz="2400" dirty="0" smtClean="0"/>
              <a:t>,</a:t>
            </a:r>
            <a:r>
              <a:rPr lang="en-US" sz="2400" dirty="0"/>
              <a:t/>
            </a:r>
            <a:br>
              <a:rPr lang="en-US" sz="2400" dirty="0"/>
            </a:br>
            <a:r>
              <a:rPr lang="en-US" sz="2400" dirty="0" smtClean="0"/>
              <a:t>more </a:t>
            </a:r>
            <a:r>
              <a:rPr lang="en-US" sz="2400" dirty="0"/>
              <a:t>likely than male veterans to have served in Gulf War I only</a:t>
            </a:r>
            <a:r>
              <a:rPr lang="en-US" sz="2400" dirty="0" smtClean="0"/>
              <a:t>,</a:t>
            </a:r>
            <a:r>
              <a:rPr lang="en-US" sz="2400" dirty="0"/>
              <a:t/>
            </a:r>
            <a:br>
              <a:rPr lang="en-US" sz="2400" dirty="0"/>
            </a:br>
            <a:r>
              <a:rPr lang="en-US" sz="2400" dirty="0"/>
              <a:t>and are almost twice as likely to have served in both Gulf War Eras</a:t>
            </a:r>
          </a:p>
        </p:txBody>
      </p:sp>
      <p:pic>
        <p:nvPicPr>
          <p:cNvPr id="9" name="Picture Placeholder 8" descr="Bar chart from previous slide updated to show that 41% of male veterans and 13% of women veterans served during the World War II, Korean War, or Vietnam eras and 23% of male veterans and 22% of women veterans served during other service periods."/>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5173" r="5173"/>
          <a:stretch>
            <a:fillRect/>
          </a:stretch>
        </p:blipFill>
        <p:spPr/>
      </p:pic>
      <p:sp>
        <p:nvSpPr>
          <p:cNvPr id="4" name="Text Placeholder 3"/>
          <p:cNvSpPr>
            <a:spLocks noGrp="1"/>
          </p:cNvSpPr>
          <p:nvPr>
            <p:ph type="body" sz="quarter" idx="13"/>
          </p:nvPr>
        </p:nvSpPr>
        <p:spPr>
          <a:xfrm>
            <a:off x="508000" y="5727817"/>
            <a:ext cx="8194675" cy="731837"/>
          </a:xfrm>
        </p:spPr>
        <p:txBody>
          <a:bodyPr>
            <a:normAutofit fontScale="85000" lnSpcReduction="20000"/>
          </a:bodyPr>
          <a:lstStyle/>
          <a:p>
            <a:r>
              <a:rPr lang="en-US" sz="2800" b="1" dirty="0"/>
              <a:t>Male veterans are three times as likely as women </a:t>
            </a:r>
            <a:r>
              <a:rPr lang="en-US" sz="2800" b="1" dirty="0" smtClean="0"/>
              <a:t>veterans</a:t>
            </a:r>
          </a:p>
          <a:p>
            <a:r>
              <a:rPr lang="en-US" sz="2800" b="1" dirty="0" smtClean="0"/>
              <a:t>to </a:t>
            </a:r>
            <a:r>
              <a:rPr lang="en-US" sz="2800" b="1" dirty="0"/>
              <a:t>have served in WW II, Korean War, Vietnam </a:t>
            </a:r>
            <a:r>
              <a:rPr lang="en-US" sz="2800" b="1" dirty="0" smtClean="0"/>
              <a:t>Eras</a:t>
            </a:r>
            <a:endParaRPr lang="en-US" sz="2800" b="1" dirty="0"/>
          </a:p>
        </p:txBody>
      </p:sp>
      <p:sp>
        <p:nvSpPr>
          <p:cNvPr id="2" name="Footer Placeholder 1"/>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586029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b="1" dirty="0"/>
              <a:t>The majority of veterans are white; </a:t>
            </a:r>
            <a:r>
              <a:rPr lang="en-US" sz="2400" b="1" dirty="0" smtClean="0"/>
              <a:t>however</a:t>
            </a:r>
            <a:br>
              <a:rPr lang="en-US" sz="2400" b="1" dirty="0" smtClean="0"/>
            </a:br>
            <a:r>
              <a:rPr lang="en-US" sz="2400" b="1" dirty="0" smtClean="0"/>
              <a:t>women </a:t>
            </a:r>
            <a:r>
              <a:rPr lang="en-US" sz="2400" b="1" dirty="0"/>
              <a:t>veterans are less likely than male veterans to be </a:t>
            </a:r>
            <a:r>
              <a:rPr lang="en-US" sz="2400" b="1" dirty="0" smtClean="0"/>
              <a:t>white</a:t>
            </a:r>
            <a:endParaRPr lang="en-US" dirty="0"/>
          </a:p>
        </p:txBody>
      </p:sp>
      <p:pic>
        <p:nvPicPr>
          <p:cNvPr id="10" name="Picture Placeholder 9" descr="Bar chart showing that 84% of male veterans, 78% of male nonveterans, 74% of women veterans, and 77% of women nonveterans are White."/>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41" b="41"/>
          <a:stretch>
            <a:fillRect/>
          </a:stretch>
        </p:blipFill>
        <p:spPr>
          <a:xfrm>
            <a:off x="158750" y="2341308"/>
            <a:ext cx="8826500" cy="2795587"/>
          </a:xfrm>
        </p:spPr>
      </p:pic>
      <p:sp>
        <p:nvSpPr>
          <p:cNvPr id="11" name="Footer Placeholder 10"/>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911533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majority of veterans are white; however</a:t>
            </a:r>
            <a:br>
              <a:rPr lang="en-US" sz="2400" dirty="0" smtClean="0"/>
            </a:br>
            <a:r>
              <a:rPr lang="en-US" sz="2400" dirty="0" smtClean="0"/>
              <a:t>women veterans are less likely than male veterans to be white</a:t>
            </a:r>
            <a:r>
              <a:rPr lang="en-US" sz="1200" dirty="0" smtClean="0"/>
              <a:t/>
            </a:r>
            <a:br>
              <a:rPr lang="en-US" sz="1200" dirty="0" smtClean="0"/>
            </a:br>
            <a:r>
              <a:rPr lang="en-US" sz="2400" b="1" dirty="0" smtClean="0"/>
              <a:t>Women veterans are more likely than male veterans or</a:t>
            </a:r>
            <a:br>
              <a:rPr lang="en-US" sz="2400" b="1" dirty="0" smtClean="0"/>
            </a:br>
            <a:r>
              <a:rPr lang="en-US" sz="2400" b="1" dirty="0" smtClean="0"/>
              <a:t>nonveterans of either gender to be Black or African American </a:t>
            </a:r>
            <a:endParaRPr lang="en-US" sz="2400" dirty="0"/>
          </a:p>
        </p:txBody>
      </p:sp>
      <p:pic>
        <p:nvPicPr>
          <p:cNvPr id="15" name="Picture Placeholder 14" descr="Bar chart from previous slide updated to show that 12% of male veterans, 12% of male nonveterans, 20% of women veterans, and 13% of women nonveterans are Black or African American."/>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41" b="41"/>
          <a:stretch>
            <a:fillRect/>
          </a:stretch>
        </p:blipFill>
        <p:spPr/>
      </p:pic>
      <p:sp>
        <p:nvSpPr>
          <p:cNvPr id="5" name="Footer Placeholder 4"/>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302768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majority of veterans are white; </a:t>
            </a:r>
            <a:r>
              <a:rPr lang="en-US" sz="2400" dirty="0" smtClean="0"/>
              <a:t>however</a:t>
            </a:r>
            <a:br>
              <a:rPr lang="en-US" sz="2400" dirty="0" smtClean="0"/>
            </a:br>
            <a:r>
              <a:rPr lang="en-US" sz="2400" dirty="0" smtClean="0"/>
              <a:t>women </a:t>
            </a:r>
            <a:r>
              <a:rPr lang="en-US" sz="2400" dirty="0"/>
              <a:t>veterans are less likely than male veterans to be </a:t>
            </a:r>
            <a:r>
              <a:rPr lang="en-US" sz="2400" dirty="0" smtClean="0"/>
              <a:t>white</a:t>
            </a:r>
            <a:br>
              <a:rPr lang="en-US" sz="2400" dirty="0" smtClean="0"/>
            </a:br>
            <a:r>
              <a:rPr lang="en-US" sz="2400" dirty="0" smtClean="0"/>
              <a:t>Women </a:t>
            </a:r>
            <a:r>
              <a:rPr lang="en-US" sz="2400" dirty="0"/>
              <a:t>veterans are almost twice as likely as male veterans or nonveterans of either gender to be Black or African </a:t>
            </a:r>
            <a:r>
              <a:rPr lang="en-US" sz="2400" dirty="0" smtClean="0"/>
              <a:t>American</a:t>
            </a:r>
            <a:endParaRPr lang="en-US" sz="2400" dirty="0"/>
          </a:p>
        </p:txBody>
      </p:sp>
      <p:pic>
        <p:nvPicPr>
          <p:cNvPr id="9" name="Picture Placeholder 8" descr="Chart updated to show 1.7% of male veterans, 6.8% of male nonveterans, 2.3% of women veterans,  6.5% of women nonveterans are Asian and 7% of male veterans, 19% of male nonveterans, 10% of women veterans, and 16% of women nonveterans are Hispanic."/>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1718" b="1718"/>
          <a:stretch>
            <a:fillRect/>
          </a:stretch>
        </p:blipFill>
        <p:spPr/>
      </p:pic>
      <p:sp>
        <p:nvSpPr>
          <p:cNvPr id="3" name="Text Placeholder 2"/>
          <p:cNvSpPr>
            <a:spLocks noGrp="1"/>
          </p:cNvSpPr>
          <p:nvPr>
            <p:ph type="body" sz="quarter" idx="13"/>
          </p:nvPr>
        </p:nvSpPr>
        <p:spPr>
          <a:xfrm>
            <a:off x="284355" y="5514715"/>
            <a:ext cx="8700619" cy="731837"/>
          </a:xfrm>
        </p:spPr>
        <p:txBody>
          <a:bodyPr>
            <a:noAutofit/>
          </a:bodyPr>
          <a:lstStyle/>
          <a:p>
            <a:r>
              <a:rPr lang="en-US" sz="2400" b="1" dirty="0"/>
              <a:t>Veterans are less likely than nonveterans to be Asian or </a:t>
            </a:r>
            <a:r>
              <a:rPr lang="en-US" sz="2400" b="1" dirty="0" smtClean="0"/>
              <a:t>Hispanic/Latino</a:t>
            </a:r>
            <a:endParaRPr lang="en-US" sz="2400" b="1" dirty="0"/>
          </a:p>
        </p:txBody>
      </p:sp>
      <p:sp>
        <p:nvSpPr>
          <p:cNvPr id="5" name="Footer Placeholder 4"/>
          <p:cNvSpPr>
            <a:spLocks noGrp="1"/>
          </p:cNvSpPr>
          <p:nvPr>
            <p:ph type="ftr" sz="quarter" idx="17"/>
          </p:nvPr>
        </p:nvSpPr>
        <p:spPr>
          <a:xfrm>
            <a:off x="0" y="6361927"/>
            <a:ext cx="9144000" cy="510613"/>
          </a:xfrm>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531154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The median age of women veterans is 14 years younger than the median age of male veterans</a:t>
            </a:r>
            <a:r>
              <a:rPr lang="en-US" sz="2800" dirty="0" smtClean="0"/>
              <a:t>.</a:t>
            </a:r>
            <a:endParaRPr lang="en-US" sz="2800" dirty="0"/>
          </a:p>
        </p:txBody>
      </p:sp>
      <p:sp>
        <p:nvSpPr>
          <p:cNvPr id="7" name="Text Placeholder 6"/>
          <p:cNvSpPr>
            <a:spLocks noGrp="1"/>
          </p:cNvSpPr>
          <p:nvPr>
            <p:ph type="body" sz="quarter" idx="18"/>
          </p:nvPr>
        </p:nvSpPr>
        <p:spPr>
          <a:xfrm>
            <a:off x="3792392" y="1525264"/>
            <a:ext cx="1606550" cy="471488"/>
          </a:xfrm>
        </p:spPr>
        <p:txBody>
          <a:bodyPr>
            <a:normAutofit fontScale="77500" lnSpcReduction="20000"/>
          </a:bodyPr>
          <a:lstStyle/>
          <a:p>
            <a:pPr marL="0" indent="0" algn="ctr">
              <a:buNone/>
            </a:pPr>
            <a:r>
              <a:rPr lang="en-US" dirty="0"/>
              <a:t>Median </a:t>
            </a:r>
            <a:r>
              <a:rPr lang="en-US" dirty="0" smtClean="0"/>
              <a:t>age</a:t>
            </a:r>
            <a:endParaRPr lang="en-US" dirty="0"/>
          </a:p>
        </p:txBody>
      </p:sp>
      <p:sp>
        <p:nvSpPr>
          <p:cNvPr id="8" name="Text Placeholder 7"/>
          <p:cNvSpPr>
            <a:spLocks noGrp="1"/>
          </p:cNvSpPr>
          <p:nvPr>
            <p:ph type="body" sz="quarter" idx="19"/>
          </p:nvPr>
        </p:nvSpPr>
        <p:spPr>
          <a:xfrm>
            <a:off x="550133" y="1905820"/>
            <a:ext cx="1606550" cy="471488"/>
          </a:xfrm>
        </p:spPr>
        <p:txBody>
          <a:bodyPr>
            <a:noAutofit/>
          </a:bodyPr>
          <a:lstStyle/>
          <a:p>
            <a:pPr marL="0" indent="0" algn="ctr">
              <a:buNone/>
            </a:pPr>
            <a:r>
              <a:rPr lang="en-US" sz="1700" dirty="0"/>
              <a:t>Male veterans:</a:t>
            </a:r>
          </a:p>
          <a:p>
            <a:pPr marL="0" indent="0" algn="ctr">
              <a:buNone/>
            </a:pPr>
            <a:r>
              <a:rPr lang="en-US" sz="1700" dirty="0"/>
              <a:t>65 years old</a:t>
            </a:r>
          </a:p>
        </p:txBody>
      </p:sp>
      <p:sp>
        <p:nvSpPr>
          <p:cNvPr id="9" name="Text Placeholder 8"/>
          <p:cNvSpPr>
            <a:spLocks noGrp="1"/>
          </p:cNvSpPr>
          <p:nvPr>
            <p:ph type="body" sz="quarter" idx="20"/>
          </p:nvPr>
        </p:nvSpPr>
        <p:spPr>
          <a:xfrm>
            <a:off x="2477801" y="1905820"/>
            <a:ext cx="2001172" cy="471488"/>
          </a:xfrm>
        </p:spPr>
        <p:txBody>
          <a:bodyPr>
            <a:noAutofit/>
          </a:bodyPr>
          <a:lstStyle/>
          <a:p>
            <a:pPr marL="0" indent="0" algn="ctr">
              <a:buNone/>
            </a:pPr>
            <a:r>
              <a:rPr lang="en-US" sz="1700" dirty="0"/>
              <a:t>Male nonveterans:</a:t>
            </a:r>
          </a:p>
          <a:p>
            <a:pPr marL="0" indent="0" algn="ctr">
              <a:buNone/>
            </a:pPr>
            <a:r>
              <a:rPr lang="en-US" sz="1700" dirty="0"/>
              <a:t>44 years old</a:t>
            </a:r>
          </a:p>
        </p:txBody>
      </p:sp>
      <p:sp>
        <p:nvSpPr>
          <p:cNvPr id="10" name="Text Placeholder 9"/>
          <p:cNvSpPr>
            <a:spLocks noGrp="1"/>
          </p:cNvSpPr>
          <p:nvPr>
            <p:ph type="body" sz="quarter" idx="21"/>
          </p:nvPr>
        </p:nvSpPr>
        <p:spPr>
          <a:xfrm>
            <a:off x="4610100" y="1955492"/>
            <a:ext cx="1994938" cy="471488"/>
          </a:xfrm>
        </p:spPr>
        <p:txBody>
          <a:bodyPr>
            <a:noAutofit/>
          </a:bodyPr>
          <a:lstStyle/>
          <a:p>
            <a:pPr marL="0" indent="0" algn="ctr">
              <a:buNone/>
            </a:pPr>
            <a:r>
              <a:rPr lang="en-US" sz="1700" dirty="0"/>
              <a:t>Women veterans:</a:t>
            </a:r>
          </a:p>
          <a:p>
            <a:pPr marL="0" indent="0" algn="ctr">
              <a:buNone/>
            </a:pPr>
            <a:r>
              <a:rPr lang="en-US" sz="1700" dirty="0"/>
              <a:t>51 years </a:t>
            </a:r>
            <a:r>
              <a:rPr lang="en-US" sz="1700" dirty="0" smtClean="0"/>
              <a:t>old</a:t>
            </a:r>
            <a:endParaRPr lang="en-US" sz="1700" dirty="0"/>
          </a:p>
        </p:txBody>
      </p:sp>
      <p:sp>
        <p:nvSpPr>
          <p:cNvPr id="11" name="Text Placeholder 10"/>
          <p:cNvSpPr>
            <a:spLocks noGrp="1"/>
          </p:cNvSpPr>
          <p:nvPr>
            <p:ph type="body" sz="quarter" idx="22"/>
          </p:nvPr>
        </p:nvSpPr>
        <p:spPr>
          <a:xfrm>
            <a:off x="6647510" y="1955492"/>
            <a:ext cx="2452253" cy="471488"/>
          </a:xfrm>
        </p:spPr>
        <p:txBody>
          <a:bodyPr>
            <a:noAutofit/>
          </a:bodyPr>
          <a:lstStyle/>
          <a:p>
            <a:pPr marL="0" indent="0" algn="ctr">
              <a:buNone/>
            </a:pPr>
            <a:r>
              <a:rPr lang="en-US" sz="1700" dirty="0"/>
              <a:t>Women nonveterans:</a:t>
            </a:r>
          </a:p>
          <a:p>
            <a:pPr marL="0" indent="0" algn="ctr">
              <a:buNone/>
            </a:pPr>
            <a:r>
              <a:rPr lang="en-US" sz="1700" dirty="0"/>
              <a:t>48 years old</a:t>
            </a:r>
          </a:p>
        </p:txBody>
      </p:sp>
      <p:pic>
        <p:nvPicPr>
          <p:cNvPr id="13" name="Picture Placeholder 12" descr="Group of 4 stick people -1 is a man saluting, 1 is a typical man, 1 is a woman saluting, and 1 is a typical women. This represents 1 male veteran, 1 male nonveteran, 1 woman veteran, and 1 woman non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257115" y="2608203"/>
            <a:ext cx="8548253" cy="3668215"/>
          </a:xfrm>
        </p:spPr>
      </p:pic>
      <p:sp>
        <p:nvSpPr>
          <p:cNvPr id="12" name="Footer Placeholder 11"/>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23245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Women veterans are more likely to be of working age than male veterans</a:t>
            </a:r>
          </a:p>
        </p:txBody>
      </p:sp>
      <p:pic>
        <p:nvPicPr>
          <p:cNvPr id="7" name="Picture Placeholder 6" descr="Bar chart showing that among all male veterans, 1.2% are 18 to 24 years old, 7.6% are 25 to 34 years old, 10% are 35 to 44 years old, 13% are 45 to 54 years old, 18% are 55 to 64 years old,  and 50% are 65 years old and ove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1273" r="1273"/>
          <a:stretch>
            <a:fillRect/>
          </a:stretch>
        </p:blipFill>
        <p:spPr>
          <a:xfrm>
            <a:off x="215900" y="1741488"/>
            <a:ext cx="4160838" cy="3668712"/>
          </a:xfrm>
        </p:spPr>
      </p:pic>
      <p:pic>
        <p:nvPicPr>
          <p:cNvPr id="8" name="Picture Placeholder 7" descr="Bar chart showing that among all women veterans, 3.1% are 18 to 24 years old, 16% are 25 to 34 years old, 20% are 35 to 44 years old, 20% are 45 to 54 years old, 23% are 55 to 64 years old, and 18% are 65 years old and ove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197" r="1197"/>
          <a:stretch>
            <a:fillRect/>
          </a:stretch>
        </p:blipFill>
        <p:spPr/>
      </p:pic>
      <p:sp>
        <p:nvSpPr>
          <p:cNvPr id="10" name="Text Placeholder 9"/>
          <p:cNvSpPr>
            <a:spLocks noGrp="1"/>
          </p:cNvSpPr>
          <p:nvPr>
            <p:ph type="body" sz="quarter" idx="13"/>
          </p:nvPr>
        </p:nvSpPr>
        <p:spPr>
          <a:xfrm>
            <a:off x="508000" y="5672057"/>
            <a:ext cx="8194675" cy="731837"/>
          </a:xfrm>
        </p:spPr>
        <p:txBody>
          <a:bodyPr>
            <a:normAutofit fontScale="62500" lnSpcReduction="20000"/>
          </a:bodyPr>
          <a:lstStyle/>
          <a:p>
            <a:r>
              <a:rPr lang="en-US" dirty="0"/>
              <a:t>Half of all male veterans are 65 years </a:t>
            </a:r>
            <a:r>
              <a:rPr lang="en-US" dirty="0" smtClean="0"/>
              <a:t>old and </a:t>
            </a:r>
            <a:r>
              <a:rPr lang="en-US" dirty="0"/>
              <a:t>over</a:t>
            </a:r>
            <a:r>
              <a:rPr lang="en-US" dirty="0" smtClean="0"/>
              <a:t>,</a:t>
            </a:r>
          </a:p>
          <a:p>
            <a:r>
              <a:rPr lang="en-US" dirty="0" smtClean="0"/>
              <a:t>compared </a:t>
            </a:r>
            <a:r>
              <a:rPr lang="en-US" dirty="0"/>
              <a:t>to 18% of all women veterans</a:t>
            </a:r>
          </a:p>
        </p:txBody>
      </p:sp>
      <p:sp>
        <p:nvSpPr>
          <p:cNvPr id="19" name="Footer Placeholder 18"/>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90595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There are nearly 2 million women veterans (1,884,000)</a:t>
            </a:r>
          </a:p>
        </p:txBody>
      </p:sp>
      <p:sp>
        <p:nvSpPr>
          <p:cNvPr id="8" name="Footer Placeholder 7"/>
          <p:cNvSpPr>
            <a:spLocks noGrp="1"/>
          </p:cNvSpPr>
          <p:nvPr>
            <p:ph type="ftr" sz="quarter" idx="11"/>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435915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4000" dirty="0" smtClean="0"/>
              <a:t>Women veterans in the work force are more likely to be of working age</a:t>
            </a:r>
            <a:endParaRPr lang="en-US" sz="4000" dirty="0">
              <a:solidFill>
                <a:srgbClr val="F8E8FE"/>
              </a:solidFill>
            </a:endParaRPr>
          </a:p>
        </p:txBody>
      </p:sp>
      <p:pic>
        <p:nvPicPr>
          <p:cNvPr id="6" name="Picture Placeholder 5" descr="Bar chart showing that among male veterans in the civilian work force, 2% are 18 to 24 years old, 13% are 25 to 34 years old, 17% are 35 to 44 years old, 24% are 45 to 54 years old, 24% are 55 to 64 years old,  and 19% are 65 years old and over."/>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215900" y="1742151"/>
            <a:ext cx="4160838" cy="3667385"/>
          </a:xfrm>
        </p:spPr>
      </p:pic>
      <p:pic>
        <p:nvPicPr>
          <p:cNvPr id="7" name="Picture Placeholder 6" descr="Bar chart showing that among women veterans in the civilian work force, 2.9% are 18 to 24 years old, 19% are 25 to 34 years old, 26% are 35 to 44 years old, 25% are 45 to 54 years old, 22% are 55 to 64 years old, and 5.7% are 65 years old and ove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l="1197" r="1197"/>
          <a:stretch>
            <a:fillRect/>
          </a:stretch>
        </p:blipFill>
        <p:spPr/>
      </p:pic>
      <p:sp>
        <p:nvSpPr>
          <p:cNvPr id="10" name="Text Placeholder 9"/>
          <p:cNvSpPr>
            <a:spLocks noGrp="1"/>
          </p:cNvSpPr>
          <p:nvPr>
            <p:ph type="body" sz="quarter" idx="13"/>
          </p:nvPr>
        </p:nvSpPr>
        <p:spPr>
          <a:xfrm>
            <a:off x="508000" y="5694361"/>
            <a:ext cx="8194675" cy="731837"/>
          </a:xfrm>
        </p:spPr>
        <p:txBody>
          <a:bodyPr>
            <a:normAutofit fontScale="62500" lnSpcReduction="20000"/>
          </a:bodyPr>
          <a:lstStyle/>
          <a:p>
            <a:r>
              <a:rPr lang="en-US" dirty="0" smtClean="0"/>
              <a:t>19% of male veterans in the workforce are 65 years</a:t>
            </a:r>
          </a:p>
          <a:p>
            <a:r>
              <a:rPr lang="en-US" dirty="0" smtClean="0"/>
              <a:t>old and over, compared to 5.7% of women veterans</a:t>
            </a:r>
            <a:endParaRPr lang="en-US" dirty="0"/>
          </a:p>
        </p:txBody>
      </p:sp>
      <p:sp>
        <p:nvSpPr>
          <p:cNvPr id="19" name="Footer Placeholder 18"/>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038962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a:t>The civilian labor force includes both people who are employed and people who are not currently working, but who are available for work and actively seeking work (unemployed</a:t>
            </a:r>
            <a:r>
              <a:rPr lang="en-US" sz="2800" dirty="0" smtClean="0"/>
              <a:t>)</a:t>
            </a:r>
            <a:endParaRPr lang="en-US" sz="2800" dirty="0"/>
          </a:p>
        </p:txBody>
      </p:sp>
      <p:sp>
        <p:nvSpPr>
          <p:cNvPr id="7" name="Footer Placeholder 6"/>
          <p:cNvSpPr>
            <a:spLocks noGrp="1"/>
          </p:cNvSpPr>
          <p:nvPr>
            <p:ph type="ftr" sz="quarter" idx="11"/>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007023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Women veterans are more likely than male </a:t>
            </a:r>
            <a:r>
              <a:rPr lang="en-US" sz="2800" dirty="0" smtClean="0"/>
              <a:t>veterans</a:t>
            </a:r>
            <a:r>
              <a:rPr lang="en-US" sz="2800" dirty="0"/>
              <a:t/>
            </a:r>
            <a:br>
              <a:rPr lang="en-US" sz="2800" dirty="0"/>
            </a:br>
            <a:r>
              <a:rPr lang="en-US" sz="2800" dirty="0"/>
              <a:t>to be in the labor </a:t>
            </a:r>
            <a:r>
              <a:rPr lang="en-US" sz="2800" dirty="0" smtClean="0"/>
              <a:t>force</a:t>
            </a:r>
            <a:endParaRPr lang="en-US" sz="2800" dirty="0"/>
          </a:p>
        </p:txBody>
      </p:sp>
      <p:pic>
        <p:nvPicPr>
          <p:cNvPr id="8" name="Picture Placeholder 7" descr="Bar chart showing that 48% of male veterans, 75% of male nonveterans, 58% of women veterans, and 59% of women nonveterans are in the labor force."/>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a:xfrm>
            <a:off x="158750" y="1653815"/>
            <a:ext cx="8826500" cy="3401144"/>
          </a:xfrm>
        </p:spPr>
      </p:pic>
      <p:sp>
        <p:nvSpPr>
          <p:cNvPr id="6" name="Footer Placeholder 5"/>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726018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Civilian Labor Force</a:t>
            </a:r>
          </a:p>
        </p:txBody>
      </p:sp>
      <p:pic>
        <p:nvPicPr>
          <p:cNvPr id="12" name="Picture Placeholder 11" descr="United States Department of Labor seal"/>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595" t="-2112" r="-2797" b="-1482"/>
          <a:stretch/>
        </p:blipFill>
        <p:spPr>
          <a:xfrm>
            <a:off x="3335776" y="2474874"/>
            <a:ext cx="2548647" cy="2529192"/>
          </a:xfrm>
        </p:spPr>
      </p:pic>
      <p:sp>
        <p:nvSpPr>
          <p:cNvPr id="11" name="Footer Placeholder 10"/>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1762971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a:xfrm>
            <a:off x="360218" y="193964"/>
            <a:ext cx="8451272" cy="1418962"/>
          </a:xfrm>
        </p:spPr>
        <p:txBody>
          <a:bodyPr>
            <a:normAutofit/>
          </a:bodyPr>
          <a:lstStyle/>
          <a:p>
            <a:r>
              <a:rPr lang="en-US" sz="2400" dirty="0"/>
              <a:t>Within the civilian labor force, the median age of women veterans is 6 years younger than the median age of male </a:t>
            </a:r>
            <a:r>
              <a:rPr lang="en-US" sz="2400" dirty="0" smtClean="0"/>
              <a:t>veterans</a:t>
            </a:r>
            <a:endParaRPr lang="en-US" sz="2400" dirty="0"/>
          </a:p>
        </p:txBody>
      </p:sp>
      <p:sp>
        <p:nvSpPr>
          <p:cNvPr id="62" name="Text Placeholder 61"/>
          <p:cNvSpPr>
            <a:spLocks noGrp="1"/>
          </p:cNvSpPr>
          <p:nvPr>
            <p:ph type="body" sz="quarter" idx="18"/>
          </p:nvPr>
        </p:nvSpPr>
        <p:spPr>
          <a:xfrm>
            <a:off x="3786332" y="1891796"/>
            <a:ext cx="1606550" cy="471488"/>
          </a:xfrm>
        </p:spPr>
        <p:txBody>
          <a:bodyPr>
            <a:normAutofit fontScale="77500" lnSpcReduction="20000"/>
          </a:bodyPr>
          <a:lstStyle/>
          <a:p>
            <a:pPr marL="0" indent="0">
              <a:buNone/>
            </a:pPr>
            <a:r>
              <a:rPr lang="en-US" dirty="0"/>
              <a:t>Median </a:t>
            </a:r>
            <a:r>
              <a:rPr lang="en-US" dirty="0" smtClean="0"/>
              <a:t>age</a:t>
            </a:r>
            <a:endParaRPr lang="en-US" dirty="0"/>
          </a:p>
        </p:txBody>
      </p:sp>
      <p:sp>
        <p:nvSpPr>
          <p:cNvPr id="63" name="Text Placeholder 62"/>
          <p:cNvSpPr>
            <a:spLocks noGrp="1"/>
          </p:cNvSpPr>
          <p:nvPr>
            <p:ph type="body" sz="quarter" idx="19"/>
          </p:nvPr>
        </p:nvSpPr>
        <p:spPr>
          <a:xfrm>
            <a:off x="677718" y="2334692"/>
            <a:ext cx="1606550" cy="471488"/>
          </a:xfrm>
        </p:spPr>
        <p:txBody>
          <a:bodyPr>
            <a:normAutofit fontScale="25000" lnSpcReduction="20000"/>
          </a:bodyPr>
          <a:lstStyle/>
          <a:p>
            <a:pPr marL="0" indent="0" algn="ctr">
              <a:buNone/>
            </a:pPr>
            <a:r>
              <a:rPr lang="en-US" sz="7200" dirty="0"/>
              <a:t>Male veterans:</a:t>
            </a:r>
          </a:p>
          <a:p>
            <a:pPr marL="0" indent="0" algn="ctr">
              <a:buNone/>
            </a:pPr>
            <a:r>
              <a:rPr lang="en-US" sz="7200" dirty="0"/>
              <a:t>52 years </a:t>
            </a:r>
            <a:r>
              <a:rPr lang="en-US" sz="7200" dirty="0" smtClean="0"/>
              <a:t>old</a:t>
            </a:r>
            <a:endParaRPr lang="en-US" dirty="0"/>
          </a:p>
        </p:txBody>
      </p:sp>
      <p:sp>
        <p:nvSpPr>
          <p:cNvPr id="64" name="Text Placeholder 63"/>
          <p:cNvSpPr>
            <a:spLocks noGrp="1"/>
          </p:cNvSpPr>
          <p:nvPr>
            <p:ph type="body" sz="quarter" idx="20"/>
          </p:nvPr>
        </p:nvSpPr>
        <p:spPr>
          <a:xfrm>
            <a:off x="2453988" y="2283637"/>
            <a:ext cx="2130712" cy="494210"/>
          </a:xfrm>
        </p:spPr>
        <p:txBody>
          <a:bodyPr>
            <a:noAutofit/>
          </a:bodyPr>
          <a:lstStyle/>
          <a:p>
            <a:pPr marL="0" indent="0" algn="ctr">
              <a:buNone/>
            </a:pPr>
            <a:r>
              <a:rPr lang="en-US" sz="1800" dirty="0"/>
              <a:t>Male nonveterans:</a:t>
            </a:r>
          </a:p>
          <a:p>
            <a:pPr marL="0" indent="0" algn="ctr">
              <a:buNone/>
            </a:pPr>
            <a:r>
              <a:rPr lang="en-US" sz="1800" dirty="0"/>
              <a:t>41 years </a:t>
            </a:r>
            <a:r>
              <a:rPr lang="en-US" sz="1800" dirty="0" smtClean="0"/>
              <a:t>old</a:t>
            </a:r>
            <a:endParaRPr lang="en-US" sz="1800" dirty="0"/>
          </a:p>
        </p:txBody>
      </p:sp>
      <p:sp>
        <p:nvSpPr>
          <p:cNvPr id="65" name="Text Placeholder 64"/>
          <p:cNvSpPr>
            <a:spLocks noGrp="1"/>
          </p:cNvSpPr>
          <p:nvPr>
            <p:ph type="body" sz="quarter" idx="21"/>
          </p:nvPr>
        </p:nvSpPr>
        <p:spPr>
          <a:xfrm>
            <a:off x="4703042" y="2280958"/>
            <a:ext cx="1951758" cy="471488"/>
          </a:xfrm>
        </p:spPr>
        <p:txBody>
          <a:bodyPr>
            <a:noAutofit/>
          </a:bodyPr>
          <a:lstStyle/>
          <a:p>
            <a:pPr marL="0" indent="0" algn="ctr">
              <a:buNone/>
            </a:pPr>
            <a:r>
              <a:rPr lang="en-US" sz="1800" dirty="0"/>
              <a:t>Women veterans:</a:t>
            </a:r>
          </a:p>
          <a:p>
            <a:pPr marL="0" indent="0" algn="ctr">
              <a:buNone/>
            </a:pPr>
            <a:r>
              <a:rPr lang="en-US" sz="1800" dirty="0"/>
              <a:t>46 years old</a:t>
            </a:r>
          </a:p>
        </p:txBody>
      </p:sp>
      <p:sp>
        <p:nvSpPr>
          <p:cNvPr id="66" name="Text Placeholder 65"/>
          <p:cNvSpPr>
            <a:spLocks noGrp="1"/>
          </p:cNvSpPr>
          <p:nvPr>
            <p:ph type="body" sz="quarter" idx="22"/>
          </p:nvPr>
        </p:nvSpPr>
        <p:spPr>
          <a:xfrm>
            <a:off x="6773143" y="2283637"/>
            <a:ext cx="2252324" cy="494210"/>
          </a:xfrm>
        </p:spPr>
        <p:txBody>
          <a:bodyPr>
            <a:noAutofit/>
          </a:bodyPr>
          <a:lstStyle/>
          <a:p>
            <a:pPr marL="0" indent="0" algn="ctr">
              <a:buNone/>
            </a:pPr>
            <a:r>
              <a:rPr lang="en-US" sz="1800" dirty="0"/>
              <a:t>Women </a:t>
            </a:r>
            <a:r>
              <a:rPr lang="en-US" sz="1800" dirty="0" smtClean="0"/>
              <a:t>nonveterans</a:t>
            </a:r>
            <a:r>
              <a:rPr lang="en-US" sz="1800" dirty="0"/>
              <a:t>:</a:t>
            </a:r>
          </a:p>
          <a:p>
            <a:pPr marL="0" indent="0" algn="ctr">
              <a:buNone/>
            </a:pPr>
            <a:r>
              <a:rPr lang="en-US" sz="1800" dirty="0" smtClean="0"/>
              <a:t>42 </a:t>
            </a:r>
            <a:r>
              <a:rPr lang="en-US" sz="1800" dirty="0"/>
              <a:t>years </a:t>
            </a:r>
            <a:r>
              <a:rPr lang="en-US" sz="1800" dirty="0" smtClean="0"/>
              <a:t>old</a:t>
            </a:r>
            <a:endParaRPr lang="en-US" sz="1800" dirty="0"/>
          </a:p>
        </p:txBody>
      </p:sp>
      <p:pic>
        <p:nvPicPr>
          <p:cNvPr id="67" name="Picture Placeholder 66" descr="The two men and two women are dressed up, signifying working people. One male is saluting, signifying a male veteran; other signifies nonveteran; one is a woman saluting, signifying a woman veteran; and one is a typical woman, signifying non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525318" y="3082687"/>
            <a:ext cx="8097982" cy="3100008"/>
          </a:xfrm>
        </p:spPr>
      </p:pic>
      <p:sp>
        <p:nvSpPr>
          <p:cNvPr id="68" name="Footer Placeholder 67"/>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291019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Veterans are 5.7</a:t>
            </a:r>
            <a:r>
              <a:rPr lang="en-US" dirty="0" smtClean="0"/>
              <a:t>%</a:t>
            </a:r>
            <a:r>
              <a:rPr lang="en-US" dirty="0"/>
              <a:t/>
            </a:r>
            <a:br>
              <a:rPr lang="en-US" dirty="0"/>
            </a:br>
            <a:r>
              <a:rPr lang="en-US" dirty="0"/>
              <a:t>of the civilian labor force</a:t>
            </a:r>
          </a:p>
        </p:txBody>
      </p:sp>
      <p:pic>
        <p:nvPicPr>
          <p:cNvPr id="29" name="Picture Placeholder 28" descr="Group of 17 stick people. The men and the women are dressed up, signifying working people. Seven are typical men, signifying male nonveterans; 9 are typical women, signifying women nonveterans, and 1 is a man saluting, signifying a male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355833" y="2006600"/>
            <a:ext cx="8457731" cy="2971800"/>
          </a:xfrm>
        </p:spPr>
      </p:pic>
      <p:sp>
        <p:nvSpPr>
          <p:cNvPr id="26" name="Text Placeholder 25"/>
          <p:cNvSpPr>
            <a:spLocks noGrp="1"/>
          </p:cNvSpPr>
          <p:nvPr>
            <p:ph type="body" sz="quarter" idx="13"/>
          </p:nvPr>
        </p:nvSpPr>
        <p:spPr/>
        <p:txBody>
          <a:bodyPr>
            <a:normAutofit lnSpcReduction="10000"/>
          </a:bodyPr>
          <a:lstStyle/>
          <a:p>
            <a:r>
              <a:rPr lang="en-US" dirty="0"/>
              <a:t>1 in 17 adults in the civilian labor force </a:t>
            </a:r>
            <a:r>
              <a:rPr lang="en-US" dirty="0" smtClean="0"/>
              <a:t>is a veteran</a:t>
            </a:r>
            <a:endParaRPr lang="en-US" dirty="0"/>
          </a:p>
        </p:txBody>
      </p:sp>
      <p:sp>
        <p:nvSpPr>
          <p:cNvPr id="28" name="Footer Placeholder 27"/>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488179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68300" y="454026"/>
            <a:ext cx="8458200" cy="1325563"/>
          </a:xfrm>
        </p:spPr>
        <p:txBody>
          <a:bodyPr>
            <a:normAutofit/>
          </a:bodyPr>
          <a:lstStyle/>
          <a:p>
            <a:r>
              <a:rPr lang="en-US" dirty="0"/>
              <a:t>Women are 47% of the labor </a:t>
            </a:r>
            <a:r>
              <a:rPr lang="en-US" dirty="0" smtClean="0"/>
              <a:t>force</a:t>
            </a:r>
            <a:endParaRPr lang="en-US" dirty="0"/>
          </a:p>
        </p:txBody>
      </p:sp>
      <p:pic>
        <p:nvPicPr>
          <p:cNvPr id="27" name="Picture Placeholder 26" descr="2 stick people - 1 is a man wearing a tie, signifying a working male nonveteran, and 1 is a woman wearing a pearl necklace, signifying a woman non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3142164" y="2364510"/>
            <a:ext cx="2885070" cy="2779776"/>
          </a:xfrm>
        </p:spPr>
      </p:pic>
      <p:sp>
        <p:nvSpPr>
          <p:cNvPr id="24" name="Text Placeholder 23"/>
          <p:cNvSpPr>
            <a:spLocks noGrp="1"/>
          </p:cNvSpPr>
          <p:nvPr>
            <p:ph type="body" sz="quarter" idx="13"/>
          </p:nvPr>
        </p:nvSpPr>
        <p:spPr>
          <a:xfrm>
            <a:off x="479425" y="5605463"/>
            <a:ext cx="8194675" cy="731837"/>
          </a:xfrm>
        </p:spPr>
        <p:txBody>
          <a:bodyPr>
            <a:normAutofit fontScale="92500"/>
          </a:bodyPr>
          <a:lstStyle/>
          <a:p>
            <a:r>
              <a:rPr lang="en-US" dirty="0"/>
              <a:t>1 in 2 adults in the labor force is a </a:t>
            </a:r>
            <a:r>
              <a:rPr lang="en-US" dirty="0" smtClean="0"/>
              <a:t>woman</a:t>
            </a:r>
            <a:endParaRPr lang="en-US" dirty="0"/>
          </a:p>
        </p:txBody>
      </p:sp>
      <p:sp>
        <p:nvSpPr>
          <p:cNvPr id="26" name="Footer Placeholder 25"/>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567384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695324"/>
            <a:ext cx="7886700" cy="1325563"/>
          </a:xfrm>
        </p:spPr>
        <p:txBody>
          <a:bodyPr>
            <a:normAutofit fontScale="90000"/>
          </a:bodyPr>
          <a:lstStyle/>
          <a:p>
            <a:r>
              <a:rPr lang="en-US" dirty="0"/>
              <a:t>Women veterans are 12% of veterans within the civilian labor force</a:t>
            </a:r>
          </a:p>
        </p:txBody>
      </p:sp>
      <p:pic>
        <p:nvPicPr>
          <p:cNvPr id="14" name="Picture Placeholder 13" descr="Group of 8 stick people. The men are wearing ties and the woman is wearing a pearl necklace, signifying working people. Of these, 7 are men saluting, signifying male veterans and 1 is a woman saluting, signifying a woman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244600" y="2957935"/>
            <a:ext cx="6654800" cy="1579440"/>
          </a:xfrm>
        </p:spPr>
      </p:pic>
      <p:sp>
        <p:nvSpPr>
          <p:cNvPr id="9" name="Text Placeholder 8"/>
          <p:cNvSpPr>
            <a:spLocks noGrp="1"/>
          </p:cNvSpPr>
          <p:nvPr>
            <p:ph type="body" sz="quarter" idx="13"/>
          </p:nvPr>
        </p:nvSpPr>
        <p:spPr>
          <a:xfrm>
            <a:off x="479425" y="5211763"/>
            <a:ext cx="8194675" cy="731837"/>
          </a:xfrm>
        </p:spPr>
        <p:txBody>
          <a:bodyPr>
            <a:noAutofit/>
          </a:bodyPr>
          <a:lstStyle/>
          <a:p>
            <a:r>
              <a:rPr lang="en-US" dirty="0"/>
              <a:t>1 in 8 veterans in the civilian labor force is a woman</a:t>
            </a:r>
          </a:p>
        </p:txBody>
      </p:sp>
      <p:sp>
        <p:nvSpPr>
          <p:cNvPr id="11" name="Footer Placeholder 10"/>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759568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a:xfrm>
            <a:off x="342899" y="159026"/>
            <a:ext cx="8642075" cy="1174788"/>
          </a:xfrm>
        </p:spPr>
        <p:txBody>
          <a:bodyPr>
            <a:normAutofit/>
          </a:bodyPr>
          <a:lstStyle/>
          <a:p>
            <a:r>
              <a:rPr lang="en-US" sz="3600" dirty="0"/>
              <a:t>Women veterans </a:t>
            </a:r>
            <a:r>
              <a:rPr lang="en-US" sz="3600" dirty="0" smtClean="0"/>
              <a:t>are</a:t>
            </a:r>
            <a:r>
              <a:rPr lang="en-US" sz="3600" dirty="0"/>
              <a:t/>
            </a:r>
            <a:br>
              <a:rPr lang="en-US" sz="3600" dirty="0"/>
            </a:br>
            <a:r>
              <a:rPr lang="en-US" sz="3600" dirty="0"/>
              <a:t>1.5% of women in the civilian labor force</a:t>
            </a:r>
          </a:p>
        </p:txBody>
      </p:sp>
      <p:pic>
        <p:nvPicPr>
          <p:cNvPr id="55" name="Picture Placeholder 54" descr="Group of 69 stick women wearing pearls signifying working women. Of these, 68 are typical women, signifying women nonveterans and 1 is a woman saluting, signifying a woman veteran."/>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44500" y="1845308"/>
            <a:ext cx="8255000" cy="3301999"/>
          </a:xfrm>
        </p:spPr>
      </p:pic>
      <p:sp>
        <p:nvSpPr>
          <p:cNvPr id="49" name="Text Placeholder 48"/>
          <p:cNvSpPr>
            <a:spLocks noGrp="1"/>
          </p:cNvSpPr>
          <p:nvPr>
            <p:ph type="body" sz="quarter" idx="13"/>
          </p:nvPr>
        </p:nvSpPr>
        <p:spPr>
          <a:xfrm>
            <a:off x="342899" y="5481003"/>
            <a:ext cx="8642076" cy="731837"/>
          </a:xfrm>
        </p:spPr>
        <p:txBody>
          <a:bodyPr>
            <a:noAutofit/>
          </a:bodyPr>
          <a:lstStyle/>
          <a:p>
            <a:r>
              <a:rPr lang="en-US" sz="3200" dirty="0"/>
              <a:t>1 in </a:t>
            </a:r>
            <a:r>
              <a:rPr lang="en-US" sz="3200" dirty="0" smtClean="0"/>
              <a:t>69 </a:t>
            </a:r>
            <a:r>
              <a:rPr lang="en-US" sz="3200" dirty="0"/>
              <a:t>women in the civilian labor force is a </a:t>
            </a:r>
            <a:r>
              <a:rPr lang="en-US" sz="3200" dirty="0" smtClean="0"/>
              <a:t>veteran</a:t>
            </a:r>
            <a:endParaRPr lang="en-US" sz="3200" dirty="0"/>
          </a:p>
        </p:txBody>
      </p:sp>
      <p:sp>
        <p:nvSpPr>
          <p:cNvPr id="51" name="Footer Placeholder 50"/>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863165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657226"/>
            <a:ext cx="7886700" cy="1325563"/>
          </a:xfrm>
        </p:spPr>
        <p:txBody>
          <a:bodyPr>
            <a:noAutofit/>
          </a:bodyPr>
          <a:lstStyle/>
          <a:p>
            <a:r>
              <a:rPr lang="en-US" dirty="0"/>
              <a:t>Male veterans </a:t>
            </a:r>
            <a:r>
              <a:rPr lang="en-US" dirty="0" smtClean="0"/>
              <a:t>are</a:t>
            </a:r>
            <a:r>
              <a:rPr lang="en-US" dirty="0"/>
              <a:t/>
            </a:r>
            <a:br>
              <a:rPr lang="en-US" dirty="0"/>
            </a:br>
            <a:r>
              <a:rPr lang="en-US" dirty="0" smtClean="0"/>
              <a:t>9.5</a:t>
            </a:r>
            <a:r>
              <a:rPr lang="en-US" dirty="0"/>
              <a:t>% of males in the civilian labor force</a:t>
            </a:r>
          </a:p>
        </p:txBody>
      </p:sp>
      <p:pic>
        <p:nvPicPr>
          <p:cNvPr id="12" name="Picture Placeholder 11" descr="Group of 10 stick men, all wearing ties. Of these, 9 are typical men, signifying male nonveterans and 1 is a man saluting, signifying a male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365760" y="3034715"/>
            <a:ext cx="8412480" cy="1409135"/>
          </a:xfrm>
        </p:spPr>
      </p:pic>
      <p:sp>
        <p:nvSpPr>
          <p:cNvPr id="9" name="Text Placeholder 8"/>
          <p:cNvSpPr>
            <a:spLocks noGrp="1"/>
          </p:cNvSpPr>
          <p:nvPr>
            <p:ph type="body" sz="quarter" idx="13"/>
          </p:nvPr>
        </p:nvSpPr>
        <p:spPr>
          <a:xfrm>
            <a:off x="479425" y="5186363"/>
            <a:ext cx="8194675" cy="731837"/>
          </a:xfrm>
        </p:spPr>
        <p:txBody>
          <a:bodyPr>
            <a:noAutofit/>
          </a:bodyPr>
          <a:lstStyle/>
          <a:p>
            <a:r>
              <a:rPr lang="en-US" dirty="0"/>
              <a:t>1 in 10 men in the civilian labor force is a </a:t>
            </a:r>
            <a:r>
              <a:rPr lang="en-US" dirty="0" smtClean="0"/>
              <a:t>veteran</a:t>
            </a:r>
            <a:endParaRPr lang="en-US" dirty="0"/>
          </a:p>
        </p:txBody>
      </p:sp>
      <p:sp>
        <p:nvSpPr>
          <p:cNvPr id="11" name="Footer Placeholder 10"/>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251158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8419"/>
            <a:ext cx="7886700" cy="1325563"/>
          </a:xfrm>
        </p:spPr>
        <p:txBody>
          <a:bodyPr/>
          <a:lstStyle/>
          <a:p>
            <a:r>
              <a:rPr lang="en-US" dirty="0"/>
              <a:t>Women veterans are 10% of the overall veteran population</a:t>
            </a:r>
          </a:p>
        </p:txBody>
      </p:sp>
      <p:pic>
        <p:nvPicPr>
          <p:cNvPr id="6" name="Picture Placeholder 5" descr="Group of 10 stick people. Of these, 9 are men saluting, signifying male veterans and 1 is a woman saluting, signifying a woman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779127" y="3048192"/>
            <a:ext cx="7636545" cy="1444752"/>
          </a:xfrm>
        </p:spPr>
      </p:pic>
      <p:sp>
        <p:nvSpPr>
          <p:cNvPr id="3" name="Text Placeholder 2"/>
          <p:cNvSpPr>
            <a:spLocks noGrp="1"/>
          </p:cNvSpPr>
          <p:nvPr>
            <p:ph type="body" sz="quarter" idx="13"/>
          </p:nvPr>
        </p:nvSpPr>
        <p:spPr/>
        <p:txBody>
          <a:bodyPr/>
          <a:lstStyle/>
          <a:p>
            <a:r>
              <a:rPr lang="en-US" dirty="0"/>
              <a:t>1 in 10 veterans is a </a:t>
            </a:r>
            <a:r>
              <a:rPr lang="en-US" dirty="0" smtClean="0"/>
              <a:t>woman</a:t>
            </a:r>
            <a:endParaRPr lang="en-US" dirty="0"/>
          </a:p>
        </p:txBody>
      </p:sp>
      <p:sp>
        <p:nvSpPr>
          <p:cNvPr id="7" name="Footer Placeholder 6"/>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013053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9899" y="184426"/>
            <a:ext cx="8515075" cy="1174788"/>
          </a:xfrm>
        </p:spPr>
        <p:txBody>
          <a:bodyPr>
            <a:noAutofit/>
          </a:bodyPr>
          <a:lstStyle/>
          <a:p>
            <a:r>
              <a:rPr lang="en-US" dirty="0"/>
              <a:t>Of 100 adults in the civilian labor force:</a:t>
            </a:r>
          </a:p>
        </p:txBody>
      </p:sp>
      <p:pic>
        <p:nvPicPr>
          <p:cNvPr id="12" name="Picture Placeholder 11" descr="100 stick people wearing ties or necklaces. Of these, 48 are male nonveterans, 46 are women nonveterans, 5 are male veterans saluting, and 1 is a woman veteran saluting."/>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251284" y="1475513"/>
            <a:ext cx="8648700" cy="3993136"/>
          </a:xfrm>
        </p:spPr>
      </p:pic>
      <p:sp>
        <p:nvSpPr>
          <p:cNvPr id="9" name="Text Placeholder 8"/>
          <p:cNvSpPr>
            <a:spLocks noGrp="1"/>
          </p:cNvSpPr>
          <p:nvPr>
            <p:ph type="body" sz="quarter" idx="13"/>
          </p:nvPr>
        </p:nvSpPr>
        <p:spPr>
          <a:xfrm>
            <a:off x="469899" y="5481003"/>
            <a:ext cx="8515076" cy="731837"/>
          </a:xfrm>
        </p:spPr>
        <p:txBody>
          <a:bodyPr numCol="2">
            <a:noAutofit/>
          </a:bodyPr>
          <a:lstStyle/>
          <a:p>
            <a:r>
              <a:rPr lang="en-US" sz="2800" dirty="0"/>
              <a:t>5 are male </a:t>
            </a:r>
            <a:r>
              <a:rPr lang="en-US" sz="2800" dirty="0" smtClean="0"/>
              <a:t>veterans</a:t>
            </a:r>
            <a:endParaRPr lang="en-US" sz="2800" dirty="0"/>
          </a:p>
          <a:p>
            <a:r>
              <a:rPr lang="en-US" sz="2800" dirty="0"/>
              <a:t>48 are male </a:t>
            </a:r>
            <a:r>
              <a:rPr lang="en-US" sz="2800" dirty="0" smtClean="0"/>
              <a:t>nonveterans</a:t>
            </a:r>
            <a:endParaRPr lang="en-US" sz="2800" dirty="0"/>
          </a:p>
          <a:p>
            <a:r>
              <a:rPr lang="en-US" sz="2800" dirty="0"/>
              <a:t>1 is a woman </a:t>
            </a:r>
            <a:r>
              <a:rPr lang="en-US" sz="2800" dirty="0" smtClean="0"/>
              <a:t>veteran</a:t>
            </a:r>
            <a:endParaRPr lang="en-US" sz="2800" dirty="0"/>
          </a:p>
          <a:p>
            <a:r>
              <a:rPr lang="en-US" sz="2800" dirty="0"/>
              <a:t>46 are women nonveterans</a:t>
            </a:r>
          </a:p>
        </p:txBody>
      </p:sp>
      <p:sp>
        <p:nvSpPr>
          <p:cNvPr id="11" name="Footer Placeholder 10"/>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5756298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628650" y="250826"/>
            <a:ext cx="7886700" cy="1325563"/>
          </a:xfrm>
        </p:spPr>
        <p:txBody>
          <a:bodyPr/>
          <a:lstStyle/>
          <a:p>
            <a:r>
              <a:rPr lang="en-US" dirty="0"/>
              <a:t>Veterans are 2.7% of the under 35 civilian labor force</a:t>
            </a:r>
          </a:p>
        </p:txBody>
      </p:sp>
      <p:pic>
        <p:nvPicPr>
          <p:cNvPr id="42" name="Picture Placeholder 41" descr="38 stick people wearing ties or necklaces.  Of these, 18 are male nonveterans, 19 are women nonveterans, and 1 is a male veteran saluting."/>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451585" y="2032399"/>
            <a:ext cx="8242299" cy="2920201"/>
          </a:xfrm>
        </p:spPr>
      </p:pic>
      <p:sp>
        <p:nvSpPr>
          <p:cNvPr id="39" name="Text Placeholder 38"/>
          <p:cNvSpPr>
            <a:spLocks noGrp="1"/>
          </p:cNvSpPr>
          <p:nvPr>
            <p:ph type="body" sz="quarter" idx="13"/>
          </p:nvPr>
        </p:nvSpPr>
        <p:spPr>
          <a:xfrm>
            <a:off x="508000" y="5386365"/>
            <a:ext cx="8194675" cy="731837"/>
          </a:xfrm>
        </p:spPr>
        <p:txBody>
          <a:bodyPr>
            <a:noAutofit/>
          </a:bodyPr>
          <a:lstStyle/>
          <a:p>
            <a:r>
              <a:rPr lang="en-US" dirty="0"/>
              <a:t>1 in 38 adults under 35 in the </a:t>
            </a:r>
            <a:r>
              <a:rPr lang="en-US" dirty="0" smtClean="0"/>
              <a:t>civilian labor </a:t>
            </a:r>
            <a:r>
              <a:rPr lang="en-US" dirty="0"/>
              <a:t>force is a veteran</a:t>
            </a:r>
          </a:p>
        </p:txBody>
      </p:sp>
      <p:sp>
        <p:nvSpPr>
          <p:cNvPr id="41" name="Footer Placeholder 40"/>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163177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28650" y="682624"/>
            <a:ext cx="7886700" cy="1325563"/>
          </a:xfrm>
        </p:spPr>
        <p:txBody>
          <a:bodyPr>
            <a:noAutofit/>
          </a:bodyPr>
          <a:lstStyle/>
          <a:p>
            <a:r>
              <a:rPr lang="en-US" dirty="0"/>
              <a:t>Women veterans are 16% of the veterans under 35 within the civilian labor force</a:t>
            </a:r>
          </a:p>
        </p:txBody>
      </p:sp>
      <p:pic>
        <p:nvPicPr>
          <p:cNvPr id="21" name="Picture Placeholder 20" descr="Group of 6 stick people. Of these, 5 are men saluting and wearing ties, signifying working male veterans, and 1 is a woman saluting and wearing pearls, signifying a working woman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726980" y="2695575"/>
            <a:ext cx="7690039" cy="1955800"/>
          </a:xfrm>
        </p:spPr>
      </p:pic>
      <p:sp>
        <p:nvSpPr>
          <p:cNvPr id="18" name="Text Placeholder 17"/>
          <p:cNvSpPr>
            <a:spLocks noGrp="1"/>
          </p:cNvSpPr>
          <p:nvPr>
            <p:ph type="body" sz="quarter" idx="13"/>
          </p:nvPr>
        </p:nvSpPr>
        <p:spPr>
          <a:xfrm>
            <a:off x="479425" y="5211763"/>
            <a:ext cx="8194675" cy="731837"/>
          </a:xfrm>
        </p:spPr>
        <p:txBody>
          <a:bodyPr>
            <a:noAutofit/>
          </a:bodyPr>
          <a:lstStyle/>
          <a:p>
            <a:r>
              <a:rPr lang="en-US" dirty="0"/>
              <a:t>1 in 6 veterans under 35 in the civilian labor force is a woman</a:t>
            </a:r>
          </a:p>
        </p:txBody>
      </p:sp>
      <p:sp>
        <p:nvSpPr>
          <p:cNvPr id="20" name="Footer Placeholder 19"/>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63457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999" y="159026"/>
            <a:ext cx="8603975" cy="1174788"/>
          </a:xfrm>
        </p:spPr>
        <p:txBody>
          <a:bodyPr>
            <a:normAutofit/>
          </a:bodyPr>
          <a:lstStyle/>
          <a:p>
            <a:r>
              <a:rPr lang="en-US" sz="3200" dirty="0"/>
              <a:t>Women veterans are .9% of women under 35 in the civilian labor force</a:t>
            </a:r>
          </a:p>
        </p:txBody>
      </p:sp>
      <p:pic>
        <p:nvPicPr>
          <p:cNvPr id="9" name="Picture Placeholder 8" descr="Group of 112 stick women wearing pearls, signifying working women. Of these, 111 are women nonveterans and 1 is a woman veteran."/>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69899" y="1713802"/>
            <a:ext cx="8140700" cy="3501512"/>
          </a:xfrm>
        </p:spPr>
      </p:pic>
      <p:sp>
        <p:nvSpPr>
          <p:cNvPr id="6" name="Text Placeholder 5"/>
          <p:cNvSpPr>
            <a:spLocks noGrp="1"/>
          </p:cNvSpPr>
          <p:nvPr>
            <p:ph type="body" sz="quarter" idx="13"/>
          </p:nvPr>
        </p:nvSpPr>
        <p:spPr>
          <a:xfrm>
            <a:off x="584199" y="5493703"/>
            <a:ext cx="8400775" cy="731837"/>
          </a:xfrm>
        </p:spPr>
        <p:txBody>
          <a:bodyPr>
            <a:noAutofit/>
          </a:bodyPr>
          <a:lstStyle/>
          <a:p>
            <a:r>
              <a:rPr lang="en-US" sz="3200" dirty="0"/>
              <a:t>1 in 112 women under 35 in the labor force </a:t>
            </a:r>
            <a:r>
              <a:rPr lang="en-US" sz="3200" dirty="0" smtClean="0"/>
              <a:t>is a veteran</a:t>
            </a:r>
            <a:endParaRPr lang="en-US" sz="3200" dirty="0"/>
          </a:p>
        </p:txBody>
      </p:sp>
      <p:sp>
        <p:nvSpPr>
          <p:cNvPr id="8" name="Footer Placeholder 7"/>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327172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Autofit/>
          </a:bodyPr>
          <a:lstStyle/>
          <a:p>
            <a:r>
              <a:rPr lang="en-US" sz="4200" dirty="0"/>
              <a:t>Male veterans are 4.2% of males under 35 in the civilian labor force</a:t>
            </a:r>
          </a:p>
        </p:txBody>
      </p:sp>
      <p:pic>
        <p:nvPicPr>
          <p:cNvPr id="18" name="Picture Placeholder 17" descr="Group of 24 men wearing ties, signifying working men. Of these, 23 are typical men, signifying male nonveterans and 1 is saluting, signifying a male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211004" y="2176885"/>
            <a:ext cx="8729554" cy="2635690"/>
          </a:xfrm>
        </p:spPr>
      </p:pic>
      <p:sp>
        <p:nvSpPr>
          <p:cNvPr id="15" name="Text Placeholder 14"/>
          <p:cNvSpPr>
            <a:spLocks noGrp="1"/>
          </p:cNvSpPr>
          <p:nvPr>
            <p:ph type="body" sz="quarter" idx="13"/>
          </p:nvPr>
        </p:nvSpPr>
        <p:spPr>
          <a:xfrm>
            <a:off x="474662" y="5371306"/>
            <a:ext cx="8194675" cy="997747"/>
          </a:xfrm>
        </p:spPr>
        <p:txBody>
          <a:bodyPr>
            <a:normAutofit lnSpcReduction="10000"/>
          </a:bodyPr>
          <a:lstStyle/>
          <a:p>
            <a:r>
              <a:rPr lang="en-US" dirty="0"/>
              <a:t>1 in 24 men under 35 in the labor force is a </a:t>
            </a:r>
            <a:r>
              <a:rPr lang="en-US" dirty="0" smtClean="0"/>
              <a:t>veteran</a:t>
            </a:r>
            <a:endParaRPr lang="en-US" dirty="0"/>
          </a:p>
        </p:txBody>
      </p:sp>
      <p:sp>
        <p:nvSpPr>
          <p:cNvPr id="17" name="Footer Placeholder 16"/>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2164196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368299" y="159026"/>
            <a:ext cx="8616675" cy="1174788"/>
          </a:xfrm>
        </p:spPr>
        <p:txBody>
          <a:bodyPr>
            <a:noAutofit/>
          </a:bodyPr>
          <a:lstStyle/>
          <a:p>
            <a:r>
              <a:rPr lang="en-US" dirty="0"/>
              <a:t>Of 200 adults under 35 in the civilian labor force:</a:t>
            </a:r>
          </a:p>
        </p:txBody>
      </p:sp>
      <p:pic>
        <p:nvPicPr>
          <p:cNvPr id="22" name="Picture Placeholder 21" descr="200 stick people wearing ties or necklaces. Of these, 101 are male nonveterans, 94 are women nonveterans, 4 are male veterans saluting, and 1 is a woman veteran saluting."/>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114300" y="1476007"/>
            <a:ext cx="8915400" cy="3971349"/>
          </a:xfrm>
        </p:spPr>
      </p:pic>
      <p:sp>
        <p:nvSpPr>
          <p:cNvPr id="19" name="Text Placeholder 18"/>
          <p:cNvSpPr>
            <a:spLocks noGrp="1"/>
          </p:cNvSpPr>
          <p:nvPr>
            <p:ph type="body" sz="quarter" idx="13"/>
          </p:nvPr>
        </p:nvSpPr>
        <p:spPr>
          <a:xfrm>
            <a:off x="524107" y="5531803"/>
            <a:ext cx="8460868" cy="731837"/>
          </a:xfrm>
        </p:spPr>
        <p:txBody>
          <a:bodyPr numCol="2">
            <a:noAutofit/>
          </a:bodyPr>
          <a:lstStyle/>
          <a:p>
            <a:r>
              <a:rPr lang="en-US" sz="2500" dirty="0"/>
              <a:t>4 are male </a:t>
            </a:r>
            <a:r>
              <a:rPr lang="en-US" sz="2500" dirty="0" smtClean="0"/>
              <a:t>veterans</a:t>
            </a:r>
            <a:endParaRPr lang="en-US" sz="2500" dirty="0"/>
          </a:p>
          <a:p>
            <a:r>
              <a:rPr lang="en-US" sz="2500" dirty="0"/>
              <a:t>101 are male </a:t>
            </a:r>
            <a:r>
              <a:rPr lang="en-US" sz="2500" dirty="0" smtClean="0"/>
              <a:t>nonveterans</a:t>
            </a:r>
            <a:endParaRPr lang="en-US" sz="2500" dirty="0"/>
          </a:p>
          <a:p>
            <a:r>
              <a:rPr lang="en-US" sz="2500" dirty="0"/>
              <a:t>1 is a woman </a:t>
            </a:r>
            <a:r>
              <a:rPr lang="en-US" sz="2500" dirty="0" smtClean="0"/>
              <a:t>veteran</a:t>
            </a:r>
            <a:endParaRPr lang="en-US" sz="2500" dirty="0"/>
          </a:p>
          <a:p>
            <a:r>
              <a:rPr lang="en-US" sz="2500" dirty="0"/>
              <a:t>94 are women </a:t>
            </a:r>
            <a:r>
              <a:rPr lang="en-US" sz="2500" dirty="0" smtClean="0"/>
              <a:t>nonveterans</a:t>
            </a:r>
            <a:endParaRPr lang="en-US" sz="2500" dirty="0"/>
          </a:p>
        </p:txBody>
      </p:sp>
      <p:sp>
        <p:nvSpPr>
          <p:cNvPr id="21" name="Footer Placeholder 20"/>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369259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“Have you ever served in the military</a:t>
            </a:r>
            <a:r>
              <a:rPr lang="en-US" dirty="0" smtClean="0"/>
              <a:t>?” </a:t>
            </a:r>
            <a:r>
              <a:rPr lang="en-US" sz="2000" dirty="0" smtClean="0">
                <a:solidFill>
                  <a:srgbClr val="F8E8FE"/>
                </a:solidFill>
              </a:rPr>
              <a:t>must be asked every time!</a:t>
            </a:r>
            <a:endParaRPr lang="en-US" sz="2000" dirty="0">
              <a:solidFill>
                <a:srgbClr val="F8E8FE"/>
              </a:solidFill>
            </a:endParaRPr>
          </a:p>
        </p:txBody>
      </p:sp>
      <p:pic>
        <p:nvPicPr>
          <p:cNvPr id="8" name="Picture Placeholder 7" descr="200 stick people wearing ties or necklaces. Of these, 101 are male nonveterans, 94 are women nonveterans, 4 are male veterans saluting, and 1 is a woman veteran saluting."/>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9333" y="2315315"/>
            <a:ext cx="9072137" cy="4043977"/>
          </a:xfrm>
        </p:spPr>
      </p:pic>
      <p:sp>
        <p:nvSpPr>
          <p:cNvPr id="2" name="Footer Placeholder 1"/>
          <p:cNvSpPr>
            <a:spLocks noGrp="1"/>
          </p:cNvSpPr>
          <p:nvPr>
            <p:ph type="ftr" sz="quarter" idx="11"/>
          </p:nvPr>
        </p:nvSpPr>
        <p:spPr/>
        <p:txBody>
          <a:bodyPr/>
          <a:lstStyle/>
          <a:p>
            <a:r>
              <a:rPr lang="en-US" smtClean="0"/>
              <a:t>U.S. Department of Labor, Bureau of Labor Statistics, 2019 Current Population Survey, Annual Averages, Unpublished Tables </a:t>
            </a:r>
          </a:p>
          <a:p>
            <a:r>
              <a:rPr lang="en-US" smtClean="0"/>
              <a:t>(Calculations done within VETS)</a:t>
            </a:r>
            <a:endParaRPr lang="en-US" dirty="0" smtClean="0"/>
          </a:p>
        </p:txBody>
      </p:sp>
    </p:spTree>
    <p:extLst>
      <p:ext uri="{BB962C8B-B14F-4D97-AF65-F5344CB8AC3E}">
        <p14:creationId xmlns:p14="http://schemas.microsoft.com/office/powerpoint/2010/main" val="3318404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Veterans</a:t>
            </a:r>
            <a:r>
              <a:rPr lang="en-US" dirty="0" smtClean="0"/>
              <a:t>!!!”</a:t>
            </a:r>
            <a:endParaRPr lang="en-US" dirty="0"/>
          </a:p>
        </p:txBody>
      </p:sp>
      <p:pic>
        <p:nvPicPr>
          <p:cNvPr id="4" name="Picture Placeholder 3" descr="Large group of stick women saluting, signifying women veterans."/>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203200" y="1953396"/>
            <a:ext cx="8763000" cy="4509579"/>
          </a:xfrm>
        </p:spPr>
      </p:pic>
      <p:sp>
        <p:nvSpPr>
          <p:cNvPr id="3" name="Footer Placeholder 2"/>
          <p:cNvSpPr>
            <a:spLocks noGrp="1"/>
          </p:cNvSpPr>
          <p:nvPr>
            <p:ph type="ftr" sz="quarter" idx="11"/>
          </p:nvPr>
        </p:nvSpPr>
        <p:spPr/>
        <p:txBody>
          <a:bodyPr/>
          <a:lstStyle/>
          <a:p>
            <a:r>
              <a:rPr lang="en-US" smtClean="0"/>
              <a:t>U.S. Department of Labor, Bureau of Labor Statistics, 2019 Current Population Survey, Annual Averages, Unpublished Tables </a:t>
            </a:r>
          </a:p>
          <a:p>
            <a:r>
              <a:rPr lang="en-US" smtClean="0"/>
              <a:t>(Calculations done within VETS)</a:t>
            </a:r>
            <a:endParaRPr lang="en-US" dirty="0" smtClean="0"/>
          </a:p>
        </p:txBody>
      </p:sp>
    </p:spTree>
    <p:extLst>
      <p:ext uri="{BB962C8B-B14F-4D97-AF65-F5344CB8AC3E}">
        <p14:creationId xmlns:p14="http://schemas.microsoft.com/office/powerpoint/2010/main" val="3427181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Closing slide</a:t>
            </a:r>
            <a:endParaRPr lang="en-US" dirty="0">
              <a:solidFill>
                <a:schemeClr val="bg1"/>
              </a:solidFill>
            </a:endParaRPr>
          </a:p>
        </p:txBody>
      </p:sp>
      <p:pic>
        <p:nvPicPr>
          <p:cNvPr id="6" name="Picture Placeholder 5" descr="United States Department of Labor seal&#10;Veterans' Employment and Training Service&#10;United States Department of Labor&#10;Women Veterans&#10;Silhouette of a woman in a business suit, in a military uniform, saluting, and another woman in a business suit."/>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504" b="1504"/>
          <a:stretch>
            <a:fillRect/>
          </a:stretch>
        </p:blipFill>
        <p:spPr>
          <a:xfrm>
            <a:off x="273134" y="7251"/>
            <a:ext cx="8902534" cy="1746504"/>
          </a:xfrm>
        </p:spPr>
      </p:pic>
      <p:pic>
        <p:nvPicPr>
          <p:cNvPr id="7" name="Picture Placeholder 6" descr="Screenshot of the Career Onestop webpage - available at www.careeronestop.org."/>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t="-755" b="-401"/>
          <a:stretch/>
        </p:blipFill>
        <p:spPr>
          <a:xfrm>
            <a:off x="824838" y="1805047"/>
            <a:ext cx="7505458" cy="4625441"/>
          </a:xfrm>
        </p:spPr>
      </p:pic>
      <p:sp>
        <p:nvSpPr>
          <p:cNvPr id="2" name="Text Placeholder 1"/>
          <p:cNvSpPr>
            <a:spLocks noGrp="1"/>
          </p:cNvSpPr>
          <p:nvPr>
            <p:ph type="body" sz="quarter" idx="13"/>
          </p:nvPr>
        </p:nvSpPr>
        <p:spPr>
          <a:noFill/>
        </p:spPr>
        <p:txBody>
          <a:bodyPr/>
          <a:lstStyle/>
          <a:p>
            <a:r>
              <a:rPr lang="en-US" altLang="en-US" dirty="0">
                <a:solidFill>
                  <a:schemeClr val="tx1"/>
                </a:solidFill>
                <a:latin typeface="Calibri" pitchFamily="34" charset="0"/>
              </a:rPr>
              <a:t>Dr. Nancy A. Glowacki – </a:t>
            </a:r>
            <a:r>
              <a:rPr lang="en-US" altLang="en-US" u="sng" dirty="0">
                <a:solidFill>
                  <a:schemeClr val="tx1"/>
                </a:solidFill>
                <a:latin typeface="Calibri" pitchFamily="34" charset="0"/>
                <a:hlinkClick r:id="rId5"/>
              </a:rPr>
              <a:t>glowacki.nancy.a@dol.gov</a:t>
            </a:r>
            <a:endParaRPr lang="en-US" dirty="0">
              <a:solidFill>
                <a:schemeClr val="tx1"/>
              </a:solidFill>
            </a:endParaRPr>
          </a:p>
        </p:txBody>
      </p:sp>
    </p:spTree>
    <p:extLst>
      <p:ext uri="{BB962C8B-B14F-4D97-AF65-F5344CB8AC3E}">
        <p14:creationId xmlns:p14="http://schemas.microsoft.com/office/powerpoint/2010/main" val="1435999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7658"/>
            <a:ext cx="7886700" cy="1325563"/>
          </a:xfrm>
        </p:spPr>
        <p:txBody>
          <a:bodyPr>
            <a:normAutofit/>
          </a:bodyPr>
          <a:lstStyle/>
          <a:p>
            <a:r>
              <a:rPr lang="en-US" dirty="0"/>
              <a:t>Women are 52% of the general </a:t>
            </a:r>
            <a:r>
              <a:rPr lang="en-US" dirty="0" smtClean="0"/>
              <a:t>population</a:t>
            </a:r>
            <a:endParaRPr lang="en-US" dirty="0"/>
          </a:p>
        </p:txBody>
      </p:sp>
      <p:pic>
        <p:nvPicPr>
          <p:cNvPr id="6" name="Picture Placeholder 5" descr="2 stick people - 1 is a man, signifying a male nonveteran, and 1 is a woman, signifying a woman non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3061680" y="2376530"/>
            <a:ext cx="3041904" cy="2779776"/>
          </a:xfrm>
        </p:spPr>
      </p:pic>
      <p:sp>
        <p:nvSpPr>
          <p:cNvPr id="3" name="Text Placeholder 2"/>
          <p:cNvSpPr>
            <a:spLocks noGrp="1"/>
          </p:cNvSpPr>
          <p:nvPr>
            <p:ph type="body" sz="quarter" idx="13"/>
          </p:nvPr>
        </p:nvSpPr>
        <p:spPr>
          <a:xfrm>
            <a:off x="474662" y="5694361"/>
            <a:ext cx="8194675" cy="731837"/>
          </a:xfrm>
        </p:spPr>
        <p:txBody>
          <a:bodyPr/>
          <a:lstStyle/>
          <a:p>
            <a:r>
              <a:rPr lang="en-US" dirty="0"/>
              <a:t>1 in 2 adults is a </a:t>
            </a:r>
            <a:r>
              <a:rPr lang="en-US" dirty="0" smtClean="0"/>
              <a:t>woman</a:t>
            </a:r>
            <a:endParaRPr lang="en-US" dirty="0"/>
          </a:p>
        </p:txBody>
      </p:sp>
      <p:sp>
        <p:nvSpPr>
          <p:cNvPr id="7" name="Footer Placeholder 6"/>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4183587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1584"/>
            <a:ext cx="7886700" cy="1325563"/>
          </a:xfrm>
        </p:spPr>
        <p:txBody>
          <a:bodyPr/>
          <a:lstStyle/>
          <a:p>
            <a:r>
              <a:rPr lang="en-US" dirty="0"/>
              <a:t>Male veterans are 14% of the overall male population</a:t>
            </a:r>
          </a:p>
        </p:txBody>
      </p:sp>
      <p:pic>
        <p:nvPicPr>
          <p:cNvPr id="6" name="Picture Placeholder 5" descr="Group of 7 stick people - all are men but only 1 is saluting, signifying 6 male nonveterans and 1 male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647249" y="3064620"/>
            <a:ext cx="5870448" cy="1420367"/>
          </a:xfrm>
        </p:spPr>
      </p:pic>
      <p:sp>
        <p:nvSpPr>
          <p:cNvPr id="3" name="Text Placeholder 2"/>
          <p:cNvSpPr>
            <a:spLocks noGrp="1"/>
          </p:cNvSpPr>
          <p:nvPr>
            <p:ph type="body" sz="quarter" idx="13"/>
          </p:nvPr>
        </p:nvSpPr>
        <p:spPr/>
        <p:txBody>
          <a:bodyPr/>
          <a:lstStyle/>
          <a:p>
            <a:r>
              <a:rPr lang="en-US" dirty="0"/>
              <a:t>1 in 7 men is a </a:t>
            </a:r>
            <a:r>
              <a:rPr lang="en-US" dirty="0" smtClean="0"/>
              <a:t>veteran</a:t>
            </a:r>
            <a:endParaRPr lang="en-US" dirty="0"/>
          </a:p>
        </p:txBody>
      </p:sp>
      <p:sp>
        <p:nvSpPr>
          <p:cNvPr id="7" name="Footer Placeholder 6"/>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3959135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Women veterans are 1.5% of the overall women </a:t>
            </a:r>
            <a:r>
              <a:rPr lang="en-US" dirty="0" smtClean="0"/>
              <a:t>population</a:t>
            </a:r>
            <a:endParaRPr lang="en-US" dirty="0"/>
          </a:p>
        </p:txBody>
      </p:sp>
      <p:sp>
        <p:nvSpPr>
          <p:cNvPr id="4" name="Footer Placeholder 3"/>
          <p:cNvSpPr>
            <a:spLocks noGrp="1"/>
          </p:cNvSpPr>
          <p:nvPr>
            <p:ph type="ftr" sz="quarter" idx="11"/>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91430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1 in 69 women is a veteran</a:t>
            </a:r>
            <a:br>
              <a:rPr lang="en-US" sz="5400" dirty="0"/>
            </a:br>
            <a:r>
              <a:rPr lang="en-US" sz="2200" dirty="0" smtClean="0">
                <a:solidFill>
                  <a:srgbClr val="F8E8FE"/>
                </a:solidFill>
              </a:rPr>
              <a:t>, continued</a:t>
            </a:r>
            <a:endParaRPr lang="en-US" sz="2200" dirty="0">
              <a:solidFill>
                <a:srgbClr val="F8E8FE"/>
              </a:solidFill>
            </a:endParaRPr>
          </a:p>
        </p:txBody>
      </p:sp>
      <p:pic>
        <p:nvPicPr>
          <p:cNvPr id="6" name="Picture Placeholder 5" descr="Group of 69 stick people - all are women, but only 1 is saluting, signifying 68 women nonveterans and 1 woman vetera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295512" y="2098237"/>
            <a:ext cx="8563242" cy="3364992"/>
          </a:xfrm>
        </p:spPr>
      </p:pic>
      <p:sp>
        <p:nvSpPr>
          <p:cNvPr id="7" name="Footer Placeholder 6"/>
          <p:cNvSpPr>
            <a:spLocks noGrp="1"/>
          </p:cNvSpPr>
          <p:nvPr>
            <p:ph type="ftr" sz="quarter" idx="17"/>
          </p:nvPr>
        </p:nvSpPr>
        <p:spPr/>
        <p:txBody>
          <a:bodyPr/>
          <a:lstStyle/>
          <a:p>
            <a:r>
              <a:rPr lang="en-US" dirty="0" smtClean="0"/>
              <a:t>U.S. Department of Labor, Bureau of Labor Statistics, 2019 Current Population Survey, Annual Averages, Unpublished Tables </a:t>
            </a:r>
          </a:p>
          <a:p>
            <a:r>
              <a:rPr lang="en-US" dirty="0" smtClean="0"/>
              <a:t>(Calculations done within VETS)</a:t>
            </a:r>
          </a:p>
        </p:txBody>
      </p:sp>
    </p:spTree>
    <p:extLst>
      <p:ext uri="{BB962C8B-B14F-4D97-AF65-F5344CB8AC3E}">
        <p14:creationId xmlns:p14="http://schemas.microsoft.com/office/powerpoint/2010/main" val="472953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62" y="576584"/>
            <a:ext cx="7886700" cy="731837"/>
          </a:xfrm>
        </p:spPr>
        <p:txBody>
          <a:bodyPr>
            <a:noAutofit/>
          </a:bodyPr>
          <a:lstStyle/>
          <a:p>
            <a:r>
              <a:rPr lang="en-US" dirty="0" smtClean="0"/>
              <a:t>Individual women veterans are still being forgotten</a:t>
            </a:r>
            <a:endParaRPr lang="en-US" dirty="0"/>
          </a:p>
        </p:txBody>
      </p:sp>
      <p:pic>
        <p:nvPicPr>
          <p:cNvPr id="6" name="Picture Placeholder 5" descr="Group of 69 stick people - all are women, but only 1 is saluting, signifying 68 women nonveterans and 1 women veteran. The woman veteran is a lighter color than in the previous slide, signifying her being forgotten."/>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294615" y="2087068"/>
            <a:ext cx="8565922" cy="3366045"/>
          </a:xfrm>
        </p:spPr>
      </p:pic>
      <p:sp>
        <p:nvSpPr>
          <p:cNvPr id="3" name="Footer Placeholder 2"/>
          <p:cNvSpPr>
            <a:spLocks noGrp="1"/>
          </p:cNvSpPr>
          <p:nvPr>
            <p:ph type="ftr" sz="quarter" idx="17"/>
          </p:nvPr>
        </p:nvSpPr>
        <p:spPr/>
        <p:txBody>
          <a:bodyPr/>
          <a:lstStyle/>
          <a:p>
            <a:r>
              <a:rPr lang="en-US" smtClean="0"/>
              <a:t>U.S. Department of Labor, Bureau of Labor Statistics, 2019 Current Population Survey, Annual Averages, Unpublished Tables </a:t>
            </a:r>
          </a:p>
          <a:p>
            <a:r>
              <a:rPr lang="en-US" smtClean="0"/>
              <a:t>(Calculations done within VETS)</a:t>
            </a:r>
            <a:endParaRPr lang="en-US" dirty="0" smtClean="0"/>
          </a:p>
        </p:txBody>
      </p:sp>
    </p:spTree>
    <p:extLst>
      <p:ext uri="{BB962C8B-B14F-4D97-AF65-F5344CB8AC3E}">
        <p14:creationId xmlns:p14="http://schemas.microsoft.com/office/powerpoint/2010/main" val="613365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C6BC4B1EFDC4409E1522139A1FFAD1" ma:contentTypeVersion="11" ma:contentTypeDescription="Create a new document." ma:contentTypeScope="" ma:versionID="398dfd78d33fc75909ebdbbdd8d0de68">
  <xsd:schema xmlns:xsd="http://www.w3.org/2001/XMLSchema" xmlns:xs="http://www.w3.org/2001/XMLSchema" xmlns:p="http://schemas.microsoft.com/office/2006/metadata/properties" xmlns:ns3="14ca70b7-b93c-4334-ab56-eeed2676982a" xmlns:ns4="9f75c5af-d26c-4511-82f9-262aceebea2e" targetNamespace="http://schemas.microsoft.com/office/2006/metadata/properties" ma:root="true" ma:fieldsID="4c2ce0f483c3641e3e62e79252f3401b" ns3:_="" ns4:_="">
    <xsd:import namespace="14ca70b7-b93c-4334-ab56-eeed2676982a"/>
    <xsd:import namespace="9f75c5af-d26c-4511-82f9-262aceebea2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ca70b7-b93c-4334-ab56-eeed26769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75c5af-d26c-4511-82f9-262aceebea2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4D3C9F-C917-444F-B2BC-DF40025BE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ca70b7-b93c-4334-ab56-eeed2676982a"/>
    <ds:schemaRef ds:uri="9f75c5af-d26c-4511-82f9-262aceebea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590729-30D0-4BC7-A486-31EF1ACC0408}">
  <ds:schemaRefs>
    <ds:schemaRef ds:uri="http://schemas.microsoft.com/sharepoint/v3/contenttype/forms"/>
  </ds:schemaRefs>
</ds:datastoreItem>
</file>

<file path=customXml/itemProps3.xml><?xml version="1.0" encoding="utf-8"?>
<ds:datastoreItem xmlns:ds="http://schemas.openxmlformats.org/officeDocument/2006/customXml" ds:itemID="{BCC2AD07-03EB-455D-AAA4-A38A9543A3CB}">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9f75c5af-d26c-4511-82f9-262aceebea2e"/>
    <ds:schemaRef ds:uri="http://purl.org/dc/elements/1.1/"/>
    <ds:schemaRef ds:uri="14ca70b7-b93c-4334-ab56-eeed2676982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23911</TotalTime>
  <Words>2374</Words>
  <Application>Microsoft Office PowerPoint</Application>
  <PresentationFormat>On-screen Show (4:3)</PresentationFormat>
  <Paragraphs>210</Paragraphs>
  <Slides>48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Franklin Gothic Book</vt:lpstr>
      <vt:lpstr>Office Theme</vt:lpstr>
      <vt:lpstr>2019 Gender and Veteran Demographics</vt:lpstr>
      <vt:lpstr>Veterans are 7.5% of the overall population</vt:lpstr>
      <vt:lpstr>There are nearly 2 million women veterans (1,884,000)</vt:lpstr>
      <vt:lpstr>Women veterans are 10% of the overall veteran population</vt:lpstr>
      <vt:lpstr>Women are 52% of the general population</vt:lpstr>
      <vt:lpstr>Male veterans are 14% of the overall male population</vt:lpstr>
      <vt:lpstr>Women veterans are 1.5% of the overall women population</vt:lpstr>
      <vt:lpstr>1 in 69 women is a veteran , continued</vt:lpstr>
      <vt:lpstr>Individual women veterans are still being forgotten</vt:lpstr>
      <vt:lpstr>“Have you ever served in the military?”</vt:lpstr>
      <vt:lpstr>What if we combine men and women and veterans and nonveterans?</vt:lpstr>
      <vt:lpstr>Of 100 adults in the overall population:</vt:lpstr>
      <vt:lpstr>Under 35 Years Old…</vt:lpstr>
      <vt:lpstr>Veterans are 2.5% of the overall under 35 population</vt:lpstr>
      <vt:lpstr>Women are 20% of the overall under 35 veteran population</vt:lpstr>
      <vt:lpstr>Women are 50% of the general under 35 population</vt:lpstr>
      <vt:lpstr>Male veterans are 4% of the under 35 male population</vt:lpstr>
      <vt:lpstr>Veterans are 1% of the under 35 women population</vt:lpstr>
      <vt:lpstr>Of 200 adults under 35 in the overall population:</vt:lpstr>
      <vt:lpstr>Era of Service, Race and Ethnicity, and Age</vt:lpstr>
      <vt:lpstr>Women veterans are:  twice as likely as male veterans to have served in Gulf War II only,</vt:lpstr>
      <vt:lpstr>Women veterans are: twice as likely as male veterans to have served in Gulf War II only,  more likely than male veterans to have served in Gulf War I only,</vt:lpstr>
      <vt:lpstr>Women veterans are: twice as likely as male veterans to have served in Gulf War II only, more likely than male veterans to have served in Gulf War I only,  and are more likely to have served in both Gulf War Eras</vt:lpstr>
      <vt:lpstr>Women veterans are: twice as likely as male veterans to have served in Gulf War II only, more likely than male veterans to have served in Gulf War I only, and are almost twice as likely to have served in both Gulf War Eras</vt:lpstr>
      <vt:lpstr>The majority of veterans are white; however women veterans are less likely than male veterans to be white</vt:lpstr>
      <vt:lpstr>The majority of veterans are white; however women veterans are less likely than male veterans to be white Women veterans are more likely than male veterans or nonveterans of either gender to be Black or African American </vt:lpstr>
      <vt:lpstr>The majority of veterans are white; however women veterans are less likely than male veterans to be white Women veterans are almost twice as likely as male veterans or nonveterans of either gender to be Black or African American</vt:lpstr>
      <vt:lpstr>The median age of women veterans is 14 years younger than the median age of male veterans.</vt:lpstr>
      <vt:lpstr>Women veterans are more likely to be of working age than male veterans</vt:lpstr>
      <vt:lpstr>Women veterans in the work force are more likely to be of working age</vt:lpstr>
      <vt:lpstr>The civilian labor force includes both people who are employed and people who are not currently working, but who are available for work and actively seeking work (unemployed)</vt:lpstr>
      <vt:lpstr>Women veterans are more likely than male veterans to be in the labor force</vt:lpstr>
      <vt:lpstr>Civilian Labor Force</vt:lpstr>
      <vt:lpstr>Within the civilian labor force, the median age of women veterans is 6 years younger than the median age of male veterans</vt:lpstr>
      <vt:lpstr>Veterans are 5.7% of the civilian labor force</vt:lpstr>
      <vt:lpstr>Women are 47% of the labor force</vt:lpstr>
      <vt:lpstr>Women veterans are 12% of veterans within the civilian labor force</vt:lpstr>
      <vt:lpstr>Women veterans are 1.5% of women in the civilian labor force</vt:lpstr>
      <vt:lpstr>Male veterans are 9.5% of males in the civilian labor force</vt:lpstr>
      <vt:lpstr>Of 100 adults in the civilian labor force:</vt:lpstr>
      <vt:lpstr>Veterans are 2.7% of the under 35 civilian labor force</vt:lpstr>
      <vt:lpstr>Women veterans are 16% of the veterans under 35 within the civilian labor force</vt:lpstr>
      <vt:lpstr>Women veterans are .9% of women under 35 in the civilian labor force</vt:lpstr>
      <vt:lpstr>Male veterans are 4.2% of males under 35 in the civilian labor force</vt:lpstr>
      <vt:lpstr>Of 200 adults under 35 in the civilian labor force:</vt:lpstr>
      <vt:lpstr>“Have you ever served in the military?” must be asked every time!</vt:lpstr>
      <vt:lpstr>“We are Veterans!!!”</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Gender and Veteran Demographics Slides</dc:title>
  <dc:creator>Veterans' Employment and Training Service - United States Department of Labor</dc:creator>
  <cp:keywords>Women Veterans, Female Veterans, Women in the Military, Women Who Served</cp:keywords>
  <cp:lastModifiedBy>Glowacki, Nancy A - VETS</cp:lastModifiedBy>
  <cp:revision>207</cp:revision>
  <dcterms:created xsi:type="dcterms:W3CDTF">2020-07-15T18:40:00Z</dcterms:created>
  <dcterms:modified xsi:type="dcterms:W3CDTF">2020-08-31T18:44:14Z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0x010100DFC6BC4B1EFDC4409E1522139A1FFAD1</vt:lpwstr>
  </property>
</Properties>
</file>