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Lst>
  <p:notesMasterIdLst>
    <p:notesMasterId r:id="rId20"/>
  </p:notesMasterIdLst>
  <p:handoutMasterIdLst>
    <p:handoutMasterId r:id="rId21"/>
  </p:handoutMasterIdLst>
  <p:sldIdLst>
    <p:sldId id="257" r:id="rId7"/>
    <p:sldId id="515" r:id="rId8"/>
    <p:sldId id="2118" r:id="rId9"/>
    <p:sldId id="263" r:id="rId10"/>
    <p:sldId id="282" r:id="rId11"/>
    <p:sldId id="270" r:id="rId12"/>
    <p:sldId id="271" r:id="rId13"/>
    <p:sldId id="274" r:id="rId14"/>
    <p:sldId id="2119" r:id="rId15"/>
    <p:sldId id="2120" r:id="rId16"/>
    <p:sldId id="2121" r:id="rId17"/>
    <p:sldId id="27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Hartgrove-Strubler" initials="CH" lastIdx="9" clrIdx="0">
    <p:extLst>
      <p:ext uri="{19B8F6BF-5375-455C-9EA6-DF929625EA0E}">
        <p15:presenceInfo xmlns:p15="http://schemas.microsoft.com/office/powerpoint/2012/main" userId="Carrie Hartgrove-Strub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5390"/>
    <a:srgbClr val="9A3637"/>
    <a:srgbClr val="008000"/>
    <a:srgbClr val="00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1758" autoAdjust="0"/>
  </p:normalViewPr>
  <p:slideViewPr>
    <p:cSldViewPr snapToGrid="0" showGuides="1">
      <p:cViewPr varScale="1">
        <p:scale>
          <a:sx n="61" d="100"/>
          <a:sy n="61" d="100"/>
        </p:scale>
        <p:origin x="88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12/5/2019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Up as Entry Background: Start at approx. 1:45PM EST.</a:t>
            </a:r>
          </a:p>
        </p:txBody>
      </p:sp>
      <p:sp>
        <p:nvSpPr>
          <p:cNvPr id="4" name="Slide Number Placeholder 3"/>
          <p:cNvSpPr>
            <a:spLocks noGrp="1"/>
          </p:cNvSpPr>
          <p:nvPr>
            <p:ph type="sldNum" sz="quarter" idx="5"/>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341615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42950"/>
            <a:ext cx="5873750" cy="3305175"/>
          </a:xfrm>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900" b="0" i="0" u="none" strike="noStrike" kern="1200" cap="none" spc="0" normalizeH="0" baseline="0" noProof="0" smtClean="0">
                <a:ln>
                  <a:noFill/>
                </a:ln>
                <a:solidFill>
                  <a:prstClr val="black"/>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326237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45933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women fleeing domestic violence don’t have the luxury to wait for the HUD-VASH voucher process to find housing. They need housing yesterday. One grantee that specifically serves women veterans works with a lot of women fleeing domestic violence with their children. They estimate that about 50-60% of their participants are women with children. It can be particularly difficult to find an immediate, temporary housing location for a woman and her child, and even more so if the child is an adolescent male. Other concerns include oversaturation or regulation of local resources, such as safe houses or shelters.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grantee that spoke noted some issue relating to complications and challenges with children. Some shelters will not take in large families, others will not take in families with male children above a certain age, usually around 10. Other areas have limited female-specific shelter resources that may be full. Some shelters are in parts of town that a woman, especially one who has experienced trauma, may not want to go and especially not with a child. Even if the grantee can find housing placement for the woman, that placement often creates a transportation burden especially when considering schools, doctors, and their own employment needs.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grantees we listened to utilize state and local resources in addition to programs like SSVF, HUD-VASH, GPD, and VHA. One grantee works with a local faith-based organization for mentorship and transportation. Another grantee knows every woman’s shelter in their immediate area has a running list. Yet another grantee regularly contacts their local women’s shelters to try to find and serve women veterans. That grantee has also spent years building relationships with the local school system and its guidance counselors in an effort to serve women veterans with children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7844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grantees across from across the country have said in some way that women veterans do not, for one or several of many reasons, want to identify as a veteran. Some fear stigma and potential re-traumatization. Others may feel that asking for help as a woman and a veteran would be weak. Others may have had bad experiences with resources prior to HVRP. Others simply do not want the label. That is why that one grantee works with women’s shelters to find women veterans- they may avoid veteran specific resources and select into woman specific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Simply speaking, we’re talking about appearance. Homeless women veterans, especially those with children, will try not to appear homeless. They don’t want to be stigmatized or treated differently. They want to keep their children and wearing raggedy clothes, appearing stereotypically homeless, is a great way to lose custody or visitation rights. And this observation ties into not wanting to self-identify, both as homeless or as a veteran.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engagement and trust building strategies that were discussed all involve relating to the person, not just seeing them as a woman veteran or a homeless woman or a veteran, etc. One grantee described it succinctly as “They want empathy, not sympathy.” Many women veterans find it easier to share their stories with other women veterans. But even if an HVRP does not have a women who served on their staff, there are other ways to relate and engage. For example, facilitating a peer to peer group, facilitating a child-friendly movie night, and just providing a safe, comfortable space. At the end of the day, these are people in all their uniqueness that also just happen to be women and happen to have served- just reach out to the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43237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your experiences and what we have discussed so far, please contemplate these questions.</a:t>
            </a:r>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06967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227243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135077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solidFill>
            <a:srgbClr val="9A3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047749" y="3419475"/>
            <a:ext cx="10096502" cy="1082785"/>
          </a:xfrm>
        </p:spPr>
        <p:txBody>
          <a:bodyPr anchor="ctr">
            <a:normAutofit/>
          </a:bodyPr>
          <a:lstStyle>
            <a:lvl1pPr algn="ctr">
              <a:defRPr sz="4400" cap="all" baseline="0">
                <a:solidFill>
                  <a:srgbClr val="355390"/>
                </a:solidFill>
              </a:defRPr>
            </a:lvl1pPr>
          </a:lstStyle>
          <a:p>
            <a:r>
              <a:rPr lang="en-US" dirty="0"/>
              <a:t>Click to edit Master title style</a:t>
            </a:r>
            <a:endParaRPr dirty="0"/>
          </a:p>
        </p:txBody>
      </p:sp>
      <p:sp>
        <p:nvSpPr>
          <p:cNvPr id="3" name="Subtitle 2"/>
          <p:cNvSpPr>
            <a:spLocks noGrp="1"/>
          </p:cNvSpPr>
          <p:nvPr>
            <p:ph type="subTitle" idx="1"/>
          </p:nvPr>
        </p:nvSpPr>
        <p:spPr>
          <a:xfrm>
            <a:off x="1104898" y="4791075"/>
            <a:ext cx="10096501" cy="676274"/>
          </a:xfrm>
        </p:spPr>
        <p:txBody>
          <a:bodyPr>
            <a:normAutofit/>
          </a:bodyPr>
          <a:lstStyle>
            <a:lvl1pPr marL="0" indent="0" algn="ctr">
              <a:spcBef>
                <a:spcPts val="0"/>
              </a:spcBef>
              <a:buNone/>
              <a:defRPr sz="1800">
                <a:solidFill>
                  <a:srgbClr val="9A363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7" name="Rectangle 6"/>
          <p:cNvSpPr/>
          <p:nvPr/>
        </p:nvSpPr>
        <p:spPr>
          <a:xfrm>
            <a:off x="0" y="5778124"/>
            <a:ext cx="12192000" cy="1079876"/>
          </a:xfrm>
          <a:prstGeom prst="rect">
            <a:avLst/>
          </a:prstGeom>
          <a:solidFill>
            <a:srgbClr val="9A3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E13B7E17-EFAA-48EE-9CC6-0518ECE4354D}" type="datetime1">
              <a:rPr lang="en-US" smtClean="0"/>
              <a:t>12/5/2019</a:t>
            </a:fld>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pic>
        <p:nvPicPr>
          <p:cNvPr id="10" name="Picture 9">
            <a:extLst>
              <a:ext uri="{FF2B5EF4-FFF2-40B4-BE49-F238E27FC236}">
                <a16:creationId xmlns:a16="http://schemas.microsoft.com/office/drawing/2014/main" id="{D0BCB5E3-0215-4512-AF73-D1B4BCFA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2323" y="1260917"/>
            <a:ext cx="3747354" cy="1841920"/>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solidFill>
                  <a:srgbClr val="355390"/>
                </a:solidFill>
              </a:defRPr>
            </a:lvl1pPr>
          </a:lstStyle>
          <a:p>
            <a:r>
              <a:rPr lang="en-US" dirty="0"/>
              <a:t>Click to edit Master title style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ACBABDC3-640A-4EE1-A50C-14526D3D4272}" type="datetime1">
              <a:rPr lang="en-US" smtClean="0"/>
              <a:t>12/5/2019</a:t>
            </a:fld>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solidFill>
            <a:srgbClr val="9A3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047749" y="3419475"/>
            <a:ext cx="10096502" cy="1082785"/>
          </a:xfrm>
        </p:spPr>
        <p:txBody>
          <a:bodyPr anchor="ctr">
            <a:normAutofit/>
          </a:bodyPr>
          <a:lstStyle>
            <a:lvl1pPr algn="ctr">
              <a:defRPr sz="4400" cap="all" baseline="0">
                <a:solidFill>
                  <a:srgbClr val="355390"/>
                </a:solidFill>
              </a:defRPr>
            </a:lvl1pPr>
          </a:lstStyle>
          <a:p>
            <a:r>
              <a:rPr lang="en-US" dirty="0"/>
              <a:t>Click to edit Master title style</a:t>
            </a:r>
            <a:endParaRPr dirty="0"/>
          </a:p>
        </p:txBody>
      </p:sp>
      <p:sp>
        <p:nvSpPr>
          <p:cNvPr id="3" name="Subtitle 2"/>
          <p:cNvSpPr>
            <a:spLocks noGrp="1"/>
          </p:cNvSpPr>
          <p:nvPr>
            <p:ph type="subTitle" idx="1"/>
          </p:nvPr>
        </p:nvSpPr>
        <p:spPr>
          <a:xfrm>
            <a:off x="1104898" y="4791075"/>
            <a:ext cx="10096501" cy="676274"/>
          </a:xfrm>
        </p:spPr>
        <p:txBody>
          <a:bodyPr>
            <a:normAutofit/>
          </a:bodyPr>
          <a:lstStyle>
            <a:lvl1pPr marL="0" indent="0" algn="ctr">
              <a:spcBef>
                <a:spcPts val="0"/>
              </a:spcBef>
              <a:buNone/>
              <a:defRPr sz="1800">
                <a:solidFill>
                  <a:srgbClr val="9A363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7" name="Rectangle 6"/>
          <p:cNvSpPr/>
          <p:nvPr/>
        </p:nvSpPr>
        <p:spPr>
          <a:xfrm>
            <a:off x="0" y="5778124"/>
            <a:ext cx="12192000" cy="1079876"/>
          </a:xfrm>
          <a:prstGeom prst="rect">
            <a:avLst/>
          </a:prstGeom>
          <a:solidFill>
            <a:srgbClr val="9A3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12/5/2019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pic>
        <p:nvPicPr>
          <p:cNvPr id="10" name="Picture 9">
            <a:extLst>
              <a:ext uri="{FF2B5EF4-FFF2-40B4-BE49-F238E27FC236}">
                <a16:creationId xmlns:a16="http://schemas.microsoft.com/office/drawing/2014/main" id="{D0BCB5E3-0215-4512-AF73-D1B4BCFA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2323" y="1260917"/>
            <a:ext cx="3747354" cy="1841920"/>
          </a:xfrm>
          <a:prstGeom prst="rect">
            <a:avLst/>
          </a:prstGeom>
        </p:spPr>
      </p:pic>
    </p:spTree>
    <p:extLst>
      <p:ext uri="{BB962C8B-B14F-4D97-AF65-F5344CB8AC3E}">
        <p14:creationId xmlns:p14="http://schemas.microsoft.com/office/powerpoint/2010/main" val="22276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55390"/>
                </a:solidFill>
              </a:defRPr>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285750" indent="-285750">
              <a:buFont typeface="Arial" panose="020B0604020202020204" pitchFamily="34" charset="0"/>
              <a:buChar char="•"/>
              <a:defRPr sz="2800">
                <a:latin typeface="Verdana Pro" panose="020B0604030504040204" pitchFamily="34" charset="0"/>
              </a:defRPr>
            </a:lvl1pPr>
            <a:lvl2pPr marL="800100" indent="-342900">
              <a:buFont typeface="Courier New" panose="02070309020205020404" pitchFamily="49" charset="0"/>
              <a:buChar char="o"/>
              <a:defRPr sz="2400">
                <a:latin typeface="Verdana Pro" panose="020B0604030504040204" pitchFamily="34" charset="0"/>
              </a:defRPr>
            </a:lvl2pPr>
            <a:lvl3pPr marL="1200150" indent="-285750">
              <a:defRPr sz="2000">
                <a:latin typeface="Verdana Pro" panose="020B0604030504040204" pitchFamily="34" charset="0"/>
              </a:defRPr>
            </a:lvl3pPr>
            <a:lvl4pPr marL="1657350" indent="-285750">
              <a:buFont typeface="Calibri" panose="020F0502020204030204" pitchFamily="34" charset="0"/>
              <a:buChar char="-"/>
              <a:defRPr sz="2000">
                <a:latin typeface="Verdana Pro" panose="020B0604030504040204" pitchFamily="34" charset="0"/>
              </a:defRPr>
            </a:lvl4pPr>
            <a:lvl5pPr>
              <a:defRPr>
                <a:latin typeface="Verdana Pro"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402B9795-92DC-40DC-A1CA-9A4B349D7824}" type="datetimeFigureOut">
              <a:rPr lang="en-US"/>
              <a:t>12/5/2019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5789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solidFill>
                  <a:srgbClr val="003894"/>
                </a:solidFill>
                <a:latin typeface="Verdana Pro SemiBold" panose="020B0604020202020204" pitchFamily="34" charset="0"/>
                <a:ea typeface="Verdana" panose="020B060403050404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solidFill>
                  <a:srgbClr val="9A3637"/>
                </a:solidFill>
                <a:latin typeface="Verdana Pr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8" name="Rectangle 7"/>
          <p:cNvSpPr/>
          <p:nvPr/>
        </p:nvSpPr>
        <p:spPr>
          <a:xfrm>
            <a:off x="0" y="10859"/>
            <a:ext cx="12192000" cy="107987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a:extLst>
              <a:ext uri="{FF2B5EF4-FFF2-40B4-BE49-F238E27FC236}">
                <a16:creationId xmlns:a16="http://schemas.microsoft.com/office/drawing/2014/main" id="{51AC667A-7700-4AE6-8CD8-4B3F57D68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4173" y="2292094"/>
            <a:ext cx="3747354" cy="1841920"/>
          </a:xfrm>
          <a:prstGeom prst="rect">
            <a:avLst/>
          </a:prstGeom>
        </p:spPr>
      </p:pic>
    </p:spTree>
    <p:extLst>
      <p:ext uri="{BB962C8B-B14F-4D97-AF65-F5344CB8AC3E}">
        <p14:creationId xmlns:p14="http://schemas.microsoft.com/office/powerpoint/2010/main" val="162551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2514600"/>
            <a:ext cx="12192000"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0" y="2640850"/>
            <a:ext cx="12192000" cy="294153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0" y="5645510"/>
            <a:ext cx="12192000"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latin typeface="Verdana Pro SemiBold" panose="020B070403050404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latin typeface="Verdana Pro"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ro" panose="020B0604030504040204" pitchFamily="34" charset="0"/>
              </a:defRPr>
            </a:lvl1pPr>
          </a:lstStyle>
          <a:p>
            <a:fld id="{402B9795-92DC-40DC-A1CA-9A4B349D7824}" type="datetimeFigureOut">
              <a:rPr lang="en-US" smtClean="0"/>
              <a:pPr/>
              <a:t>12/5/2019</a:t>
            </a:fld>
            <a:endParaRPr lang="en-US" dirty="0"/>
          </a:p>
        </p:txBody>
      </p:sp>
      <p:sp>
        <p:nvSpPr>
          <p:cNvPr id="5" name="Footer Placeholder 4"/>
          <p:cNvSpPr>
            <a:spLocks noGrp="1"/>
          </p:cNvSpPr>
          <p:nvPr>
            <p:ph type="ftr" sz="quarter" idx="11"/>
          </p:nvPr>
        </p:nvSpPr>
        <p:spPr/>
        <p:txBody>
          <a:bodyPr/>
          <a:lstStyle>
            <a:lvl1pPr>
              <a:defRPr>
                <a:latin typeface="Verdana Pro"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Pro" panose="020B0604030504040204" pitchFamily="34" charset="0"/>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7633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9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12/5/2019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54068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12/5/2019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2251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12/5/2019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57002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33373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355390"/>
                </a:solidFill>
              </a:defRPr>
            </a:lvl1p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285750" indent="-285750">
              <a:buFont typeface="Arial" panose="020B0604020202020204" pitchFamily="34" charset="0"/>
              <a:buChar char="•"/>
              <a:defRPr sz="2800">
                <a:latin typeface="Verdana Pro" panose="020B0604030504040204" pitchFamily="34" charset="0"/>
              </a:defRPr>
            </a:lvl1pPr>
            <a:lvl2pPr marL="800100" indent="-342900">
              <a:buFont typeface="Courier New" panose="02070309020205020404" pitchFamily="49" charset="0"/>
              <a:buChar char="o"/>
              <a:defRPr sz="2400">
                <a:latin typeface="Verdana Pro" panose="020B0604030504040204" pitchFamily="34" charset="0"/>
              </a:defRPr>
            </a:lvl2pPr>
            <a:lvl3pPr marL="1200150" indent="-285750">
              <a:defRPr sz="2000">
                <a:latin typeface="Verdana Pro" panose="020B0604030504040204" pitchFamily="34" charset="0"/>
              </a:defRPr>
            </a:lvl3pPr>
            <a:lvl4pPr marL="1657350" indent="-285750">
              <a:buFont typeface="Calibri" panose="020F0502020204030204" pitchFamily="34" charset="0"/>
              <a:buChar char="-"/>
              <a:defRPr sz="2000">
                <a:latin typeface="Verdana Pro" panose="020B0604030504040204" pitchFamily="34" charset="0"/>
              </a:defRPr>
            </a:lvl4pPr>
            <a:lvl5pPr>
              <a:defRPr>
                <a:latin typeface="Verdana Pro"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7397A4A5-89C6-4F50-8E86-8B0572F808E7}" type="datetime1">
              <a:rPr lang="en-US" smtClean="0"/>
              <a:t>12/5/2019</a:t>
            </a:fld>
            <a:endParaRPr/>
          </a:p>
        </p:txBody>
      </p:sp>
      <p:sp>
        <p:nvSpPr>
          <p:cNvPr id="6" name="Slide Number Placeholder 5"/>
          <p:cNvSpPr>
            <a:spLocks noGrp="1"/>
          </p:cNvSpPr>
          <p:nvPr>
            <p:ph type="sldNum" sz="quarter" idx="12"/>
          </p:nvPr>
        </p:nvSpPr>
        <p:spPr/>
        <p:txBody>
          <a:bodyPr/>
          <a:lstStyle>
            <a:lvl1pPr>
              <a:defRPr/>
            </a:lvl1pPr>
          </a:lstStyle>
          <a:p>
            <a:fld id="{E1564554-D61B-4F41-91A9-8F0C3A7E7530}" type="slidenum">
              <a:rPr lang="en-US" smtClean="0"/>
              <a:pPr/>
              <a:t>‹#›</a:t>
            </a:fld>
            <a:endParaRPr 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9650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2A9AE1-2C9F-4035-8D38-77499D149A1E}"/>
              </a:ext>
            </a:extLst>
          </p:cNvPr>
          <p:cNvSpPr/>
          <p:nvPr userDrawn="1"/>
        </p:nvSpPr>
        <p:spPr>
          <a:xfrm>
            <a:off x="0" y="1"/>
            <a:ext cx="12192000" cy="939114"/>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defTabSz="342883">
              <a:defRPr/>
            </a:pPr>
            <a:endParaRPr lang="en-US" sz="1351" kern="0">
              <a:solidFill>
                <a:prstClr val="white"/>
              </a:solidFill>
              <a:latin typeface="Calibri"/>
              <a:cs typeface="Calibri" panose="020F0502020204030204" pitchFamily="34" charset="0"/>
            </a:endParaRPr>
          </a:p>
        </p:txBody>
      </p:sp>
      <p:sp>
        <p:nvSpPr>
          <p:cNvPr id="8" name="Title 1">
            <a:extLst>
              <a:ext uri="{FF2B5EF4-FFF2-40B4-BE49-F238E27FC236}">
                <a16:creationId xmlns:a16="http://schemas.microsoft.com/office/drawing/2014/main" id="{3F598F2D-9014-4829-A3EA-1C19F35B219E}"/>
              </a:ext>
            </a:extLst>
          </p:cNvPr>
          <p:cNvSpPr>
            <a:spLocks noGrp="1"/>
          </p:cNvSpPr>
          <p:nvPr>
            <p:ph type="title"/>
          </p:nvPr>
        </p:nvSpPr>
        <p:spPr>
          <a:xfrm>
            <a:off x="838200" y="0"/>
            <a:ext cx="10515600" cy="931815"/>
          </a:xfrm>
          <a:prstGeom prst="rect">
            <a:avLst/>
          </a:prstGeom>
        </p:spPr>
        <p:txBody>
          <a:bodyPr anchor="ctr"/>
          <a:lstStyle>
            <a:lvl1pPr>
              <a:defRPr b="1">
                <a:solidFill>
                  <a:schemeClr val="bg1"/>
                </a:solidFill>
              </a:defRPr>
            </a:lvl1pPr>
          </a:lstStyle>
          <a:p>
            <a:r>
              <a:rPr lang="en-US"/>
              <a:t>Click to edit Master title style</a:t>
            </a:r>
          </a:p>
        </p:txBody>
      </p:sp>
      <p:sp>
        <p:nvSpPr>
          <p:cNvPr id="10" name="Content Placeholder 3">
            <a:extLst>
              <a:ext uri="{FF2B5EF4-FFF2-40B4-BE49-F238E27FC236}">
                <a16:creationId xmlns:a16="http://schemas.microsoft.com/office/drawing/2014/main" id="{7E9F8CEB-CE15-4F09-B6CA-94C805C776AE}"/>
              </a:ext>
            </a:extLst>
          </p:cNvPr>
          <p:cNvSpPr>
            <a:spLocks noGrp="1"/>
          </p:cNvSpPr>
          <p:nvPr>
            <p:ph sz="half" idx="2"/>
          </p:nvPr>
        </p:nvSpPr>
        <p:spPr>
          <a:xfrm>
            <a:off x="839788" y="1088571"/>
            <a:ext cx="5157787" cy="48680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0017D8A9-A3B6-487A-BC02-E16E79CA5805}"/>
              </a:ext>
            </a:extLst>
          </p:cNvPr>
          <p:cNvSpPr>
            <a:spLocks noGrp="1"/>
          </p:cNvSpPr>
          <p:nvPr>
            <p:ph sz="quarter" idx="4"/>
          </p:nvPr>
        </p:nvSpPr>
        <p:spPr>
          <a:xfrm>
            <a:off x="6172200" y="1088571"/>
            <a:ext cx="5183188" cy="48680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402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242392"/>
            <a:ext cx="11574967" cy="665922"/>
          </a:xfrm>
          <a:prstGeom prst="rect">
            <a:avLst/>
          </a:prstGeom>
        </p:spPr>
        <p:txBody>
          <a:bodyPr anchor="ctr">
            <a:normAutofit/>
          </a:bodyPr>
          <a:lstStyle>
            <a:lvl1pPr algn="l">
              <a:defRPr sz="2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3339" y="2283387"/>
            <a:ext cx="7262192" cy="787809"/>
          </a:xfrm>
          <a:prstGeom prst="rect">
            <a:avLst/>
          </a:prstGeom>
        </p:spPr>
        <p:txBody>
          <a:bodyPr>
            <a:normAutofit/>
          </a:bodyPr>
          <a:lstStyle>
            <a:lvl1pPr marL="0" indent="0" algn="l">
              <a:spcBef>
                <a:spcPts val="400"/>
              </a:spcBef>
              <a:buNone/>
              <a:defRPr sz="2000" b="1">
                <a:solidFill>
                  <a:srgbClr val="323B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02910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sic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269" y="365127"/>
            <a:ext cx="10929731" cy="1036291"/>
          </a:xfrm>
          <a:prstGeom prst="rect">
            <a:avLst/>
          </a:prstGeom>
        </p:spPr>
        <p:txBody>
          <a:bodyPr/>
          <a:lstStyle>
            <a:lvl1pPr>
              <a:defRPr sz="2400">
                <a:solidFill>
                  <a:srgbClr val="323B4A"/>
                </a:solidFill>
              </a:defRPr>
            </a:lvl1pPr>
          </a:lstStyle>
          <a:p>
            <a:r>
              <a:rPr lang="en-US"/>
              <a:t>Click to edit Master title style</a:t>
            </a:r>
            <a:endParaRPr lang="en-US" dirty="0"/>
          </a:p>
        </p:txBody>
      </p:sp>
      <p:sp>
        <p:nvSpPr>
          <p:cNvPr id="3" name="Content Placeholder 2"/>
          <p:cNvSpPr>
            <a:spLocks noGrp="1"/>
          </p:cNvSpPr>
          <p:nvPr>
            <p:ph idx="1"/>
          </p:nvPr>
        </p:nvSpPr>
        <p:spPr>
          <a:xfrm>
            <a:off x="627269" y="1613453"/>
            <a:ext cx="10929731" cy="4273826"/>
          </a:xfrm>
          <a:prstGeom prst="rect">
            <a:avLst/>
          </a:prstGeom>
        </p:spPr>
        <p:txBody>
          <a:bodyPr/>
          <a:lstStyle>
            <a:lvl1pPr>
              <a:defRPr sz="2000">
                <a:solidFill>
                  <a:schemeClr val="tx2">
                    <a:lumMod val="50000"/>
                  </a:schemeClr>
                </a:solidFill>
              </a:defRPr>
            </a:lvl1pPr>
            <a:lvl2pPr marL="685800" indent="-228600">
              <a:buFont typeface="LucidaGrande" charset="0"/>
              <a:buChar char="-"/>
              <a:defRPr sz="1600">
                <a:solidFill>
                  <a:schemeClr val="tx2">
                    <a:lumMod val="50000"/>
                  </a:schemeClr>
                </a:solidFill>
              </a:defRPr>
            </a:lvl2pPr>
            <a:lvl3pPr marL="1143000" indent="-228600">
              <a:buFont typeface="LucidaGrande" charset="0"/>
              <a:buChar char="◦"/>
              <a:defRPr sz="1600">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a:t>Edit Master text styles</a:t>
            </a:r>
          </a:p>
          <a:p>
            <a:pPr lvl="1"/>
            <a:r>
              <a:rPr lang="en-US"/>
              <a:t>Second level</a:t>
            </a:r>
          </a:p>
          <a:p>
            <a:pPr lvl="2"/>
            <a:r>
              <a:rPr lang="en-US"/>
              <a:t>Third level</a:t>
            </a:r>
          </a:p>
        </p:txBody>
      </p:sp>
      <p:sp>
        <p:nvSpPr>
          <p:cNvPr id="5"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4009683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606" y="457200"/>
            <a:ext cx="9407861" cy="596900"/>
          </a:xfrm>
          <a:prstGeom prst="rect">
            <a:avLst/>
          </a:prstGeom>
        </p:spPr>
        <p:txBody>
          <a:bodyPr anchor="b">
            <a:normAutofit/>
          </a:bodyPr>
          <a:lstStyle>
            <a:lvl1pPr>
              <a:defRPr sz="2800" baseline="0">
                <a:solidFill>
                  <a:srgbClr val="323B4A"/>
                </a:solidFill>
              </a:defRPr>
            </a:lvl1pPr>
          </a:lstStyle>
          <a:p>
            <a:r>
              <a:rPr lang="en-US" dirty="0"/>
              <a:t>Click to edit TOC title</a:t>
            </a:r>
          </a:p>
        </p:txBody>
      </p:sp>
      <p:sp>
        <p:nvSpPr>
          <p:cNvPr id="4"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
        <p:nvSpPr>
          <p:cNvPr id="3" name="Rectangle 2"/>
          <p:cNvSpPr/>
          <p:nvPr userDrawn="1"/>
        </p:nvSpPr>
        <p:spPr>
          <a:xfrm>
            <a:off x="0" y="1168400"/>
            <a:ext cx="10955867" cy="215900"/>
          </a:xfrm>
          <a:prstGeom prst="rect">
            <a:avLst/>
          </a:prstGeom>
          <a:solidFill>
            <a:srgbClr val="323B4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5608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1" y="1222122"/>
            <a:ext cx="9821332" cy="1624402"/>
          </a:xfrm>
          <a:prstGeom prst="rect">
            <a:avLst/>
          </a:prstGeom>
        </p:spPr>
        <p:txBody>
          <a:bodyPr anchor="b">
            <a:normAutofit/>
          </a:bodyPr>
          <a:lstStyle>
            <a:lvl1pPr algn="ctr">
              <a:lnSpc>
                <a:spcPct val="100000"/>
              </a:lnSpc>
              <a:defRPr sz="3200" baseline="0">
                <a:solidFill>
                  <a:schemeClr val="bg1"/>
                </a:solidFill>
              </a:defRPr>
            </a:lvl1pPr>
          </a:lstStyle>
          <a:p>
            <a:r>
              <a:rPr lang="en-US" dirty="0"/>
              <a:t>Divider slide title style</a:t>
            </a:r>
            <a:br>
              <a:rPr lang="en-US" dirty="0"/>
            </a:br>
            <a:r>
              <a:rPr lang="en-US" dirty="0"/>
              <a:t>(Title Case, Arial Bold, 32-pt) </a:t>
            </a:r>
          </a:p>
        </p:txBody>
      </p:sp>
      <p:sp>
        <p:nvSpPr>
          <p:cNvPr id="5"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3740309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ercis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1"/>
          </p:nvPr>
        </p:nvSpPr>
        <p:spPr>
          <a:xfrm>
            <a:off x="683978" y="2549121"/>
            <a:ext cx="10929731" cy="3564600"/>
          </a:xfrm>
          <a:prstGeom prst="rect">
            <a:avLst/>
          </a:prstGeom>
        </p:spPr>
        <p:txBody>
          <a:bodyPr/>
          <a:lstStyle>
            <a:lvl1pPr>
              <a:defRPr sz="2000">
                <a:solidFill>
                  <a:schemeClr val="tx2">
                    <a:lumMod val="50000"/>
                  </a:schemeClr>
                </a:solidFill>
              </a:defRPr>
            </a:lvl1pPr>
            <a:lvl2pPr marL="685800" indent="-228600">
              <a:buFont typeface="LucidaGrande" charset="0"/>
              <a:buChar char="-"/>
              <a:defRPr sz="1600">
                <a:solidFill>
                  <a:schemeClr val="tx2">
                    <a:lumMod val="50000"/>
                  </a:schemeClr>
                </a:solidFill>
              </a:defRPr>
            </a:lvl2pPr>
            <a:lvl3pPr marL="1143000" indent="-228600">
              <a:buSzPct val="100000"/>
              <a:buFont typeface="LucidaGrande" charset="0"/>
              <a:buChar char="◦"/>
              <a:defRPr sz="1600">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650539" y="457200"/>
            <a:ext cx="9407861" cy="1447800"/>
          </a:xfrm>
          <a:prstGeom prst="rect">
            <a:avLst/>
          </a:prstGeom>
        </p:spPr>
        <p:txBody>
          <a:bodyPr anchor="b" anchorCtr="0">
            <a:normAutofit/>
          </a:bodyPr>
          <a:lstStyle>
            <a:lvl1pPr>
              <a:defRPr sz="2800" baseline="0">
                <a:solidFill>
                  <a:srgbClr val="323B4A"/>
                </a:solidFill>
              </a:defRPr>
            </a:lvl1pPr>
          </a:lstStyle>
          <a:p>
            <a:r>
              <a:rPr lang="en-US" dirty="0"/>
              <a:t>Click to edit Exercise title style</a:t>
            </a:r>
          </a:p>
        </p:txBody>
      </p:sp>
      <p:sp>
        <p:nvSpPr>
          <p:cNvPr id="3" name="Rectangle 2"/>
          <p:cNvSpPr/>
          <p:nvPr userDrawn="1"/>
        </p:nvSpPr>
        <p:spPr>
          <a:xfrm>
            <a:off x="0" y="2070100"/>
            <a:ext cx="10955867" cy="215900"/>
          </a:xfrm>
          <a:prstGeom prst="rect">
            <a:avLst/>
          </a:prstGeom>
          <a:solidFill>
            <a:srgbClr val="970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834217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cuss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1" y="2194560"/>
            <a:ext cx="9821332" cy="1965526"/>
          </a:xfrm>
          <a:prstGeom prst="rect">
            <a:avLst/>
          </a:prstGeom>
        </p:spPr>
        <p:txBody>
          <a:bodyPr anchor="b">
            <a:normAutofit/>
          </a:bodyPr>
          <a:lstStyle>
            <a:lvl1pPr algn="ctr">
              <a:lnSpc>
                <a:spcPct val="100000"/>
              </a:lnSpc>
              <a:defRPr sz="3200" baseline="0">
                <a:solidFill>
                  <a:schemeClr val="bg1"/>
                </a:solidFill>
              </a:defRPr>
            </a:lvl1pPr>
          </a:lstStyle>
          <a:p>
            <a:r>
              <a:rPr lang="en-US" dirty="0"/>
              <a:t>Discussion Slide text style</a:t>
            </a:r>
            <a:br>
              <a:rPr lang="en-US" dirty="0"/>
            </a:br>
            <a:r>
              <a:rPr lang="en-US" dirty="0"/>
              <a:t>(Title Case, Arial Bold, 32-pt) </a:t>
            </a:r>
          </a:p>
        </p:txBody>
      </p:sp>
      <p:sp>
        <p:nvSpPr>
          <p:cNvPr id="5"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3960409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nowledge Chec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1" y="2194560"/>
            <a:ext cx="9821332" cy="1965526"/>
          </a:xfrm>
          <a:prstGeom prst="rect">
            <a:avLst/>
          </a:prstGeom>
        </p:spPr>
        <p:txBody>
          <a:bodyPr anchor="b">
            <a:normAutofit/>
          </a:bodyPr>
          <a:lstStyle>
            <a:lvl1pPr algn="ctr">
              <a:lnSpc>
                <a:spcPct val="100000"/>
              </a:lnSpc>
              <a:defRPr sz="3200" baseline="0">
                <a:solidFill>
                  <a:schemeClr val="bg1"/>
                </a:solidFill>
              </a:defRPr>
            </a:lvl1pPr>
          </a:lstStyle>
          <a:p>
            <a:r>
              <a:rPr lang="en-US" dirty="0"/>
              <a:t>Knowledge Check Slide text style</a:t>
            </a:r>
            <a:br>
              <a:rPr lang="en-US" dirty="0"/>
            </a:br>
            <a:r>
              <a:rPr lang="en-US" dirty="0"/>
              <a:t>(Title Case, Arial Bold, 32-pt) </a:t>
            </a:r>
          </a:p>
        </p:txBody>
      </p:sp>
      <p:sp>
        <p:nvSpPr>
          <p:cNvPr id="5"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623080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24069" y="365127"/>
            <a:ext cx="11310731" cy="797752"/>
          </a:xfrm>
          <a:prstGeom prst="rect">
            <a:avLst/>
          </a:prstGeom>
        </p:spPr>
        <p:txBody>
          <a:bodyPr/>
          <a:lstStyle>
            <a:lvl1pPr algn="ctr">
              <a:defRPr sz="2400" i="1">
                <a:solidFill>
                  <a:srgbClr val="323B4A"/>
                </a:solidFill>
              </a:defRPr>
            </a:lvl1pPr>
          </a:lstStyle>
          <a:p>
            <a:r>
              <a:rPr lang="en-US"/>
              <a:t>Click to edit Master title style</a:t>
            </a:r>
            <a:endParaRPr lang="en-US" dirty="0"/>
          </a:p>
        </p:txBody>
      </p:sp>
      <p:sp>
        <p:nvSpPr>
          <p:cNvPr id="9" name="Picture Placeholder 9"/>
          <p:cNvSpPr>
            <a:spLocks noGrp="1" noChangeAspect="1"/>
          </p:cNvSpPr>
          <p:nvPr>
            <p:ph type="pic" sz="quarter" idx="12"/>
          </p:nvPr>
        </p:nvSpPr>
        <p:spPr>
          <a:xfrm>
            <a:off x="974035" y="1371600"/>
            <a:ext cx="10210800" cy="5004144"/>
          </a:xfrm>
          <a:prstGeom prst="rect">
            <a:avLst/>
          </a:prstGeom>
        </p:spPr>
        <p:txBody>
          <a:bodyPr anchor="ctr"/>
          <a:lstStyle>
            <a:lvl1pPr marL="0" indent="0" algn="ctr">
              <a:buNone/>
              <a:defRPr/>
            </a:lvl1pPr>
          </a:lstStyle>
          <a:p>
            <a:pPr marL="228600" marR="0" lvl="0" indent="-228600" algn="l" defTabSz="914400" rtl="0" eaLnBrk="1" fontAlgn="auto" latinLnBrk="0" hangingPunct="1">
              <a:lnSpc>
                <a:spcPct val="100000"/>
              </a:lnSpc>
              <a:spcBef>
                <a:spcPts val="1000"/>
              </a:spcBef>
              <a:spcAft>
                <a:spcPts val="0"/>
              </a:spcAft>
              <a:buClr>
                <a:schemeClr val="accent1"/>
              </a:buClr>
              <a:buSzTx/>
              <a:tabLst/>
              <a:defRPr/>
            </a:pPr>
            <a:r>
              <a:rPr lang="en-US"/>
              <a:t>Click icon to add picture</a:t>
            </a:r>
            <a:endParaRPr lang="en-US" dirty="0"/>
          </a:p>
        </p:txBody>
      </p:sp>
      <p:sp>
        <p:nvSpPr>
          <p:cNvPr id="5"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233823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solidFill>
                  <a:srgbClr val="003894"/>
                </a:solidFill>
                <a:latin typeface="Verdana Pro SemiBold" panose="020B0604020202020204" pitchFamily="34" charset="0"/>
                <a:ea typeface="Verdana" panose="020B060403050404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solidFill>
                  <a:srgbClr val="9A3637"/>
                </a:solidFill>
                <a:latin typeface="Verdana Pr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8" name="Rectangle 7"/>
          <p:cNvSpPr/>
          <p:nvPr/>
        </p:nvSpPr>
        <p:spPr>
          <a:xfrm>
            <a:off x="0" y="10859"/>
            <a:ext cx="12192000" cy="107987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a:extLst>
              <a:ext uri="{FF2B5EF4-FFF2-40B4-BE49-F238E27FC236}">
                <a16:creationId xmlns:a16="http://schemas.microsoft.com/office/drawing/2014/main" id="{51AC667A-7700-4AE6-8CD8-4B3F57D68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4173" y="2292094"/>
            <a:ext cx="3747354" cy="1841920"/>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269" y="365127"/>
            <a:ext cx="10929731" cy="1036291"/>
          </a:xfrm>
          <a:prstGeom prst="rect">
            <a:avLst/>
          </a:prstGeom>
        </p:spPr>
        <p:txBody>
          <a:bodyPr/>
          <a:lstStyle>
            <a:lvl1pPr>
              <a:defRPr sz="2400">
                <a:solidFill>
                  <a:srgbClr val="323B4A"/>
                </a:solidFill>
              </a:defRPr>
            </a:lvl1pPr>
          </a:lstStyle>
          <a:p>
            <a:r>
              <a:rPr lang="en-US"/>
              <a:t>Click to edit Master title style</a:t>
            </a:r>
            <a:endParaRPr lang="en-US" dirty="0"/>
          </a:p>
        </p:txBody>
      </p:sp>
      <p:sp>
        <p:nvSpPr>
          <p:cNvPr id="4"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1092627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umn 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269" y="365127"/>
            <a:ext cx="10904331" cy="1036291"/>
          </a:xfrm>
          <a:prstGeom prst="rect">
            <a:avLst/>
          </a:prstGeom>
        </p:spPr>
        <p:txBody>
          <a:bodyPr/>
          <a:lstStyle>
            <a:lvl1pPr>
              <a:defRPr sz="2400">
                <a:solidFill>
                  <a:srgbClr val="323B4A"/>
                </a:solidFill>
              </a:defRPr>
            </a:lvl1pPr>
          </a:lstStyle>
          <a:p>
            <a:r>
              <a:rPr lang="en-US"/>
              <a:t>Click to edit Master title style</a:t>
            </a:r>
            <a:endParaRPr lang="en-US" dirty="0"/>
          </a:p>
        </p:txBody>
      </p:sp>
      <p:sp>
        <p:nvSpPr>
          <p:cNvPr id="8" name="Content Placeholder 2"/>
          <p:cNvSpPr>
            <a:spLocks noGrp="1"/>
          </p:cNvSpPr>
          <p:nvPr>
            <p:ph idx="1"/>
          </p:nvPr>
        </p:nvSpPr>
        <p:spPr>
          <a:xfrm>
            <a:off x="627269" y="1794208"/>
            <a:ext cx="5276947" cy="4762291"/>
          </a:xfrm>
          <a:prstGeom prst="rect">
            <a:avLst/>
          </a:prstGeom>
        </p:spPr>
        <p:txBody>
          <a:bodyPr/>
          <a:lstStyle>
            <a:lvl1pPr>
              <a:defRPr sz="2000">
                <a:solidFill>
                  <a:schemeClr val="tx2">
                    <a:lumMod val="50000"/>
                  </a:schemeClr>
                </a:solidFill>
              </a:defRPr>
            </a:lvl1pPr>
            <a:lvl2pPr marL="685800" indent="-228600">
              <a:buFont typeface="LucidaGrande" charset="0"/>
              <a:buChar char="-"/>
              <a:defRPr sz="1600">
                <a:solidFill>
                  <a:schemeClr val="tx2">
                    <a:lumMod val="50000"/>
                  </a:schemeClr>
                </a:solidFill>
              </a:defRPr>
            </a:lvl2pPr>
            <a:lvl3pPr marL="1143000" indent="-228600">
              <a:buFont typeface="Courier New" charset="0"/>
              <a:buChar char="o"/>
              <a:defRPr sz="1600">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a:t>Edit Master text styles</a:t>
            </a:r>
          </a:p>
          <a:p>
            <a:pPr lvl="1"/>
            <a:r>
              <a:rPr lang="en-US"/>
              <a:t>Second level</a:t>
            </a:r>
          </a:p>
          <a:p>
            <a:pPr lvl="2"/>
            <a:r>
              <a:rPr lang="en-US"/>
              <a:t>Third level</a:t>
            </a:r>
          </a:p>
        </p:txBody>
      </p:sp>
      <p:sp>
        <p:nvSpPr>
          <p:cNvPr id="9" name="Content Placeholder 2"/>
          <p:cNvSpPr>
            <a:spLocks noGrp="1"/>
          </p:cNvSpPr>
          <p:nvPr>
            <p:ph idx="11"/>
          </p:nvPr>
        </p:nvSpPr>
        <p:spPr>
          <a:xfrm>
            <a:off x="6257508" y="1794209"/>
            <a:ext cx="5276947" cy="4273826"/>
          </a:xfrm>
          <a:prstGeom prst="rect">
            <a:avLst/>
          </a:prstGeom>
        </p:spPr>
        <p:txBody>
          <a:bodyPr/>
          <a:lstStyle>
            <a:lvl1pPr>
              <a:defRPr sz="2000">
                <a:solidFill>
                  <a:schemeClr val="tx2">
                    <a:lumMod val="50000"/>
                  </a:schemeClr>
                </a:solidFill>
              </a:defRPr>
            </a:lvl1pPr>
            <a:lvl2pPr marL="685800" indent="-228600">
              <a:buFont typeface="LucidaGrande" charset="0"/>
              <a:buChar char="-"/>
              <a:defRPr sz="1600">
                <a:solidFill>
                  <a:schemeClr val="tx2">
                    <a:lumMod val="50000"/>
                  </a:schemeClr>
                </a:solidFill>
              </a:defRPr>
            </a:lvl2pPr>
            <a:lvl3pPr marL="1143000" indent="-228600">
              <a:buFont typeface="LucidaGrande" charset="0"/>
              <a:buChar char="◦"/>
              <a:defRPr sz="1600">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marL="228600" marR="0" lvl="0" indent="-22860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Edit Master text styles</a:t>
            </a:r>
          </a:p>
          <a:p>
            <a:pPr marL="228600" marR="0" lvl="1" indent="-22860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Second level</a:t>
            </a:r>
          </a:p>
          <a:p>
            <a:pPr marL="228600" marR="0" lvl="2" indent="-22860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Char char="•"/>
              <a:tabLst/>
              <a:defRPr/>
            </a:pPr>
            <a:r>
              <a:rPr lang="en-US"/>
              <a:t>Third level</a:t>
            </a:r>
          </a:p>
        </p:txBody>
      </p:sp>
      <p:sp>
        <p:nvSpPr>
          <p:cNvPr id="6"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2323873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Slide: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4"/>
          <p:cNvSpPr>
            <a:spLocks noGrp="1"/>
          </p:cNvSpPr>
          <p:nvPr>
            <p:ph type="tbl" sz="quarter" idx="11"/>
          </p:nvPr>
        </p:nvSpPr>
        <p:spPr>
          <a:xfrm>
            <a:off x="838200" y="1401418"/>
            <a:ext cx="10515600" cy="4639787"/>
          </a:xfrm>
          <a:prstGeom prst="rect">
            <a:avLst/>
          </a:prstGeom>
        </p:spPr>
        <p:txBody>
          <a:bodyPr/>
          <a:lstStyle>
            <a:lvl1pPr marL="0" indent="0">
              <a:buNone/>
              <a:defRPr/>
            </a:lvl1pPr>
          </a:lstStyle>
          <a:p>
            <a:r>
              <a:rPr lang="en-US"/>
              <a:t>Click icon to add table</a:t>
            </a:r>
            <a:endParaRPr lang="en-US" dirty="0"/>
          </a:p>
        </p:txBody>
      </p:sp>
      <p:sp>
        <p:nvSpPr>
          <p:cNvPr id="4" name="Title 1"/>
          <p:cNvSpPr>
            <a:spLocks noGrp="1"/>
          </p:cNvSpPr>
          <p:nvPr>
            <p:ph type="title"/>
          </p:nvPr>
        </p:nvSpPr>
        <p:spPr>
          <a:xfrm>
            <a:off x="627269" y="365127"/>
            <a:ext cx="11184835" cy="1036291"/>
          </a:xfrm>
          <a:prstGeom prst="rect">
            <a:avLst/>
          </a:prstGeom>
        </p:spPr>
        <p:txBody>
          <a:bodyPr/>
          <a:lstStyle>
            <a:lvl1pPr>
              <a:defRPr sz="2400">
                <a:solidFill>
                  <a:srgbClr val="323B4A"/>
                </a:solidFill>
              </a:defRPr>
            </a:lvl1pPr>
          </a:lstStyle>
          <a:p>
            <a:r>
              <a:rPr lang="en-US"/>
              <a:t>Click to edit Master title style</a:t>
            </a:r>
            <a:endParaRPr lang="en-US" dirty="0"/>
          </a:p>
        </p:txBody>
      </p:sp>
      <p:sp>
        <p:nvSpPr>
          <p:cNvPr id="7" name="Slide Number Placeholder 6"/>
          <p:cNvSpPr>
            <a:spLocks noGrp="1"/>
          </p:cNvSpPr>
          <p:nvPr>
            <p:ph type="sldNum" sz="quarter" idx="10"/>
          </p:nvPr>
        </p:nvSpPr>
        <p:spPr>
          <a:xfrm>
            <a:off x="66263" y="6375744"/>
            <a:ext cx="2743200" cy="273534"/>
          </a:xfrm>
          <a:prstGeom prst="rect">
            <a:avLst/>
          </a:prstGeom>
        </p:spPr>
        <p:txBody>
          <a:bodyPr/>
          <a:lstStyle>
            <a:lvl1pPr>
              <a:defRPr sz="1200" b="0"/>
            </a:lvl1pPr>
          </a:lstStyle>
          <a:p>
            <a:fld id="{EA500F1A-963D-5048-8148-9021F4BA1A28}" type="slidenum">
              <a:rPr lang="en-US" smtClean="0"/>
              <a:pPr/>
              <a:t>‹#›</a:t>
            </a:fld>
            <a:endParaRPr lang="en-US" dirty="0"/>
          </a:p>
        </p:txBody>
      </p:sp>
    </p:spTree>
    <p:extLst>
      <p:ext uri="{BB962C8B-B14F-4D97-AF65-F5344CB8AC3E}">
        <p14:creationId xmlns:p14="http://schemas.microsoft.com/office/powerpoint/2010/main" val="418342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solidFill>
                  <a:srgbClr val="003894"/>
                </a:solidFill>
                <a:latin typeface="Verdana Pro SemiBold" panose="020B0604020202020204" pitchFamily="34" charset="0"/>
                <a:ea typeface="Verdana" panose="020B060403050404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solidFill>
                  <a:srgbClr val="9A3637"/>
                </a:solidFill>
                <a:latin typeface="Verdana Pro"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dirty="0"/>
          </a:p>
        </p:txBody>
      </p:sp>
      <p:sp>
        <p:nvSpPr>
          <p:cNvPr id="8" name="Rectangle 7"/>
          <p:cNvSpPr/>
          <p:nvPr/>
        </p:nvSpPr>
        <p:spPr>
          <a:xfrm>
            <a:off x="0" y="10859"/>
            <a:ext cx="12192000" cy="107987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4" name="Group 13"/>
          <p:cNvGrpSpPr/>
          <p:nvPr/>
        </p:nvGrpSpPr>
        <p:grpSpPr>
          <a:xfrm>
            <a:off x="0" y="1143002"/>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2"/>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pic>
        <p:nvPicPr>
          <p:cNvPr id="5" name="Picture 4">
            <a:extLst>
              <a:ext uri="{FF2B5EF4-FFF2-40B4-BE49-F238E27FC236}">
                <a16:creationId xmlns:a16="http://schemas.microsoft.com/office/drawing/2014/main" id="{51AC667A-7700-4AE6-8CD8-4B3F57D68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4173" y="2292094"/>
            <a:ext cx="3747355" cy="1841920"/>
          </a:xfrm>
          <a:prstGeom prst="rect">
            <a:avLst/>
          </a:prstGeom>
        </p:spPr>
      </p:pic>
    </p:spTree>
    <p:extLst>
      <p:ext uri="{BB962C8B-B14F-4D97-AF65-F5344CB8AC3E}">
        <p14:creationId xmlns:p14="http://schemas.microsoft.com/office/powerpoint/2010/main" val="203813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2514600"/>
            <a:ext cx="12192000"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0" y="2640850"/>
            <a:ext cx="12192000" cy="2941536"/>
          </a:xfrm>
          <a:prstGeom prst="rect">
            <a:avLst/>
          </a:prstGeom>
          <a:solidFill>
            <a:srgbClr val="355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0" y="5645510"/>
            <a:ext cx="12192000"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latin typeface="Verdana Pro SemiBold" panose="020B070403050404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latin typeface="Verdana Pro"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Verdana Pro" panose="020B0604030504040204" pitchFamily="34" charset="0"/>
              </a:defRPr>
            </a:lvl1pPr>
          </a:lstStyle>
          <a:p>
            <a:fld id="{6C07EB2D-BB74-4A3A-9C16-266DA8F704B7}" type="datetime1">
              <a:rPr lang="en-US" smtClean="0"/>
              <a:t>12/5/2019</a:t>
            </a:fld>
            <a:endParaRPr lang="en-US" dirty="0"/>
          </a:p>
        </p:txBody>
      </p:sp>
      <p:sp>
        <p:nvSpPr>
          <p:cNvPr id="6" name="Slide Number Placeholder 5"/>
          <p:cNvSpPr>
            <a:spLocks noGrp="1"/>
          </p:cNvSpPr>
          <p:nvPr>
            <p:ph type="sldNum" sz="quarter" idx="12"/>
          </p:nvPr>
        </p:nvSpPr>
        <p:spPr/>
        <p:txBody>
          <a:bodyPr/>
          <a:lstStyle>
            <a:lvl1pPr>
              <a:defRPr>
                <a:latin typeface="Verdana Pro" panose="020B0604030504040204" pitchFamily="34" charset="0"/>
              </a:defRPr>
            </a:lvl1pPr>
          </a:lstStyle>
          <a:p>
            <a:fld id="{0FF54DE5-C571-48E8-A5BC-B369434E2F44}" type="slidenum">
              <a:rPr lang="en-US" smtClean="0"/>
              <a:pPr/>
              <a:t>‹#›</a:t>
            </a:fld>
            <a:endParaRPr lang="en-US"/>
          </a:p>
        </p:txBody>
      </p:sp>
      <p:pic>
        <p:nvPicPr>
          <p:cNvPr id="16" name="Picture 15">
            <a:extLst>
              <a:ext uri="{FF2B5EF4-FFF2-40B4-BE49-F238E27FC236}">
                <a16:creationId xmlns:a16="http://schemas.microsoft.com/office/drawing/2014/main" id="{D9BD7FB1-DD1A-4F54-B788-7203CFC29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2323" y="437629"/>
            <a:ext cx="3747354" cy="1841920"/>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7048EB2-D8A8-46B9-8AA9-C747A2CF52DC}" type="datetime1">
              <a:rPr lang="en-US" smtClean="0"/>
              <a:t>12/5/2019</a:t>
            </a:fld>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96B69-0BBE-4764-B4BB-F30D7142FE98}" type="datetime1">
              <a:rPr lang="en-US" smtClean="0"/>
              <a:t>12/5/2019</a:t>
            </a:fld>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pic>
        <p:nvPicPr>
          <p:cNvPr id="6" name="Picture 5">
            <a:extLst>
              <a:ext uri="{FF2B5EF4-FFF2-40B4-BE49-F238E27FC236}">
                <a16:creationId xmlns:a16="http://schemas.microsoft.com/office/drawing/2014/main" id="{AC2E9606-0BE7-4186-B4F0-FBFAB9C70C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5074" y="6261313"/>
            <a:ext cx="2157503" cy="520487"/>
          </a:xfrm>
          <a:prstGeom prst="rect">
            <a:avLst/>
          </a:prstGeom>
        </p:spPr>
      </p:pic>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55390"/>
                </a:solidFill>
              </a:defRPr>
            </a:lvl1pPr>
          </a:lstStyle>
          <a:p>
            <a:r>
              <a:rPr lang="en-US" dirty="0"/>
              <a:t>Click to edit Master title style</a:t>
            </a:r>
            <a:endParaRPr dirty="0"/>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E9B0B7-D661-4A9C-9C44-59F764359424}" type="datetime1">
              <a:rPr lang="en-US" smtClean="0"/>
              <a:t>12/5/2019</a:t>
            </a:fld>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55390"/>
                </a:solidFill>
              </a:defRPr>
            </a:lvl1pPr>
          </a:lstStyle>
          <a:p>
            <a:r>
              <a:rPr lang="en-US" dirty="0"/>
              <a:t>Click to edit Master title style</a:t>
            </a:r>
            <a:endParaRPr dirty="0"/>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solidFill>
                  <a:srgbClr val="3553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solidFill>
                  <a:srgbClr val="3553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8008820-34BA-4B7B-8E3F-2F17EB86A5D9}" type="datetime1">
              <a:rPr lang="en-US" smtClean="0"/>
              <a:t>12/5/2019</a:t>
            </a:fld>
            <a:endParaRPr/>
          </a:p>
        </p:txBody>
      </p:sp>
      <p:sp>
        <p:nvSpPr>
          <p:cNvPr id="8" name="Footer Placeholder 7"/>
          <p:cNvSpPr>
            <a:spLocks noGrp="1"/>
          </p:cNvSpPr>
          <p:nvPr>
            <p:ph type="ftr" sz="quarter" idx="11"/>
          </p:nvPr>
        </p:nvSpPr>
        <p:spPr>
          <a:xfrm>
            <a:off x="2835068" y="6319908"/>
            <a:ext cx="6323082" cy="365126"/>
          </a:xfrm>
          <a:prstGeom prst="rect">
            <a:avLst/>
          </a:prstGeom>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solidFill>
                  <a:srgbClr val="355390"/>
                </a:solidFill>
              </a:defRPr>
            </a:lvl1pPr>
          </a:lstStyle>
          <a:p>
            <a:r>
              <a:rPr lang="en-US" dirty="0"/>
              <a:t>Click to edit Master title style</a:t>
            </a:r>
            <a:endParaRPr dirty="0"/>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D059ED5-E068-483C-B0F4-B56DEB014C1E}" type="datetime1">
              <a:rPr lang="en-US" smtClean="0"/>
              <a:t>12/5/2019</a:t>
            </a:fld>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F76E9F35-4D36-477C-82E7-C58F725B6C0D}" type="datetime1">
              <a:rPr lang="en-US" smtClean="0"/>
              <a:t>12/5/2019</a:t>
            </a:fld>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E241222F-52DB-472B-8FF6-B979321CC11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495074" y="6261313"/>
            <a:ext cx="2157503" cy="520487"/>
          </a:xfrm>
          <a:prstGeom prst="rect">
            <a:avLst/>
          </a:prstGeom>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4" r:id="rId5"/>
    <p:sldLayoutId id="2147483655" r:id="rId6"/>
    <p:sldLayoutId id="2147483652" r:id="rId7"/>
    <p:sldLayoutId id="2147483653"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kern="1200">
          <a:solidFill>
            <a:srgbClr val="355390"/>
          </a:solidFill>
          <a:latin typeface="Verdana Pro" panose="020B0604030504040204" pitchFamily="34" charset="0"/>
          <a:ea typeface="+mj-ea"/>
          <a:cs typeface="+mj-cs"/>
        </a:defRPr>
      </a:lvl1pPr>
    </p:titleStyle>
    <p:bodyStyle>
      <a:lvl1pPr marL="285750" indent="-285750" algn="l" defTabSz="914400" rtl="0" eaLnBrk="1" latinLnBrk="0" hangingPunct="1">
        <a:lnSpc>
          <a:spcPct val="90000"/>
        </a:lnSpc>
        <a:spcBef>
          <a:spcPts val="1800"/>
        </a:spcBef>
        <a:buFont typeface="Arial" panose="020B0604020202020204" pitchFamily="34" charset="0"/>
        <a:buChar char="•"/>
        <a:defRPr sz="2800" kern="1200">
          <a:solidFill>
            <a:schemeClr val="tx1"/>
          </a:solidFill>
          <a:latin typeface="Verdana Pro" panose="020B0604030504040204" pitchFamily="34" charset="0"/>
          <a:ea typeface="+mn-ea"/>
          <a:cs typeface="+mn-cs"/>
        </a:defRPr>
      </a:lvl1pPr>
      <a:lvl2pPr marL="796925" indent="-334963" algn="l" defTabSz="914400" rtl="0" eaLnBrk="1" latinLnBrk="0" hangingPunct="1">
        <a:lnSpc>
          <a:spcPct val="90000"/>
        </a:lnSpc>
        <a:spcBef>
          <a:spcPts val="600"/>
        </a:spcBef>
        <a:buFont typeface="Courier New" panose="02070309020205020404" pitchFamily="49" charset="0"/>
        <a:buChar char="o"/>
        <a:defRPr sz="2400" kern="1200">
          <a:solidFill>
            <a:schemeClr val="tx1"/>
          </a:solidFill>
          <a:latin typeface="Verdana Pro" panose="020B0604030504040204" pitchFamily="34" charset="0"/>
          <a:ea typeface="+mn-ea"/>
          <a:cs typeface="+mn-cs"/>
        </a:defRPr>
      </a:lvl2pPr>
      <a:lvl3pPr marL="1200150" indent="-28575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Verdana Pro" panose="020B0604030504040204" pitchFamily="34" charset="0"/>
          <a:ea typeface="+mn-ea"/>
          <a:cs typeface="+mn-cs"/>
        </a:defRPr>
      </a:lvl3pPr>
      <a:lvl4pPr marL="1662113" indent="-285750" algn="l" defTabSz="914400" rtl="0" eaLnBrk="1" latinLnBrk="0" hangingPunct="1">
        <a:lnSpc>
          <a:spcPct val="90000"/>
        </a:lnSpc>
        <a:spcBef>
          <a:spcPts val="600"/>
        </a:spcBef>
        <a:buFont typeface="Calibri" panose="020F0502020204030204" pitchFamily="34" charset="0"/>
        <a:buChar char="-"/>
        <a:defRPr sz="200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12/5/2019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rgbClr val="9A3637"/>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82965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Verdana Pro SemiBold" panose="020B0704030504040204" pitchFamily="34" charset="0"/>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0766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3000" b="1" kern="1200">
          <a:solidFill>
            <a:schemeClr val="tx1">
              <a:lumMod val="65000"/>
              <a:lumOff val="35000"/>
            </a:schemeClr>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3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Glowacki.Nancy.A@dol.gov" TargetMode="External"/><Relationship Id="rId2" Type="http://schemas.openxmlformats.org/officeDocument/2006/relationships/hyperlink" Target="mailto:contact@nvtac.org" TargetMode="External"/><Relationship Id="rId1" Type="http://schemas.openxmlformats.org/officeDocument/2006/relationships/slideLayout" Target="../slideLayouts/slideLayout2.xml"/><Relationship Id="rId4" Type="http://schemas.openxmlformats.org/officeDocument/2006/relationships/hyperlink" Target="https://nvtac.org/nvtac-knowledge-networ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b="1" dirty="0"/>
              <a:t>We Want to Hear From YOU!</a:t>
            </a:r>
          </a:p>
        </p:txBody>
      </p:sp>
      <p:sp>
        <p:nvSpPr>
          <p:cNvPr id="14" name="Content Placeholder 13"/>
          <p:cNvSpPr>
            <a:spLocks noGrp="1"/>
          </p:cNvSpPr>
          <p:nvPr>
            <p:ph idx="1"/>
          </p:nvPr>
        </p:nvSpPr>
        <p:spPr/>
        <p:txBody>
          <a:bodyPr anchor="ctr"/>
          <a:lstStyle/>
          <a:p>
            <a:pPr marL="0" indent="0" algn="ctr">
              <a:buNone/>
            </a:pPr>
            <a:endParaRPr lang="en-US" sz="2000" dirty="0">
              <a:solidFill>
                <a:srgbClr val="355390"/>
              </a:solidFill>
            </a:endParaRPr>
          </a:p>
          <a:p>
            <a:pPr marL="0" indent="0" algn="ctr">
              <a:buNone/>
            </a:pPr>
            <a:r>
              <a:rPr lang="en-US" i="1" dirty="0">
                <a:solidFill>
                  <a:srgbClr val="355390"/>
                </a:solidFill>
              </a:rPr>
              <a:t>We recommend that you use a </a:t>
            </a:r>
            <a:r>
              <a:rPr lang="en-US" b="1" i="1" dirty="0">
                <a:solidFill>
                  <a:srgbClr val="355390"/>
                </a:solidFill>
              </a:rPr>
              <a:t>phone</a:t>
            </a:r>
            <a:r>
              <a:rPr lang="en-US" i="1" dirty="0">
                <a:solidFill>
                  <a:srgbClr val="355390"/>
                </a:solidFill>
              </a:rPr>
              <a:t> to connect to the webinar </a:t>
            </a:r>
            <a:r>
              <a:rPr lang="en-US" b="1" i="1" dirty="0">
                <a:solidFill>
                  <a:srgbClr val="355390"/>
                </a:solidFill>
              </a:rPr>
              <a:t>not</a:t>
            </a:r>
            <a:r>
              <a:rPr lang="en-US" i="1" dirty="0">
                <a:solidFill>
                  <a:srgbClr val="355390"/>
                </a:solidFill>
              </a:rPr>
              <a:t> a computer. Please also be sure to enter the </a:t>
            </a:r>
            <a:r>
              <a:rPr lang="en-US" b="1" i="1" dirty="0">
                <a:solidFill>
                  <a:srgbClr val="355390"/>
                </a:solidFill>
              </a:rPr>
              <a:t>audio pin </a:t>
            </a:r>
            <a:r>
              <a:rPr lang="en-US" i="1" dirty="0">
                <a:solidFill>
                  <a:srgbClr val="355390"/>
                </a:solidFill>
              </a:rPr>
              <a:t>provided by Go To Webinar.</a:t>
            </a:r>
          </a:p>
          <a:p>
            <a:pPr marL="0" indent="0" algn="ctr">
              <a:buNone/>
            </a:pPr>
            <a:endParaRPr lang="en-US" i="1" dirty="0">
              <a:solidFill>
                <a:srgbClr val="355390"/>
              </a:solidFill>
            </a:endParaRPr>
          </a:p>
          <a:p>
            <a:pPr marL="0" indent="0" algn="ctr">
              <a:buNone/>
            </a:pPr>
            <a:r>
              <a:rPr lang="en-US" dirty="0">
                <a:solidFill>
                  <a:srgbClr val="355390"/>
                </a:solidFill>
              </a:rPr>
              <a:t>It will be easier to for you to communicate, and us to listen to, your insights and experiences. </a:t>
            </a:r>
          </a:p>
        </p:txBody>
      </p:sp>
      <p:sp>
        <p:nvSpPr>
          <p:cNvPr id="3" name="Slide Number Placeholder 2">
            <a:extLst>
              <a:ext uri="{FF2B5EF4-FFF2-40B4-BE49-F238E27FC236}">
                <a16:creationId xmlns:a16="http://schemas.microsoft.com/office/drawing/2014/main" id="{B7B62D81-939B-4959-B135-341A8271A2DE}"/>
              </a:ext>
            </a:extLst>
          </p:cNvPr>
          <p:cNvSpPr>
            <a:spLocks noGrp="1"/>
          </p:cNvSpPr>
          <p:nvPr>
            <p:ph type="sldNum" sz="quarter" idx="12"/>
          </p:nvPr>
        </p:nvSpPr>
        <p:spPr/>
        <p:txBody>
          <a:bodyPr/>
          <a:lstStyle/>
          <a:p>
            <a:fld id="{E1564554-D61B-4F41-91A9-8F0C3A7E7530}" type="slidenum">
              <a:rPr lang="en-US" smtClean="0"/>
              <a:pPr/>
              <a:t>1</a:t>
            </a:fld>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44AE-3500-48F0-9319-7AADA8FCCDB1}"/>
              </a:ext>
            </a:extLst>
          </p:cNvPr>
          <p:cNvSpPr>
            <a:spLocks noGrp="1"/>
          </p:cNvSpPr>
          <p:nvPr>
            <p:ph type="title"/>
          </p:nvPr>
        </p:nvSpPr>
        <p:spPr/>
        <p:txBody>
          <a:bodyPr/>
          <a:lstStyle/>
          <a:p>
            <a:br>
              <a:rPr lang="en-US" dirty="0"/>
            </a:br>
            <a:r>
              <a:rPr lang="en-US" dirty="0"/>
              <a:t>Discussion Question 3</a:t>
            </a:r>
          </a:p>
        </p:txBody>
      </p:sp>
      <p:sp>
        <p:nvSpPr>
          <p:cNvPr id="3" name="Content Placeholder 2">
            <a:extLst>
              <a:ext uri="{FF2B5EF4-FFF2-40B4-BE49-F238E27FC236}">
                <a16:creationId xmlns:a16="http://schemas.microsoft.com/office/drawing/2014/main" id="{2791D369-8DE5-4656-A478-A6FC4B7D44F1}"/>
              </a:ext>
            </a:extLst>
          </p:cNvPr>
          <p:cNvSpPr>
            <a:spLocks noGrp="1"/>
          </p:cNvSpPr>
          <p:nvPr>
            <p:ph idx="1"/>
          </p:nvPr>
        </p:nvSpPr>
        <p:spPr/>
        <p:txBody>
          <a:bodyPr anchor="ctr"/>
          <a:lstStyle/>
          <a:p>
            <a:pPr marL="0" indent="0" algn="ctr">
              <a:buNone/>
            </a:pPr>
            <a:r>
              <a:rPr lang="en-US" dirty="0"/>
              <a:t>How does a Woman Veteran “not appearing homeless enough,” and potentially having had bad experiences with other services, impact your ability to cultivate trust and engage?</a:t>
            </a:r>
          </a:p>
          <a:p>
            <a:pPr marL="0" indent="0">
              <a:buNone/>
            </a:pPr>
            <a:endParaRPr lang="en-US" dirty="0"/>
          </a:p>
        </p:txBody>
      </p:sp>
      <p:sp>
        <p:nvSpPr>
          <p:cNvPr id="4" name="Slide Number Placeholder 3">
            <a:extLst>
              <a:ext uri="{FF2B5EF4-FFF2-40B4-BE49-F238E27FC236}">
                <a16:creationId xmlns:a16="http://schemas.microsoft.com/office/drawing/2014/main" id="{0521D562-BC72-43C7-90D1-31CD54AE1277}"/>
              </a:ext>
            </a:extLst>
          </p:cNvPr>
          <p:cNvSpPr>
            <a:spLocks noGrp="1"/>
          </p:cNvSpPr>
          <p:nvPr>
            <p:ph type="sldNum" sz="quarter" idx="12"/>
          </p:nvPr>
        </p:nvSpPr>
        <p:spPr/>
        <p:txBody>
          <a:bodyPr/>
          <a:lstStyle/>
          <a:p>
            <a:fld id="{E1564554-D61B-4F41-91A9-8F0C3A7E7530}" type="slidenum">
              <a:rPr lang="en-US" smtClean="0"/>
              <a:pPr/>
              <a:t>10</a:t>
            </a:fld>
            <a:endParaRPr lang="en-US" dirty="0"/>
          </a:p>
        </p:txBody>
      </p:sp>
    </p:spTree>
    <p:extLst>
      <p:ext uri="{BB962C8B-B14F-4D97-AF65-F5344CB8AC3E}">
        <p14:creationId xmlns:p14="http://schemas.microsoft.com/office/powerpoint/2010/main" val="34500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FA6B-5A36-43F8-879F-B1D12A626363}"/>
              </a:ext>
            </a:extLst>
          </p:cNvPr>
          <p:cNvSpPr>
            <a:spLocks noGrp="1"/>
          </p:cNvSpPr>
          <p:nvPr>
            <p:ph type="title"/>
          </p:nvPr>
        </p:nvSpPr>
        <p:spPr/>
        <p:txBody>
          <a:bodyPr/>
          <a:lstStyle/>
          <a:p>
            <a:br>
              <a:rPr lang="en-US" dirty="0"/>
            </a:br>
            <a:r>
              <a:rPr lang="en-US" dirty="0"/>
              <a:t>Discussion Question 4</a:t>
            </a:r>
          </a:p>
        </p:txBody>
      </p:sp>
      <p:sp>
        <p:nvSpPr>
          <p:cNvPr id="3" name="Content Placeholder 2">
            <a:extLst>
              <a:ext uri="{FF2B5EF4-FFF2-40B4-BE49-F238E27FC236}">
                <a16:creationId xmlns:a16="http://schemas.microsoft.com/office/drawing/2014/main" id="{873BB99A-F76F-4F19-A9B2-DE7631C34803}"/>
              </a:ext>
            </a:extLst>
          </p:cNvPr>
          <p:cNvSpPr>
            <a:spLocks noGrp="1"/>
          </p:cNvSpPr>
          <p:nvPr>
            <p:ph idx="1"/>
          </p:nvPr>
        </p:nvSpPr>
        <p:spPr>
          <a:xfrm>
            <a:off x="1104900" y="1600200"/>
            <a:ext cx="9982200" cy="4572000"/>
          </a:xfrm>
        </p:spPr>
        <p:txBody>
          <a:bodyPr anchor="ctr"/>
          <a:lstStyle/>
          <a:p>
            <a:pPr marL="0" indent="0" algn="ctr">
              <a:buNone/>
            </a:pPr>
            <a:r>
              <a:rPr lang="en-US" dirty="0"/>
              <a:t>What resources would increase your ability to help women who have served?</a:t>
            </a:r>
          </a:p>
          <a:p>
            <a:pPr marL="0" indent="0">
              <a:buNone/>
            </a:pPr>
            <a:endParaRPr lang="en-US" dirty="0"/>
          </a:p>
        </p:txBody>
      </p:sp>
      <p:sp>
        <p:nvSpPr>
          <p:cNvPr id="4" name="Slide Number Placeholder 3">
            <a:extLst>
              <a:ext uri="{FF2B5EF4-FFF2-40B4-BE49-F238E27FC236}">
                <a16:creationId xmlns:a16="http://schemas.microsoft.com/office/drawing/2014/main" id="{DF00847D-7E4F-45EA-A1E7-D3ACCA79E793}"/>
              </a:ext>
            </a:extLst>
          </p:cNvPr>
          <p:cNvSpPr>
            <a:spLocks noGrp="1"/>
          </p:cNvSpPr>
          <p:nvPr>
            <p:ph type="sldNum" sz="quarter" idx="12"/>
          </p:nvPr>
        </p:nvSpPr>
        <p:spPr/>
        <p:txBody>
          <a:bodyPr/>
          <a:lstStyle/>
          <a:p>
            <a:fld id="{E1564554-D61B-4F41-91A9-8F0C3A7E7530}" type="slidenum">
              <a:rPr lang="en-US" smtClean="0"/>
              <a:pPr/>
              <a:t>11</a:t>
            </a:fld>
            <a:endParaRPr lang="en-US" dirty="0"/>
          </a:p>
        </p:txBody>
      </p:sp>
    </p:spTree>
    <p:extLst>
      <p:ext uri="{BB962C8B-B14F-4D97-AF65-F5344CB8AC3E}">
        <p14:creationId xmlns:p14="http://schemas.microsoft.com/office/powerpoint/2010/main" val="2155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CAB2CB-4F71-4BD5-93CA-04009FC68C37}"/>
              </a:ext>
            </a:extLst>
          </p:cNvPr>
          <p:cNvSpPr>
            <a:spLocks noGrp="1"/>
          </p:cNvSpPr>
          <p:nvPr>
            <p:ph type="sldNum" sz="quarter" idx="12"/>
          </p:nvPr>
        </p:nvSpPr>
        <p:spPr/>
        <p:txBody>
          <a:bodyPr/>
          <a:lstStyle/>
          <a:p>
            <a:fld id="{E1564554-D61B-4F41-91A9-8F0C3A7E7530}" type="slidenum">
              <a:rPr lang="en-US" smtClean="0"/>
              <a:pPr/>
              <a:t>12</a:t>
            </a:fld>
            <a:endParaRPr lang="en-US" dirty="0"/>
          </a:p>
        </p:txBody>
      </p:sp>
      <p:sp>
        <p:nvSpPr>
          <p:cNvPr id="3" name="Content Placeholder 2">
            <a:extLst>
              <a:ext uri="{FF2B5EF4-FFF2-40B4-BE49-F238E27FC236}">
                <a16:creationId xmlns:a16="http://schemas.microsoft.com/office/drawing/2014/main" id="{41377385-1B93-4970-A074-9B68318CF9A2}"/>
              </a:ext>
            </a:extLst>
          </p:cNvPr>
          <p:cNvSpPr>
            <a:spLocks noGrp="1"/>
          </p:cNvSpPr>
          <p:nvPr>
            <p:ph idx="4294967295"/>
          </p:nvPr>
        </p:nvSpPr>
        <p:spPr>
          <a:xfrm>
            <a:off x="0" y="1600200"/>
            <a:ext cx="12192000" cy="4572000"/>
          </a:xfrm>
        </p:spPr>
        <p:txBody>
          <a:bodyPr anchor="ctr"/>
          <a:lstStyle/>
          <a:p>
            <a:pPr marL="0" indent="0" algn="ctr">
              <a:buNone/>
            </a:pPr>
            <a:endParaRPr lang="en-US" dirty="0">
              <a:solidFill>
                <a:srgbClr val="355390"/>
              </a:solidFill>
            </a:endParaRPr>
          </a:p>
          <a:p>
            <a:pPr marL="0" indent="0" algn="ctr">
              <a:buNone/>
            </a:pPr>
            <a:endParaRPr lang="en-US" dirty="0">
              <a:solidFill>
                <a:srgbClr val="355390"/>
              </a:solidFill>
            </a:endParaRPr>
          </a:p>
        </p:txBody>
      </p:sp>
      <p:sp>
        <p:nvSpPr>
          <p:cNvPr id="9" name="Rectangle 8">
            <a:extLst>
              <a:ext uri="{FF2B5EF4-FFF2-40B4-BE49-F238E27FC236}">
                <a16:creationId xmlns:a16="http://schemas.microsoft.com/office/drawing/2014/main" id="{98B72A1C-F7FE-42B7-BD23-DC0DFA9BC0C1}"/>
              </a:ext>
            </a:extLst>
          </p:cNvPr>
          <p:cNvSpPr/>
          <p:nvPr/>
        </p:nvSpPr>
        <p:spPr>
          <a:xfrm>
            <a:off x="2372069" y="3188935"/>
            <a:ext cx="7447873" cy="757130"/>
          </a:xfrm>
          <a:prstGeom prst="rect">
            <a:avLst/>
          </a:prstGeom>
        </p:spPr>
        <p:txBody>
          <a:bodyPr wrap="none">
            <a:spAutoFit/>
          </a:bodyPr>
          <a:lstStyle/>
          <a:p>
            <a:pPr lvl="0" algn="ctr">
              <a:lnSpc>
                <a:spcPct val="90000"/>
              </a:lnSpc>
              <a:spcBef>
                <a:spcPts val="1800"/>
              </a:spcBef>
            </a:pPr>
            <a:r>
              <a:rPr lang="en-US" sz="4800" dirty="0">
                <a:solidFill>
                  <a:srgbClr val="355390"/>
                </a:solidFill>
                <a:latin typeface="Verdana Pro" panose="020B0604030504040204" pitchFamily="34" charset="0"/>
              </a:rPr>
              <a:t>Questions? Comments?</a:t>
            </a:r>
          </a:p>
        </p:txBody>
      </p:sp>
    </p:spTree>
    <p:extLst>
      <p:ext uri="{BB962C8B-B14F-4D97-AF65-F5344CB8AC3E}">
        <p14:creationId xmlns:p14="http://schemas.microsoft.com/office/powerpoint/2010/main" val="110344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197F-B377-4404-B60A-826E07F523B0}"/>
              </a:ext>
            </a:extLst>
          </p:cNvPr>
          <p:cNvSpPr>
            <a:spLocks noGrp="1"/>
          </p:cNvSpPr>
          <p:nvPr>
            <p:ph type="title"/>
          </p:nvPr>
        </p:nvSpPr>
        <p:spPr/>
        <p:txBody>
          <a:bodyPr/>
          <a:lstStyle/>
          <a:p>
            <a:r>
              <a:rPr lang="en-US" dirty="0"/>
              <a:t>Do you have questions for us?</a:t>
            </a:r>
          </a:p>
        </p:txBody>
      </p:sp>
      <p:sp>
        <p:nvSpPr>
          <p:cNvPr id="3" name="Content Placeholder 2">
            <a:extLst>
              <a:ext uri="{FF2B5EF4-FFF2-40B4-BE49-F238E27FC236}">
                <a16:creationId xmlns:a16="http://schemas.microsoft.com/office/drawing/2014/main" id="{44AA709E-EE23-42C5-886A-DD349D5FDAE1}"/>
              </a:ext>
            </a:extLst>
          </p:cNvPr>
          <p:cNvSpPr>
            <a:spLocks noGrp="1"/>
          </p:cNvSpPr>
          <p:nvPr>
            <p:ph idx="1"/>
          </p:nvPr>
        </p:nvSpPr>
        <p:spPr/>
        <p:txBody>
          <a:bodyPr/>
          <a:lstStyle/>
          <a:p>
            <a:pPr marL="0" indent="0" algn="ctr">
              <a:buNone/>
            </a:pPr>
            <a:r>
              <a:rPr lang="en-US" dirty="0">
                <a:solidFill>
                  <a:srgbClr val="355390"/>
                </a:solidFill>
              </a:rPr>
              <a:t>Email:</a:t>
            </a:r>
            <a:endParaRPr lang="en-US" sz="1400" dirty="0">
              <a:solidFill>
                <a:srgbClr val="355390"/>
              </a:solidFill>
            </a:endParaRPr>
          </a:p>
          <a:p>
            <a:pPr marL="0" indent="0" algn="ctr">
              <a:buNone/>
            </a:pPr>
            <a:r>
              <a:rPr lang="en-US" dirty="0">
                <a:solidFill>
                  <a:srgbClr val="355390"/>
                </a:solidFill>
              </a:rPr>
              <a:t>Cori Di Biase: </a:t>
            </a:r>
            <a:r>
              <a:rPr lang="en-US" dirty="0">
                <a:solidFill>
                  <a:srgbClr val="355390"/>
                </a:solidFill>
                <a:hlinkClick r:id="rId2"/>
              </a:rPr>
              <a:t>contact@nvtac.org</a:t>
            </a:r>
            <a:r>
              <a:rPr lang="en-US" dirty="0">
                <a:solidFill>
                  <a:srgbClr val="355390"/>
                </a:solidFill>
              </a:rPr>
              <a:t> </a:t>
            </a:r>
          </a:p>
          <a:p>
            <a:pPr marL="0" indent="0" algn="ctr">
              <a:buNone/>
            </a:pPr>
            <a:r>
              <a:rPr lang="en-US" dirty="0">
                <a:solidFill>
                  <a:srgbClr val="355390"/>
                </a:solidFill>
              </a:rPr>
              <a:t>Dr. Nancy Glowacki: </a:t>
            </a:r>
            <a:r>
              <a:rPr lang="en-US" dirty="0">
                <a:solidFill>
                  <a:srgbClr val="355390"/>
                </a:solidFill>
                <a:hlinkClick r:id="rId3"/>
              </a:rPr>
              <a:t>Glowacki.Nancy.A@dol.gov</a:t>
            </a:r>
            <a:r>
              <a:rPr lang="en-US" dirty="0">
                <a:solidFill>
                  <a:srgbClr val="355390"/>
                </a:solidFill>
              </a:rPr>
              <a:t> </a:t>
            </a:r>
          </a:p>
          <a:p>
            <a:pPr marL="0" indent="0" algn="ctr">
              <a:buNone/>
            </a:pPr>
            <a:endParaRPr lang="en-US" sz="2400" dirty="0">
              <a:solidFill>
                <a:srgbClr val="355390"/>
              </a:solidFill>
            </a:endParaRPr>
          </a:p>
          <a:p>
            <a:pPr marL="0" indent="0" algn="ctr">
              <a:buNone/>
            </a:pPr>
            <a:r>
              <a:rPr lang="en-US" dirty="0">
                <a:solidFill>
                  <a:srgbClr val="355390"/>
                </a:solidFill>
              </a:rPr>
              <a:t>Continue the conversation at:</a:t>
            </a:r>
          </a:p>
          <a:p>
            <a:pPr marL="0" indent="0" algn="ctr">
              <a:buNone/>
            </a:pPr>
            <a:r>
              <a:rPr lang="en-US" dirty="0">
                <a:solidFill>
                  <a:srgbClr val="355390"/>
                </a:solidFill>
                <a:hlinkClick r:id="rId4"/>
              </a:rPr>
              <a:t>nvtac.org/</a:t>
            </a:r>
            <a:r>
              <a:rPr lang="en-US" dirty="0" err="1">
                <a:solidFill>
                  <a:srgbClr val="355390"/>
                </a:solidFill>
                <a:hlinkClick r:id="rId4"/>
              </a:rPr>
              <a:t>nvtac</a:t>
            </a:r>
            <a:r>
              <a:rPr lang="en-US" dirty="0">
                <a:solidFill>
                  <a:srgbClr val="355390"/>
                </a:solidFill>
                <a:hlinkClick r:id="rId4"/>
              </a:rPr>
              <a:t>-knowledge-network/</a:t>
            </a:r>
            <a:endParaRPr lang="en-US" dirty="0">
              <a:solidFill>
                <a:srgbClr val="355390"/>
              </a:solidFill>
            </a:endParaRPr>
          </a:p>
        </p:txBody>
      </p:sp>
      <p:sp>
        <p:nvSpPr>
          <p:cNvPr id="4" name="Slide Number Placeholder 3">
            <a:extLst>
              <a:ext uri="{FF2B5EF4-FFF2-40B4-BE49-F238E27FC236}">
                <a16:creationId xmlns:a16="http://schemas.microsoft.com/office/drawing/2014/main" id="{8B468DE8-76D1-45B6-8F66-A688B0166283}"/>
              </a:ext>
            </a:extLst>
          </p:cNvPr>
          <p:cNvSpPr>
            <a:spLocks noGrp="1"/>
          </p:cNvSpPr>
          <p:nvPr>
            <p:ph type="sldNum" sz="quarter" idx="12"/>
          </p:nvPr>
        </p:nvSpPr>
        <p:spPr/>
        <p:txBody>
          <a:bodyPr/>
          <a:lstStyle/>
          <a:p>
            <a:fld id="{E1564554-D61B-4F41-91A9-8F0C3A7E7530}" type="slidenum">
              <a:rPr lang="en-US" smtClean="0"/>
              <a:pPr/>
              <a:t>13</a:t>
            </a:fld>
            <a:endParaRPr lang="en-US" dirty="0"/>
          </a:p>
        </p:txBody>
      </p:sp>
    </p:spTree>
    <p:extLst>
      <p:ext uri="{BB962C8B-B14F-4D97-AF65-F5344CB8AC3E}">
        <p14:creationId xmlns:p14="http://schemas.microsoft.com/office/powerpoint/2010/main" val="382832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3743" y="2576321"/>
            <a:ext cx="4231340" cy="1664768"/>
          </a:xfrm>
        </p:spPr>
        <p:txBody>
          <a:bodyPr anchor="ctr">
            <a:normAutofit fontScale="90000"/>
          </a:bodyPr>
          <a:lstStyle/>
          <a:p>
            <a:br>
              <a:rPr lang="en-US" sz="2025" dirty="0"/>
            </a:br>
            <a:br>
              <a:rPr lang="en-US" sz="2400" dirty="0"/>
            </a:br>
            <a:r>
              <a:rPr lang="en-US" sz="2400" i="1" dirty="0"/>
              <a:t>Community of Practice</a:t>
            </a:r>
            <a:br>
              <a:rPr lang="en-US" sz="1800" dirty="0"/>
            </a:br>
            <a:br>
              <a:rPr lang="en-US" sz="1800" dirty="0"/>
            </a:br>
            <a:r>
              <a:rPr lang="en-US" sz="2400" dirty="0"/>
              <a:t>engaging Women Veterans</a:t>
            </a:r>
            <a:br>
              <a:rPr lang="en-US" sz="2400" dirty="0"/>
            </a:br>
            <a:endParaRPr lang="en-US" sz="2400" dirty="0"/>
          </a:p>
        </p:txBody>
      </p:sp>
      <p:sp>
        <p:nvSpPr>
          <p:cNvPr id="7" name="Subtitle 6"/>
          <p:cNvSpPr>
            <a:spLocks noGrp="1"/>
          </p:cNvSpPr>
          <p:nvPr>
            <p:ph type="subTitle" idx="1"/>
          </p:nvPr>
        </p:nvSpPr>
        <p:spPr>
          <a:xfrm>
            <a:off x="573742" y="4511786"/>
            <a:ext cx="6090550" cy="955565"/>
          </a:xfrm>
        </p:spPr>
        <p:txBody>
          <a:bodyPr>
            <a:normAutofit/>
          </a:bodyPr>
          <a:lstStyle/>
          <a:p>
            <a:endParaRPr lang="en-US" sz="1800" dirty="0"/>
          </a:p>
          <a:p>
            <a:r>
              <a:rPr lang="en-US" sz="1800" dirty="0"/>
              <a:t>December 5</a:t>
            </a:r>
            <a:r>
              <a:rPr lang="en-US" sz="1800" baseline="30000" dirty="0"/>
              <a:t>th</a:t>
            </a:r>
            <a:r>
              <a:rPr lang="en-US" sz="1800" dirty="0"/>
              <a:t>, 2019</a:t>
            </a:r>
          </a:p>
        </p:txBody>
      </p:sp>
    </p:spTree>
    <p:extLst>
      <p:ext uri="{BB962C8B-B14F-4D97-AF65-F5344CB8AC3E}">
        <p14:creationId xmlns:p14="http://schemas.microsoft.com/office/powerpoint/2010/main" val="6491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2C3E-1D23-44BF-8C35-198A76216B1F}"/>
              </a:ext>
            </a:extLst>
          </p:cNvPr>
          <p:cNvSpPr>
            <a:spLocks noGrp="1"/>
          </p:cNvSpPr>
          <p:nvPr>
            <p:ph type="title"/>
          </p:nvPr>
        </p:nvSpPr>
        <p:spPr/>
        <p:txBody>
          <a:bodyPr/>
          <a:lstStyle/>
          <a:p>
            <a:r>
              <a:rPr lang="en-US" b="1" dirty="0"/>
              <a:t>We want to hear from you!</a:t>
            </a:r>
          </a:p>
        </p:txBody>
      </p:sp>
      <p:sp>
        <p:nvSpPr>
          <p:cNvPr id="3" name="Content Placeholder 2">
            <a:extLst>
              <a:ext uri="{FF2B5EF4-FFF2-40B4-BE49-F238E27FC236}">
                <a16:creationId xmlns:a16="http://schemas.microsoft.com/office/drawing/2014/main" id="{DF037BF9-5303-410E-B759-069FEE530F7D}"/>
              </a:ext>
            </a:extLst>
          </p:cNvPr>
          <p:cNvSpPr>
            <a:spLocks noGrp="1"/>
          </p:cNvSpPr>
          <p:nvPr>
            <p:ph idx="1"/>
          </p:nvPr>
        </p:nvSpPr>
        <p:spPr>
          <a:xfrm>
            <a:off x="812802" y="1586762"/>
            <a:ext cx="6415313" cy="1720055"/>
          </a:xfrm>
          <a:ln w="28575">
            <a:noFill/>
          </a:ln>
        </p:spPr>
        <p:txBody>
          <a:bodyPr anchor="ctr">
            <a:normAutofit/>
          </a:bodyPr>
          <a:lstStyle/>
          <a:p>
            <a:pPr marL="0" indent="0" algn="ctr">
              <a:buNone/>
            </a:pPr>
            <a:r>
              <a:rPr lang="en-US" dirty="0"/>
              <a:t>If you have a question, and want to speak, </a:t>
            </a:r>
            <a:r>
              <a:rPr lang="en-US" dirty="0">
                <a:solidFill>
                  <a:srgbClr val="9A3637"/>
                </a:solidFill>
              </a:rPr>
              <a:t>raise your hand </a:t>
            </a:r>
            <a:r>
              <a:rPr lang="en-US" dirty="0"/>
              <a:t>we can keep a queue.</a:t>
            </a:r>
            <a:endParaRPr lang="en-US" dirty="0">
              <a:ea typeface="Segoe UI" panose="020B0502040204020203" pitchFamily="34" charset="0"/>
              <a:cs typeface="Segoe UI" panose="020B0502040204020203" pitchFamily="34" charset="0"/>
            </a:endParaRPr>
          </a:p>
        </p:txBody>
      </p:sp>
      <p:sp>
        <p:nvSpPr>
          <p:cNvPr id="8" name="Content Placeholder 2">
            <a:extLst>
              <a:ext uri="{FF2B5EF4-FFF2-40B4-BE49-F238E27FC236}">
                <a16:creationId xmlns:a16="http://schemas.microsoft.com/office/drawing/2014/main" id="{4D77B63F-0CCC-461F-861D-47828788542F}"/>
              </a:ext>
            </a:extLst>
          </p:cNvPr>
          <p:cNvSpPr txBox="1">
            <a:spLocks/>
          </p:cNvSpPr>
          <p:nvPr/>
        </p:nvSpPr>
        <p:spPr>
          <a:xfrm>
            <a:off x="1121987" y="3720417"/>
            <a:ext cx="6106128" cy="1720055"/>
          </a:xfrm>
          <a:prstGeom prst="rect">
            <a:avLst/>
          </a:prstGeom>
          <a:ln w="28575">
            <a:noFill/>
          </a:ln>
        </p:spPr>
        <p:txBody>
          <a:bodyPr vert="horz" lIns="0" tIns="45720" rIns="0" bIns="45720" rtlCol="0" anchor="ctr">
            <a:normAutofit/>
          </a:bodyPr>
          <a:lstStyle>
            <a:lvl1pPr marL="285750" indent="-285750" algn="l" defTabSz="914400" rtl="0" eaLnBrk="1" latinLnBrk="0" hangingPunct="1">
              <a:lnSpc>
                <a:spcPct val="90000"/>
              </a:lnSpc>
              <a:spcBef>
                <a:spcPts val="1800"/>
              </a:spcBef>
              <a:buFont typeface="Arial" panose="020B0604020202020204" pitchFamily="34" charset="0"/>
              <a:buChar char="•"/>
              <a:defRPr sz="2800" kern="1200">
                <a:solidFill>
                  <a:schemeClr val="tx1"/>
                </a:solidFill>
                <a:latin typeface="Verdana Pro" panose="020B0604030504040204" pitchFamily="34" charset="0"/>
                <a:ea typeface="+mn-ea"/>
                <a:cs typeface="+mn-cs"/>
              </a:defRPr>
            </a:lvl1pPr>
            <a:lvl2pPr marL="800100" indent="-342900" algn="l" defTabSz="914400" rtl="0" eaLnBrk="1" latinLnBrk="0" hangingPunct="1">
              <a:lnSpc>
                <a:spcPct val="90000"/>
              </a:lnSpc>
              <a:spcBef>
                <a:spcPts val="600"/>
              </a:spcBef>
              <a:buFont typeface="Courier New" panose="02070309020205020404" pitchFamily="49" charset="0"/>
              <a:buChar char="o"/>
              <a:defRPr sz="2400" kern="1200">
                <a:solidFill>
                  <a:schemeClr val="tx1"/>
                </a:solidFill>
                <a:latin typeface="Verdana Pro" panose="020B0604030504040204" pitchFamily="34" charset="0"/>
                <a:ea typeface="+mn-ea"/>
                <a:cs typeface="+mn-cs"/>
              </a:defRPr>
            </a:lvl2pPr>
            <a:lvl3pPr marL="1200150" indent="-28575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Verdana Pro" panose="020B0604030504040204" pitchFamily="34" charset="0"/>
                <a:ea typeface="+mn-ea"/>
                <a:cs typeface="+mn-cs"/>
              </a:defRPr>
            </a:lvl3pPr>
            <a:lvl4pPr marL="1657350" indent="-285750" algn="l" defTabSz="914400" rtl="0" eaLnBrk="1" latinLnBrk="0" hangingPunct="1">
              <a:lnSpc>
                <a:spcPct val="90000"/>
              </a:lnSpc>
              <a:spcBef>
                <a:spcPts val="600"/>
              </a:spcBef>
              <a:buFont typeface="Calibri" panose="020F0502020204030204" pitchFamily="34" charset="0"/>
              <a:buChar char="-"/>
              <a:defRPr sz="200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14843"/>
                </a:solidFill>
                <a:effectLst/>
                <a:uLnTx/>
                <a:uFillTx/>
                <a:latin typeface="Verdana Pro" panose="020B0604030504040204" pitchFamily="34" charset="0"/>
                <a:ea typeface="+mn-ea"/>
                <a:cs typeface="+mn-cs"/>
              </a:rPr>
              <a:t>If you don’t want to speak, use </a:t>
            </a:r>
            <a:r>
              <a:rPr kumimoji="0" lang="en-US" sz="2800" b="0" i="0" u="none" strike="noStrike" kern="1200" cap="none" spc="0" normalizeH="0" baseline="0" noProof="0" dirty="0">
                <a:ln>
                  <a:noFill/>
                </a:ln>
                <a:solidFill>
                  <a:srgbClr val="9A3637"/>
                </a:solidFill>
                <a:effectLst/>
                <a:uLnTx/>
                <a:uFillTx/>
                <a:latin typeface="Verdana Pro" panose="020B0604030504040204" pitchFamily="34" charset="0"/>
                <a:ea typeface="+mn-ea"/>
                <a:cs typeface="+mn-cs"/>
              </a:rPr>
              <a:t>the question box </a:t>
            </a:r>
            <a:r>
              <a:rPr kumimoji="0" lang="en-US" sz="2800" b="0" i="0" u="none" strike="noStrike" kern="1200" cap="none" spc="0" normalizeH="0" baseline="0" noProof="0" dirty="0">
                <a:ln>
                  <a:noFill/>
                </a:ln>
                <a:solidFill>
                  <a:srgbClr val="514843"/>
                </a:solidFill>
                <a:effectLst/>
                <a:uLnTx/>
                <a:uFillTx/>
                <a:latin typeface="Verdana Pro" panose="020B0604030504040204" pitchFamily="34" charset="0"/>
                <a:ea typeface="+mn-ea"/>
                <a:cs typeface="+mn-cs"/>
              </a:rPr>
              <a:t>to </a:t>
            </a:r>
            <a:r>
              <a:rPr lang="en-US" dirty="0">
                <a:solidFill>
                  <a:srgbClr val="514843"/>
                </a:solidFill>
              </a:rPr>
              <a:t>respond or ask a question.</a:t>
            </a:r>
            <a:endParaRPr kumimoji="0" lang="en-US" sz="2800" b="0" i="0" u="none" strike="noStrike" kern="1200" cap="none" spc="0" normalizeH="0" baseline="0" noProof="0" dirty="0">
              <a:ln>
                <a:noFill/>
              </a:ln>
              <a:solidFill>
                <a:srgbClr val="514843"/>
              </a:solidFill>
              <a:effectLst/>
              <a:uLnTx/>
              <a:uFillTx/>
              <a:latin typeface="Verdana Pro" panose="020B0604030504040204" pitchFamily="34" charset="0"/>
              <a:ea typeface="Segoe UI" panose="020B0502040204020203" pitchFamily="34" charset="0"/>
              <a:cs typeface="Segoe UI" panose="020B0502040204020203" pitchFamily="34" charset="0"/>
            </a:endParaRPr>
          </a:p>
        </p:txBody>
      </p:sp>
      <p:pic>
        <p:nvPicPr>
          <p:cNvPr id="7" name="Picture 6" descr="Visual representation of the GoToWebinar user interface, highlighting the &quot;Raise hand&quot; icon and the question box. ">
            <a:extLst>
              <a:ext uri="{FF2B5EF4-FFF2-40B4-BE49-F238E27FC236}">
                <a16:creationId xmlns:a16="http://schemas.microsoft.com/office/drawing/2014/main" id="{5C5929FE-6006-4E4F-9E7D-0C9C50E48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094" y="1349828"/>
            <a:ext cx="2660079" cy="4492399"/>
          </a:xfrm>
          <a:prstGeom prst="rect">
            <a:avLst/>
          </a:prstGeom>
        </p:spPr>
      </p:pic>
      <p:cxnSp>
        <p:nvCxnSpPr>
          <p:cNvPr id="10" name="Straight Connector 9" descr="Line">
            <a:extLst>
              <a:ext uri="{FF2B5EF4-FFF2-40B4-BE49-F238E27FC236}">
                <a16:creationId xmlns:a16="http://schemas.microsoft.com/office/drawing/2014/main" id="{C68D1854-9BB8-4EC2-849B-83B2BA863FB0}"/>
              </a:ext>
            </a:extLst>
          </p:cNvPr>
          <p:cNvCxnSpPr/>
          <p:nvPr/>
        </p:nvCxnSpPr>
        <p:spPr>
          <a:xfrm>
            <a:off x="7344229" y="1901371"/>
            <a:ext cx="0" cy="11321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Line">
            <a:extLst>
              <a:ext uri="{FF2B5EF4-FFF2-40B4-BE49-F238E27FC236}">
                <a16:creationId xmlns:a16="http://schemas.microsoft.com/office/drawing/2014/main" id="{19C088F5-066D-4DA9-89B0-AEF033EAA916}"/>
              </a:ext>
            </a:extLst>
          </p:cNvPr>
          <p:cNvCxnSpPr>
            <a:cxnSpLocks/>
          </p:cNvCxnSpPr>
          <p:nvPr/>
        </p:nvCxnSpPr>
        <p:spPr>
          <a:xfrm>
            <a:off x="7332054" y="4049485"/>
            <a:ext cx="0" cy="11321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a:extLst>
              <a:ext uri="{FF2B5EF4-FFF2-40B4-BE49-F238E27FC236}">
                <a16:creationId xmlns:a16="http://schemas.microsoft.com/office/drawing/2014/main" id="{E9AEB6CF-DB13-48A8-8A1D-309E3D632BF3}"/>
              </a:ext>
            </a:extLst>
          </p:cNvPr>
          <p:cNvCxnSpPr>
            <a:cxnSpLocks/>
          </p:cNvCxnSpPr>
          <p:nvPr/>
        </p:nvCxnSpPr>
        <p:spPr>
          <a:xfrm>
            <a:off x="7344229" y="2446789"/>
            <a:ext cx="1141865" cy="702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a:extLst>
              <a:ext uri="{FF2B5EF4-FFF2-40B4-BE49-F238E27FC236}">
                <a16:creationId xmlns:a16="http://schemas.microsoft.com/office/drawing/2014/main" id="{CA3DA1B4-B538-48B6-8EE7-8D57E3551E13}"/>
              </a:ext>
            </a:extLst>
          </p:cNvPr>
          <p:cNvCxnSpPr>
            <a:cxnSpLocks/>
          </p:cNvCxnSpPr>
          <p:nvPr/>
        </p:nvCxnSpPr>
        <p:spPr>
          <a:xfrm flipV="1">
            <a:off x="7342445" y="4284270"/>
            <a:ext cx="1367214" cy="2745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80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lstStyle/>
          <a:p>
            <a:pPr algn="ctr"/>
            <a:r>
              <a:rPr lang="en-US" dirty="0"/>
              <a:t>Meet Our Guest Facilitator</a:t>
            </a:r>
          </a:p>
        </p:txBody>
      </p:sp>
      <p:sp>
        <p:nvSpPr>
          <p:cNvPr id="5" name="TextBox 4" descr="&#10;">
            <a:extLst>
              <a:ext uri="{FF2B5EF4-FFF2-40B4-BE49-F238E27FC236}">
                <a16:creationId xmlns:a16="http://schemas.microsoft.com/office/drawing/2014/main" id="{928E16D4-E330-4D01-84C9-9FEBD50997D3}"/>
              </a:ext>
            </a:extLst>
          </p:cNvPr>
          <p:cNvSpPr txBox="1"/>
          <p:nvPr/>
        </p:nvSpPr>
        <p:spPr>
          <a:xfrm>
            <a:off x="2613990" y="1999416"/>
            <a:ext cx="8750391" cy="4115041"/>
          </a:xfrm>
          <a:prstGeom prst="rect">
            <a:avLst/>
          </a:prstGeom>
          <a:noFill/>
        </p:spPr>
        <p:txBody>
          <a:bodyPr wrap="square" rtlCol="0">
            <a:spAutoFit/>
          </a:bodyPr>
          <a:lstStyle/>
          <a:p>
            <a:pPr defTabSz="457200"/>
            <a:r>
              <a:rPr lang="en-US" sz="1400" b="1" dirty="0">
                <a:solidFill>
                  <a:prstClr val="black"/>
                </a:solidFill>
                <a:latin typeface="Calibri" panose="020F0502020204030204"/>
              </a:rPr>
              <a:t>Nancy A. Glowacki, DM </a:t>
            </a:r>
            <a:endParaRPr lang="en-US" sz="1400" dirty="0">
              <a:solidFill>
                <a:prstClr val="black"/>
              </a:solidFill>
              <a:latin typeface="Calibri" panose="020F0502020204030204"/>
            </a:endParaRPr>
          </a:p>
          <a:p>
            <a:pPr defTabSz="457200"/>
            <a:r>
              <a:rPr lang="en-US" sz="1400" b="1" dirty="0">
                <a:solidFill>
                  <a:prstClr val="black"/>
                </a:solidFill>
                <a:latin typeface="Calibri" panose="020F0502020204030204"/>
              </a:rPr>
              <a:t>Advisor, Women Veterans</a:t>
            </a:r>
            <a:endParaRPr lang="en-US" sz="1400" dirty="0">
              <a:solidFill>
                <a:prstClr val="black"/>
              </a:solidFill>
              <a:latin typeface="Calibri" panose="020F0502020204030204"/>
            </a:endParaRPr>
          </a:p>
          <a:p>
            <a:pPr defTabSz="457200"/>
            <a:r>
              <a:rPr lang="en-US" sz="1400" dirty="0">
                <a:solidFill>
                  <a:prstClr val="black"/>
                </a:solidFill>
                <a:latin typeface="Calibri" panose="020F0502020204030204"/>
              </a:rPr>
              <a:t> </a:t>
            </a:r>
          </a:p>
          <a:p>
            <a:pPr defTabSz="457200"/>
            <a:r>
              <a:rPr lang="en-US" sz="1400" dirty="0">
                <a:solidFill>
                  <a:prstClr val="black"/>
                </a:solidFill>
                <a:latin typeface="Calibri" panose="020F0502020204030204"/>
              </a:rPr>
              <a:t>Dr. Nancy A. Glowacki serves as an advisor on women veterans for the U.S. Department of Labor (DOL) Veterans’ Employment and Training Service (VETS).  In this role she is responsible for continuously monitoring the overlapping considerations of working veterans and working women to ensure that DOL’s employment services are meeting the needs of women veterans.  She also serves in an advisory role on the status of women veterans and employment and collaborates with interagency partners to ensure that service providers and other influencers of women veterans know how to access free employment services available to their women veteran clientele.  </a:t>
            </a:r>
          </a:p>
          <a:p>
            <a:pPr defTabSz="457200"/>
            <a:r>
              <a:rPr lang="en-US" sz="1400" dirty="0">
                <a:solidFill>
                  <a:prstClr val="black"/>
                </a:solidFill>
                <a:latin typeface="Calibri" panose="020F0502020204030204"/>
              </a:rPr>
              <a:t> </a:t>
            </a:r>
          </a:p>
          <a:p>
            <a:pPr defTabSz="457200"/>
            <a:r>
              <a:rPr lang="en-US" sz="1400" dirty="0">
                <a:solidFill>
                  <a:prstClr val="black"/>
                </a:solidFill>
                <a:latin typeface="Calibri" panose="020F0502020204030204"/>
              </a:rPr>
              <a:t>Prior to coming to VETS, Dr. Glowacki served as a subject matter expert on veterans’ transition issues in employment and special challenges faced by disabled veterans at the Department of Veterans’ Affairs and as an independent consultant and volunteer.  She also served as an appointed committee member for the Department of Veterans Affairs’ Advisory Committee for Women Veterans and Advisory Committee on Rehabilitation.</a:t>
            </a:r>
          </a:p>
          <a:p>
            <a:pPr defTabSz="457200"/>
            <a:r>
              <a:rPr lang="en-US" sz="1400" dirty="0">
                <a:solidFill>
                  <a:prstClr val="black"/>
                </a:solidFill>
                <a:latin typeface="Calibri" panose="020F0502020204030204"/>
              </a:rPr>
              <a:t> </a:t>
            </a:r>
          </a:p>
          <a:p>
            <a:pPr defTabSz="457200"/>
            <a:r>
              <a:rPr lang="en-US" sz="1400" dirty="0">
                <a:solidFill>
                  <a:prstClr val="black"/>
                </a:solidFill>
                <a:latin typeface="Calibri" panose="020F0502020204030204"/>
              </a:rPr>
              <a:t>Dr. Glowacki is a veteran of the U.S. Army and served among both the enlisted and officer ranks.  Dr. </a:t>
            </a:r>
            <a:r>
              <a:rPr lang="en-US" sz="1400" dirty="0" err="1">
                <a:solidFill>
                  <a:prstClr val="black"/>
                </a:solidFill>
                <a:latin typeface="Calibri" panose="020F0502020204030204"/>
              </a:rPr>
              <a:t>Glowacki’s</a:t>
            </a:r>
            <a:r>
              <a:rPr lang="en-US" sz="1400" dirty="0">
                <a:solidFill>
                  <a:prstClr val="black"/>
                </a:solidFill>
                <a:latin typeface="Calibri" panose="020F0502020204030204"/>
              </a:rPr>
              <a:t> education includes a Doctorate of Management in Organizational Leadership, a Masters of Business Administration in Human Resource Management, and a Bachelor of Science.</a:t>
            </a:r>
          </a:p>
        </p:txBody>
      </p:sp>
      <p:pic>
        <p:nvPicPr>
          <p:cNvPr id="6" name="Picture 5">
            <a:extLst>
              <a:ext uri="{FF2B5EF4-FFF2-40B4-BE49-F238E27FC236}">
                <a16:creationId xmlns:a16="http://schemas.microsoft.com/office/drawing/2014/main" id="{F4303C1C-8E32-4A06-B5AD-0E0034C323AB}"/>
              </a:ext>
            </a:extLst>
          </p:cNvPr>
          <p:cNvPicPr/>
          <p:nvPr/>
        </p:nvPicPr>
        <p:blipFill rotWithShape="1">
          <a:blip r:embed="rId3" cstate="print">
            <a:extLst>
              <a:ext uri="{28A0092B-C50C-407E-A947-70E740481C1C}">
                <a14:useLocalDpi xmlns:a14="http://schemas.microsoft.com/office/drawing/2010/main" val="0"/>
              </a:ext>
            </a:extLst>
          </a:blip>
          <a:srcRect l="11430" t="8724" r="10265" b="12540"/>
          <a:stretch/>
        </p:blipFill>
        <p:spPr>
          <a:xfrm>
            <a:off x="1104899" y="1852507"/>
            <a:ext cx="1350065" cy="1656005"/>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64825-6DD3-324E-8C94-CD7FB074E6E7}"/>
              </a:ext>
            </a:extLst>
          </p:cNvPr>
          <p:cNvSpPr>
            <a:spLocks noGrp="1"/>
          </p:cNvSpPr>
          <p:nvPr>
            <p:ph type="title"/>
          </p:nvPr>
        </p:nvSpPr>
        <p:spPr/>
        <p:txBody>
          <a:bodyPr/>
          <a:lstStyle/>
          <a:p>
            <a:r>
              <a:rPr lang="en-US" dirty="0"/>
              <a:t>Listening Sessions: Purpose and Process</a:t>
            </a:r>
          </a:p>
        </p:txBody>
      </p:sp>
      <p:sp>
        <p:nvSpPr>
          <p:cNvPr id="5" name="Content Placeholder 4">
            <a:extLst>
              <a:ext uri="{FF2B5EF4-FFF2-40B4-BE49-F238E27FC236}">
                <a16:creationId xmlns:a16="http://schemas.microsoft.com/office/drawing/2014/main" id="{D303BD9F-4E3D-104D-8AC5-3F8AA9B11948}"/>
              </a:ext>
            </a:extLst>
          </p:cNvPr>
          <p:cNvSpPr>
            <a:spLocks noGrp="1"/>
          </p:cNvSpPr>
          <p:nvPr>
            <p:ph idx="1"/>
          </p:nvPr>
        </p:nvSpPr>
        <p:spPr/>
        <p:txBody>
          <a:bodyPr>
            <a:normAutofit/>
          </a:bodyPr>
          <a:lstStyle/>
          <a:p>
            <a:r>
              <a:rPr lang="en-US" dirty="0"/>
              <a:t>NVTAC and DOL-VETS wanted to know more about the realities, challenges, and best practices related to serving homeless female veterans.</a:t>
            </a:r>
          </a:p>
          <a:p>
            <a:r>
              <a:rPr lang="en-US" i="1" dirty="0"/>
              <a:t>It was not a training.</a:t>
            </a:r>
          </a:p>
          <a:p>
            <a:r>
              <a:rPr lang="en-US" dirty="0"/>
              <a:t>These sessions were designed to feature HVRP’s input and expertise.</a:t>
            </a:r>
          </a:p>
          <a:p>
            <a:pPr lvl="1"/>
            <a:r>
              <a:rPr lang="en-US" dirty="0"/>
              <a:t>1 hour long</a:t>
            </a:r>
          </a:p>
          <a:p>
            <a:pPr lvl="1"/>
            <a:r>
              <a:rPr lang="en-US" dirty="0"/>
              <a:t>5 questions</a:t>
            </a:r>
          </a:p>
          <a:p>
            <a:pPr lvl="1"/>
            <a:r>
              <a:rPr lang="en-US" dirty="0"/>
              <a:t>4 optional polls</a:t>
            </a:r>
          </a:p>
        </p:txBody>
      </p:sp>
    </p:spTree>
    <p:extLst>
      <p:ext uri="{BB962C8B-B14F-4D97-AF65-F5344CB8AC3E}">
        <p14:creationId xmlns:p14="http://schemas.microsoft.com/office/powerpoint/2010/main" val="23827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29C3-8738-46F5-A101-79A01EA129EE}"/>
              </a:ext>
            </a:extLst>
          </p:cNvPr>
          <p:cNvSpPr>
            <a:spLocks noGrp="1"/>
          </p:cNvSpPr>
          <p:nvPr>
            <p:ph type="title"/>
          </p:nvPr>
        </p:nvSpPr>
        <p:spPr/>
        <p:txBody>
          <a:bodyPr/>
          <a:lstStyle/>
          <a:p>
            <a:r>
              <a:rPr lang="en-US" dirty="0"/>
              <a:t>Initial Observations: 1</a:t>
            </a:r>
          </a:p>
        </p:txBody>
      </p:sp>
      <p:sp>
        <p:nvSpPr>
          <p:cNvPr id="3" name="Content Placeholder 2">
            <a:extLst>
              <a:ext uri="{FF2B5EF4-FFF2-40B4-BE49-F238E27FC236}">
                <a16:creationId xmlns:a16="http://schemas.microsoft.com/office/drawing/2014/main" id="{3510A3FD-FD08-463E-9A13-DB52F3B0130E}"/>
              </a:ext>
            </a:extLst>
          </p:cNvPr>
          <p:cNvSpPr>
            <a:spLocks noGrp="1"/>
          </p:cNvSpPr>
          <p:nvPr>
            <p:ph idx="1"/>
          </p:nvPr>
        </p:nvSpPr>
        <p:spPr/>
        <p:txBody>
          <a:bodyPr anchor="ctr"/>
          <a:lstStyle/>
          <a:p>
            <a:r>
              <a:rPr lang="en-US" dirty="0"/>
              <a:t>Every session expressed a desire for more resources targeted towards Women Veterans and, specifically, options related to emergency housing assistance.</a:t>
            </a:r>
          </a:p>
          <a:p>
            <a:r>
              <a:rPr lang="en-US" dirty="0"/>
              <a:t>Children and childcare present a </a:t>
            </a:r>
            <a:r>
              <a:rPr lang="en-US" u="sng" dirty="0"/>
              <a:t>significant</a:t>
            </a:r>
            <a:r>
              <a:rPr lang="en-US" dirty="0"/>
              <a:t> challenge for grantees. </a:t>
            </a:r>
          </a:p>
          <a:p>
            <a:r>
              <a:rPr lang="en-US" dirty="0"/>
              <a:t>Know the state and local resources and make a connection with them.</a:t>
            </a:r>
          </a:p>
          <a:p>
            <a:endParaRPr lang="en-US" dirty="0">
              <a:solidFill>
                <a:srgbClr val="355390"/>
              </a:solidFill>
            </a:endParaRPr>
          </a:p>
          <a:p>
            <a:endParaRPr lang="en-US" dirty="0">
              <a:solidFill>
                <a:srgbClr val="355390"/>
              </a:solidFill>
            </a:endParaRPr>
          </a:p>
          <a:p>
            <a:endParaRPr lang="en-US" dirty="0">
              <a:solidFill>
                <a:srgbClr val="355390"/>
              </a:solidFill>
            </a:endParaRPr>
          </a:p>
        </p:txBody>
      </p:sp>
      <p:sp>
        <p:nvSpPr>
          <p:cNvPr id="5" name="Slide Number Placeholder 4">
            <a:extLst>
              <a:ext uri="{FF2B5EF4-FFF2-40B4-BE49-F238E27FC236}">
                <a16:creationId xmlns:a16="http://schemas.microsoft.com/office/drawing/2014/main" id="{AC35C66A-2C80-4B90-9674-43A1C4F8C0F9}"/>
              </a:ext>
            </a:extLst>
          </p:cNvPr>
          <p:cNvSpPr>
            <a:spLocks noGrp="1"/>
          </p:cNvSpPr>
          <p:nvPr>
            <p:ph type="sldNum" sz="quarter" idx="12"/>
          </p:nvPr>
        </p:nvSpPr>
        <p:spPr/>
        <p:txBody>
          <a:bodyPr/>
          <a:lstStyle/>
          <a:p>
            <a:fld id="{E1564554-D61B-4F41-91A9-8F0C3A7E7530}" type="slidenum">
              <a:rPr lang="en-US" smtClean="0"/>
              <a:pPr/>
              <a:t>6</a:t>
            </a:fld>
            <a:endParaRPr lang="en-US" dirty="0"/>
          </a:p>
        </p:txBody>
      </p:sp>
    </p:spTree>
    <p:extLst>
      <p:ext uri="{BB962C8B-B14F-4D97-AF65-F5344CB8AC3E}">
        <p14:creationId xmlns:p14="http://schemas.microsoft.com/office/powerpoint/2010/main" val="17707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9A21-5854-4475-8125-B2A25D1C0BA1}"/>
              </a:ext>
            </a:extLst>
          </p:cNvPr>
          <p:cNvSpPr>
            <a:spLocks noGrp="1"/>
          </p:cNvSpPr>
          <p:nvPr>
            <p:ph type="title"/>
          </p:nvPr>
        </p:nvSpPr>
        <p:spPr/>
        <p:txBody>
          <a:bodyPr/>
          <a:lstStyle/>
          <a:p>
            <a:r>
              <a:rPr lang="en-US" dirty="0"/>
              <a:t>Initial Observations: 2</a:t>
            </a:r>
          </a:p>
        </p:txBody>
      </p:sp>
      <p:sp>
        <p:nvSpPr>
          <p:cNvPr id="3" name="Content Placeholder 2">
            <a:extLst>
              <a:ext uri="{FF2B5EF4-FFF2-40B4-BE49-F238E27FC236}">
                <a16:creationId xmlns:a16="http://schemas.microsoft.com/office/drawing/2014/main" id="{41377385-1B93-4970-A074-9B68318CF9A2}"/>
              </a:ext>
            </a:extLst>
          </p:cNvPr>
          <p:cNvSpPr>
            <a:spLocks noGrp="1"/>
          </p:cNvSpPr>
          <p:nvPr>
            <p:ph idx="1"/>
          </p:nvPr>
        </p:nvSpPr>
        <p:spPr/>
        <p:txBody>
          <a:bodyPr anchor="t"/>
          <a:lstStyle/>
          <a:p>
            <a:r>
              <a:rPr lang="en-US" dirty="0"/>
              <a:t>Women Veterans often do not self-identify as such. </a:t>
            </a:r>
          </a:p>
          <a:p>
            <a:r>
              <a:rPr lang="en-US" dirty="0"/>
              <a:t>Women Veterans may not appear “homeless enough.”</a:t>
            </a:r>
          </a:p>
          <a:p>
            <a:r>
              <a:rPr lang="en-US" dirty="0"/>
              <a:t>Relate to the individual.</a:t>
            </a:r>
          </a:p>
          <a:p>
            <a:endParaRPr lang="en-US" dirty="0">
              <a:solidFill>
                <a:srgbClr val="355390"/>
              </a:solidFill>
            </a:endParaRPr>
          </a:p>
          <a:p>
            <a:endParaRPr lang="en-US" dirty="0"/>
          </a:p>
        </p:txBody>
      </p:sp>
      <p:sp>
        <p:nvSpPr>
          <p:cNvPr id="5" name="Slide Number Placeholder 4">
            <a:extLst>
              <a:ext uri="{FF2B5EF4-FFF2-40B4-BE49-F238E27FC236}">
                <a16:creationId xmlns:a16="http://schemas.microsoft.com/office/drawing/2014/main" id="{73CAB2CB-4F71-4BD5-93CA-04009FC68C37}"/>
              </a:ext>
            </a:extLst>
          </p:cNvPr>
          <p:cNvSpPr>
            <a:spLocks noGrp="1"/>
          </p:cNvSpPr>
          <p:nvPr>
            <p:ph type="sldNum" sz="quarter" idx="12"/>
          </p:nvPr>
        </p:nvSpPr>
        <p:spPr/>
        <p:txBody>
          <a:bodyPr/>
          <a:lstStyle/>
          <a:p>
            <a:fld id="{E1564554-D61B-4F41-91A9-8F0C3A7E7530}" type="slidenum">
              <a:rPr lang="en-US" smtClean="0"/>
              <a:pPr/>
              <a:t>7</a:t>
            </a:fld>
            <a:endParaRPr lang="en-US" dirty="0"/>
          </a:p>
        </p:txBody>
      </p:sp>
    </p:spTree>
    <p:extLst>
      <p:ext uri="{BB962C8B-B14F-4D97-AF65-F5344CB8AC3E}">
        <p14:creationId xmlns:p14="http://schemas.microsoft.com/office/powerpoint/2010/main" val="27145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9A21-5854-4475-8125-B2A25D1C0BA1}"/>
              </a:ext>
            </a:extLst>
          </p:cNvPr>
          <p:cNvSpPr>
            <a:spLocks noGrp="1"/>
          </p:cNvSpPr>
          <p:nvPr>
            <p:ph type="title"/>
          </p:nvPr>
        </p:nvSpPr>
        <p:spPr/>
        <p:txBody>
          <a:bodyPr/>
          <a:lstStyle/>
          <a:p>
            <a:br>
              <a:rPr lang="en-US" dirty="0"/>
            </a:br>
            <a:r>
              <a:rPr lang="en-US" dirty="0"/>
              <a:t>Discussion Question 1</a:t>
            </a:r>
          </a:p>
        </p:txBody>
      </p:sp>
      <p:sp>
        <p:nvSpPr>
          <p:cNvPr id="3" name="Content Placeholder 2">
            <a:extLst>
              <a:ext uri="{FF2B5EF4-FFF2-40B4-BE49-F238E27FC236}">
                <a16:creationId xmlns:a16="http://schemas.microsoft.com/office/drawing/2014/main" id="{41377385-1B93-4970-A074-9B68318CF9A2}"/>
              </a:ext>
            </a:extLst>
          </p:cNvPr>
          <p:cNvSpPr>
            <a:spLocks noGrp="1"/>
          </p:cNvSpPr>
          <p:nvPr>
            <p:ph idx="1"/>
          </p:nvPr>
        </p:nvSpPr>
        <p:spPr/>
        <p:txBody>
          <a:bodyPr anchor="ctr">
            <a:normAutofit/>
          </a:bodyPr>
          <a:lstStyle/>
          <a:p>
            <a:pPr marL="0" indent="0" algn="ctr">
              <a:buNone/>
            </a:pPr>
            <a:r>
              <a:rPr lang="en-US" dirty="0"/>
              <a:t>How does your service delivery approach change when serving Women Veterans with children?</a:t>
            </a:r>
          </a:p>
        </p:txBody>
      </p:sp>
      <p:sp>
        <p:nvSpPr>
          <p:cNvPr id="5" name="Slide Number Placeholder 4">
            <a:extLst>
              <a:ext uri="{FF2B5EF4-FFF2-40B4-BE49-F238E27FC236}">
                <a16:creationId xmlns:a16="http://schemas.microsoft.com/office/drawing/2014/main" id="{73CAB2CB-4F71-4BD5-93CA-04009FC68C37}"/>
              </a:ext>
            </a:extLst>
          </p:cNvPr>
          <p:cNvSpPr>
            <a:spLocks noGrp="1"/>
          </p:cNvSpPr>
          <p:nvPr>
            <p:ph type="sldNum" sz="quarter" idx="12"/>
          </p:nvPr>
        </p:nvSpPr>
        <p:spPr/>
        <p:txBody>
          <a:bodyPr/>
          <a:lstStyle/>
          <a:p>
            <a:fld id="{E1564554-D61B-4F41-91A9-8F0C3A7E7530}" type="slidenum">
              <a:rPr lang="en-US" smtClean="0"/>
              <a:pPr/>
              <a:t>8</a:t>
            </a:fld>
            <a:endParaRPr lang="en-US" dirty="0"/>
          </a:p>
        </p:txBody>
      </p:sp>
    </p:spTree>
    <p:extLst>
      <p:ext uri="{BB962C8B-B14F-4D97-AF65-F5344CB8AC3E}">
        <p14:creationId xmlns:p14="http://schemas.microsoft.com/office/powerpoint/2010/main" val="257882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D77C-ED2B-4640-B2CD-D28174D1414C}"/>
              </a:ext>
            </a:extLst>
          </p:cNvPr>
          <p:cNvSpPr>
            <a:spLocks noGrp="1"/>
          </p:cNvSpPr>
          <p:nvPr>
            <p:ph type="title"/>
          </p:nvPr>
        </p:nvSpPr>
        <p:spPr/>
        <p:txBody>
          <a:bodyPr/>
          <a:lstStyle/>
          <a:p>
            <a:br>
              <a:rPr lang="en-US" dirty="0"/>
            </a:br>
            <a:r>
              <a:rPr lang="en-US" dirty="0"/>
              <a:t>Discussion Question 2</a:t>
            </a:r>
          </a:p>
        </p:txBody>
      </p:sp>
      <p:sp>
        <p:nvSpPr>
          <p:cNvPr id="3" name="Content Placeholder 2">
            <a:extLst>
              <a:ext uri="{FF2B5EF4-FFF2-40B4-BE49-F238E27FC236}">
                <a16:creationId xmlns:a16="http://schemas.microsoft.com/office/drawing/2014/main" id="{59CEA6E9-BC74-44FC-81D9-0CD2AF6677BD}"/>
              </a:ext>
            </a:extLst>
          </p:cNvPr>
          <p:cNvSpPr>
            <a:spLocks noGrp="1"/>
          </p:cNvSpPr>
          <p:nvPr>
            <p:ph idx="1"/>
          </p:nvPr>
        </p:nvSpPr>
        <p:spPr/>
        <p:txBody>
          <a:bodyPr anchor="ctr"/>
          <a:lstStyle/>
          <a:p>
            <a:pPr marL="0" indent="0" algn="ctr">
              <a:buNone/>
            </a:pPr>
            <a:r>
              <a:rPr lang="en-US" dirty="0"/>
              <a:t>How do you change your engagement strategies to be respectful of both disclosed and potentially undisclosed trauma?</a:t>
            </a:r>
          </a:p>
          <a:p>
            <a:endParaRPr lang="en-US" dirty="0"/>
          </a:p>
        </p:txBody>
      </p:sp>
      <p:sp>
        <p:nvSpPr>
          <p:cNvPr id="4" name="Slide Number Placeholder 3">
            <a:extLst>
              <a:ext uri="{FF2B5EF4-FFF2-40B4-BE49-F238E27FC236}">
                <a16:creationId xmlns:a16="http://schemas.microsoft.com/office/drawing/2014/main" id="{E4316B5D-8816-466F-9F43-EE776411C976}"/>
              </a:ext>
            </a:extLst>
          </p:cNvPr>
          <p:cNvSpPr>
            <a:spLocks noGrp="1"/>
          </p:cNvSpPr>
          <p:nvPr>
            <p:ph type="sldNum" sz="quarter" idx="12"/>
          </p:nvPr>
        </p:nvSpPr>
        <p:spPr/>
        <p:txBody>
          <a:bodyPr/>
          <a:lstStyle/>
          <a:p>
            <a:fld id="{E1564554-D61B-4F41-91A9-8F0C3A7E7530}" type="slidenum">
              <a:rPr lang="en-US" smtClean="0"/>
              <a:pPr/>
              <a:t>9</a:t>
            </a:fld>
            <a:endParaRPr lang="en-US" dirty="0"/>
          </a:p>
        </p:txBody>
      </p:sp>
    </p:spTree>
    <p:extLst>
      <p:ext uri="{BB962C8B-B14F-4D97-AF65-F5344CB8AC3E}">
        <p14:creationId xmlns:p14="http://schemas.microsoft.com/office/powerpoint/2010/main" val="373068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1_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Custom 8">
      <a:dk1>
        <a:srgbClr val="000000"/>
      </a:dk1>
      <a:lt1>
        <a:srgbClr val="FFFFFF"/>
      </a:lt1>
      <a:dk2>
        <a:srgbClr val="000000"/>
      </a:dk2>
      <a:lt2>
        <a:srgbClr val="F8F8F8"/>
      </a:lt2>
      <a:accent1>
        <a:srgbClr val="97040C"/>
      </a:accent1>
      <a:accent2>
        <a:srgbClr val="323A49"/>
      </a:accent2>
      <a:accent3>
        <a:srgbClr val="365E91"/>
      </a:accent3>
      <a:accent4>
        <a:srgbClr val="BA8D0F"/>
      </a:accent4>
      <a:accent5>
        <a:srgbClr val="C84504"/>
      </a:accent5>
      <a:accent6>
        <a:srgbClr val="95B371"/>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25827CC-0A41-8B43-B8D5-1B6BF3FD40CF}" vid="{5F6C48DF-DE88-684E-827D-210C5E918391}"/>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www.w3.org/XML/1998/namespace"/>
    <ds:schemaRef ds:uri="http://schemas.microsoft.com/office/2006/documentManagement/types"/>
    <ds:schemaRef ds:uri="http://purl.org/dc/elements/1.1/"/>
    <ds:schemaRef ds:uri="http://schemas.microsoft.com/office/infopath/2007/PartnerControls"/>
    <ds:schemaRef ds:uri="4873beb7-5857-4685-be1f-d57550cc96cc"/>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1811</TotalTime>
  <Words>1338</Words>
  <Application>Microsoft Office PowerPoint</Application>
  <PresentationFormat>Widescreen</PresentationFormat>
  <Paragraphs>82</Paragraphs>
  <Slides>13</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Courier New</vt:lpstr>
      <vt:lpstr>Euphemia</vt:lpstr>
      <vt:lpstr>LucidaGrande</vt:lpstr>
      <vt:lpstr>Verdana Pro</vt:lpstr>
      <vt:lpstr>Verdana Pro SemiBold</vt:lpstr>
      <vt:lpstr>Wingdings</vt:lpstr>
      <vt:lpstr>Academic Literature 16x9</vt:lpstr>
      <vt:lpstr>1_Academic Literature 16x9</vt:lpstr>
      <vt:lpstr>Office Theme</vt:lpstr>
      <vt:lpstr>We Want to Hear From YOU!</vt:lpstr>
      <vt:lpstr>  Community of Practice  engaging Women Veterans </vt:lpstr>
      <vt:lpstr>We want to hear from you!</vt:lpstr>
      <vt:lpstr>Meet Our Guest Facilitator</vt:lpstr>
      <vt:lpstr>Listening Sessions: Purpose and Process</vt:lpstr>
      <vt:lpstr>Initial Observations: 1</vt:lpstr>
      <vt:lpstr>Initial Observations: 2</vt:lpstr>
      <vt:lpstr> Discussion Question 1</vt:lpstr>
      <vt:lpstr> Discussion Question 2</vt:lpstr>
      <vt:lpstr> Discussion Question 3</vt:lpstr>
      <vt:lpstr> Discussion Question 4</vt:lpstr>
      <vt:lpstr>PowerPoint Presentation</vt:lpstr>
      <vt:lpstr>Do you have questions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terrie young</dc:creator>
  <cp:lastModifiedBy>Carrie Hartgrove-Strubler</cp:lastModifiedBy>
  <cp:revision>58</cp:revision>
  <dcterms:created xsi:type="dcterms:W3CDTF">2019-07-18T13:50:25Z</dcterms:created>
  <dcterms:modified xsi:type="dcterms:W3CDTF">2019-12-05T14:04:57Z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