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65" r:id="rId4"/>
    <p:sldId id="261" r:id="rId5"/>
    <p:sldId id="259" r:id="rId6"/>
    <p:sldId id="264" r:id="rId7"/>
    <p:sldId id="260" r:id="rId8"/>
    <p:sldId id="263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4EB3B3-9866-495A-B444-1E44E68698F2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2505A-A9AE-43EE-B59F-746133FD3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06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Adrienne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B35EA7-4972-41FE-AEF8-5CF3C40BE53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07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ver93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451840" y="1586844"/>
            <a:ext cx="10363200" cy="730127"/>
          </a:xfrm>
        </p:spPr>
        <p:txBody>
          <a:bodyPr anchor="b" anchorCtr="0">
            <a:normAutofit/>
          </a:bodyPr>
          <a:lstStyle>
            <a:lvl1pPr algn="l">
              <a:defRPr sz="2000" b="1">
                <a:latin typeface="Calibri"/>
                <a:cs typeface="Calibri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476928" y="2413136"/>
            <a:ext cx="10338112" cy="914813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20951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7D237-6C0D-5549-BE11-2040A22CBC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217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35651"/>
            <a:ext cx="10972800" cy="419051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7D237-6C0D-5549-BE11-2040A22CBC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687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791" y="4406901"/>
            <a:ext cx="10363200" cy="1362075"/>
          </a:xfrm>
        </p:spPr>
        <p:txBody>
          <a:bodyPr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791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1976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3323"/>
            <a:ext cx="5384800" cy="420284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3323"/>
            <a:ext cx="5384800" cy="420284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D237-6C0D-5549-BE11-2040A22CBC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014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32377"/>
            <a:ext cx="5386917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372139"/>
            <a:ext cx="5386917" cy="37060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32377"/>
            <a:ext cx="5389033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72139"/>
            <a:ext cx="5389033" cy="37060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D237-6C0D-5549-BE11-2040A22CBC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608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D237-6C0D-5549-BE11-2040A22CBC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500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D237-6C0D-5549-BE11-2040A22CBC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624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997295"/>
            <a:ext cx="6815667" cy="412886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997296"/>
            <a:ext cx="4011084" cy="4128866"/>
          </a:xfrm>
          <a:solidFill>
            <a:srgbClr val="FFFFFF"/>
          </a:solidFill>
          <a:ln>
            <a:solidFill>
              <a:srgbClr val="BFBFBF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D237-6C0D-5549-BE11-2040A22CBC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8941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2391825"/>
            <a:ext cx="7315200" cy="27240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682602"/>
            <a:ext cx="7315200" cy="6135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D237-6C0D-5549-BE11-2040A22CBC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0276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 interior.pdf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2911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49348"/>
            <a:ext cx="10972800" cy="4276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4468" y="6249858"/>
            <a:ext cx="6543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</a:lstStyle>
          <a:p>
            <a:pPr defTabSz="457200"/>
            <a:fld id="{9B27D237-6C0D-5549-BE11-2040A22CBC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609601" y="6284495"/>
            <a:ext cx="57480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spc="100" dirty="0">
                <a:solidFill>
                  <a:prstClr val="white">
                    <a:lumMod val="65000"/>
                  </a:prstClr>
                </a:solidFill>
              </a:rPr>
              <a:t>VETERANS HEALTH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1806574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bg1"/>
          </a:solidFill>
          <a:latin typeface="Georgia"/>
          <a:ea typeface="+mj-ea"/>
          <a:cs typeface="Georg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Georg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Georg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Georg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+mn-lt"/>
          <a:ea typeface="+mn-ea"/>
          <a:cs typeface="Georg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1"/>
          </a:solidFill>
          <a:latin typeface="Georgia"/>
          <a:ea typeface="+mn-ea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862880" y="1175657"/>
            <a:ext cx="8347920" cy="1290452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Supportive Services for Veteran Families (SSVF )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743201"/>
            <a:ext cx="9677400" cy="1219614"/>
          </a:xfrm>
        </p:spPr>
        <p:txBody>
          <a:bodyPr/>
          <a:lstStyle/>
          <a:p>
            <a:pPr algn="ctr"/>
            <a:r>
              <a:rPr lang="en-US" sz="4800" b="1" i="1" dirty="0"/>
              <a:t>Shallow Subsidies</a:t>
            </a:r>
          </a:p>
          <a:p>
            <a:pPr algn="ctr"/>
            <a:r>
              <a:rPr lang="en-US" sz="3600" b="1" i="1" dirty="0"/>
              <a:t>Expanding the Supply of Affordable Housing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09476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800" b="1" i="1" dirty="0"/>
              <a:t>Rationale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Address the limited supply of affordable housing in targeted communities with high rates of homelessness and insufficient stocks of affordable housing.</a:t>
            </a:r>
          </a:p>
          <a:p>
            <a:endParaRPr lang="en-US" sz="2800" dirty="0"/>
          </a:p>
          <a:p>
            <a:r>
              <a:rPr lang="en-US" sz="2800" dirty="0"/>
              <a:t>Longer, consistent subsidy reduces the real cost of rent to household, expanding housing options.  </a:t>
            </a:r>
          </a:p>
          <a:p>
            <a:endParaRPr lang="en-US" sz="2800" dirty="0"/>
          </a:p>
          <a:p>
            <a:r>
              <a:rPr lang="en-US" sz="2800" dirty="0"/>
              <a:t>Utilization data shows short-term support not sufficient in selected communities to meaningfully reduce homelessness.</a:t>
            </a:r>
          </a:p>
        </p:txBody>
      </p:sp>
    </p:spTree>
    <p:extLst>
      <p:ext uri="{BB962C8B-B14F-4D97-AF65-F5344CB8AC3E}">
        <p14:creationId xmlns:p14="http://schemas.microsoft.com/office/powerpoint/2010/main" val="697516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A9F3920-AA8A-42C4-BA35-D339F303F8E8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67286" y="-1266091"/>
            <a:ext cx="11694553" cy="8124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937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b="1" i="1" dirty="0"/>
              <a:t>Proposed Rule – Key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Max rate is 35% of FMR, but standard rates are set by </a:t>
            </a:r>
            <a:r>
              <a:rPr lang="en-US" sz="2200" dirty="0" err="1"/>
              <a:t>CoC</a:t>
            </a:r>
            <a:r>
              <a:rPr lang="en-US" sz="2200" dirty="0"/>
              <a:t> and SSVF grantee agreement.</a:t>
            </a:r>
          </a:p>
          <a:p>
            <a:endParaRPr lang="en-US" sz="2200" dirty="0"/>
          </a:p>
          <a:p>
            <a:r>
              <a:rPr lang="en-US" sz="2200" dirty="0"/>
              <a:t>Monthly rental subsidy does not change for duration of subsidy: 2 years for HH &lt; 30% of AMI; 2 years (- length of RRH/HP support) for HH &lt; 50% of AMI.</a:t>
            </a:r>
          </a:p>
          <a:p>
            <a:endParaRPr lang="en-US" sz="2200" dirty="0"/>
          </a:p>
          <a:p>
            <a:r>
              <a:rPr lang="en-US" sz="2200" dirty="0"/>
              <a:t>Placements can only be made in designated counties – not portable.</a:t>
            </a:r>
          </a:p>
          <a:p>
            <a:endParaRPr lang="en-US" sz="2200" dirty="0"/>
          </a:p>
          <a:p>
            <a:r>
              <a:rPr lang="en-US" sz="2200" dirty="0"/>
              <a:t>No recertification for entire subsidy period, so no disincentive to increase income.</a:t>
            </a:r>
          </a:p>
          <a:p>
            <a:endParaRPr lang="en-US" sz="2200" dirty="0"/>
          </a:p>
          <a:p>
            <a:r>
              <a:rPr lang="en-US" sz="2200" dirty="0"/>
              <a:t>Could potentially be recertified after shallow subsidy period ends.</a:t>
            </a:r>
          </a:p>
        </p:txBody>
      </p:sp>
    </p:spTree>
    <p:extLst>
      <p:ext uri="{BB962C8B-B14F-4D97-AF65-F5344CB8AC3E}">
        <p14:creationId xmlns:p14="http://schemas.microsoft.com/office/powerpoint/2010/main" val="244699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b="1" i="1" dirty="0"/>
              <a:t>Targeting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Generally expected to part of progressive engagement approach.</a:t>
            </a:r>
          </a:p>
          <a:p>
            <a:endParaRPr lang="en-US" sz="2800" dirty="0"/>
          </a:p>
          <a:p>
            <a:r>
              <a:rPr lang="en-US" sz="2800" dirty="0"/>
              <a:t>Employed after a period of Rapid Re-housing or Homeless Prevention assistance, when household’s housing cannot be stabilized by shorter-term intervention.</a:t>
            </a:r>
          </a:p>
          <a:p>
            <a:endParaRPr lang="en-US" sz="2800" dirty="0"/>
          </a:p>
          <a:p>
            <a:r>
              <a:rPr lang="en-US" sz="2800" dirty="0"/>
              <a:t>Household requires minimal clinical services and only needs moderate financial support differentiating it from HUD-VASH.</a:t>
            </a:r>
          </a:p>
        </p:txBody>
      </p:sp>
    </p:spTree>
    <p:extLst>
      <p:ext uri="{BB962C8B-B14F-4D97-AF65-F5344CB8AC3E}">
        <p14:creationId xmlns:p14="http://schemas.microsoft.com/office/powerpoint/2010/main" val="4143532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b="1" i="1" dirty="0"/>
              <a:t>Targeting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Long runway for support and no reduction in subsidy as income increases is strong incentive for employment gains. Seek out co-enrollment with HVRP.</a:t>
            </a:r>
          </a:p>
          <a:p>
            <a:endParaRPr lang="en-US" sz="2800" dirty="0"/>
          </a:p>
          <a:p>
            <a:r>
              <a:rPr lang="en-US" sz="2800" dirty="0"/>
              <a:t>May be effective prevention tool for those on fixed incomes such as retired seniors or disabled Veterans.</a:t>
            </a:r>
          </a:p>
          <a:p>
            <a:endParaRPr lang="en-US" sz="2800" dirty="0"/>
          </a:p>
          <a:p>
            <a:r>
              <a:rPr lang="en-US" sz="2800" dirty="0"/>
              <a:t>Consider using rent burden in screening. LA requires 60%+ of income spent on rent to be eligible.</a:t>
            </a:r>
          </a:p>
        </p:txBody>
      </p:sp>
    </p:spTree>
    <p:extLst>
      <p:ext uri="{BB962C8B-B14F-4D97-AF65-F5344CB8AC3E}">
        <p14:creationId xmlns:p14="http://schemas.microsoft.com/office/powerpoint/2010/main" val="580953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b="1" i="1" dirty="0"/>
              <a:t>Considerations for Utilization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Set standards for eligibility to ensure consistency and agency’s ability to support for 2-year period.</a:t>
            </a:r>
          </a:p>
          <a:p>
            <a:endParaRPr lang="en-US" sz="2800" dirty="0"/>
          </a:p>
          <a:p>
            <a:r>
              <a:rPr lang="en-US" sz="2800" dirty="0"/>
              <a:t>Single rate structure must be agreed upon by all SSVF grantees and </a:t>
            </a:r>
            <a:r>
              <a:rPr lang="en-US" sz="2800" dirty="0" err="1"/>
              <a:t>CoC</a:t>
            </a:r>
            <a:r>
              <a:rPr lang="en-US" sz="2800" dirty="0"/>
              <a:t> serving county.</a:t>
            </a:r>
          </a:p>
          <a:p>
            <a:endParaRPr lang="en-US" sz="2800" dirty="0"/>
          </a:p>
          <a:p>
            <a:r>
              <a:rPr lang="en-US" sz="2800" dirty="0"/>
              <a:t>Can be part of a shared housing strategy. Average rent declines per BR.</a:t>
            </a:r>
          </a:p>
          <a:p>
            <a:endParaRPr lang="en-US" sz="2800" dirty="0"/>
          </a:p>
          <a:p>
            <a:r>
              <a:rPr lang="en-US" sz="2800" dirty="0"/>
              <a:t>Data must be captured in HMIS.</a:t>
            </a:r>
          </a:p>
        </p:txBody>
      </p:sp>
    </p:spTree>
    <p:extLst>
      <p:ext uri="{BB962C8B-B14F-4D97-AF65-F5344CB8AC3E}">
        <p14:creationId xmlns:p14="http://schemas.microsoft.com/office/powerpoint/2010/main" val="2660200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b="1" i="1" dirty="0"/>
              <a:t>Other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Though cheaper on a monthly basis, length of subsidy makes Shallow subsidies relatively expensive. Calculate the number of potential placements and plan accordingly. </a:t>
            </a:r>
          </a:p>
          <a:p>
            <a:r>
              <a:rPr lang="en-US" sz="2800" dirty="0"/>
              <a:t>As rental subsidy is a 2-year commitment, not month-to-month as in RRH, essential to develop mechanism to set aside funds once placement is made.</a:t>
            </a:r>
          </a:p>
          <a:p>
            <a:r>
              <a:rPr lang="en-US" sz="2800" dirty="0"/>
              <a:t>With the longer subsidy is master leasing an option? Can local funds be found to augment SSVF Shallow Subsidy?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35580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b="1" i="1" dirty="0"/>
              <a:t>Communities Eligible in FY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Identified as “Priority 3” in NOFA published on December 19, 2018: San Jose/Santa Clara, San Francisco, Oakland/Berkeley/Alameda, Los Angeles, San Diego, Washington DC, Honolulu, Chicago, New York City, and Seattle.</a:t>
            </a:r>
          </a:p>
          <a:p>
            <a:endParaRPr lang="en-US" sz="2200" dirty="0"/>
          </a:p>
          <a:p>
            <a:r>
              <a:rPr lang="en-US" sz="2200" dirty="0"/>
              <a:t>All grantees serving these areas, even those without additional Priority 3 funding, eligible.</a:t>
            </a:r>
          </a:p>
          <a:p>
            <a:endParaRPr lang="en-US" sz="2200" dirty="0"/>
          </a:p>
          <a:p>
            <a:r>
              <a:rPr lang="en-US" sz="2200" dirty="0"/>
              <a:t>Subsidy can be offered beginning October 1, 2019 if Amended Final Rule has been published </a:t>
            </a:r>
            <a:r>
              <a:rPr lang="en-US" sz="2200" u="sng" dirty="0"/>
              <a:t>and</a:t>
            </a:r>
            <a:r>
              <a:rPr lang="en-US" sz="2200" dirty="0"/>
              <a:t> subsidy rate has been approved by SSVF.</a:t>
            </a:r>
          </a:p>
          <a:p>
            <a:endParaRPr lang="en-US" sz="2200" dirty="0"/>
          </a:p>
          <a:p>
            <a:r>
              <a:rPr lang="en-US" sz="2200" dirty="0"/>
              <a:t>Communities eligible to use shallow subsidy can be expanded by publication in Federal Register.</a:t>
            </a:r>
          </a:p>
        </p:txBody>
      </p:sp>
    </p:spTree>
    <p:extLst>
      <p:ext uri="{BB962C8B-B14F-4D97-AF65-F5344CB8AC3E}">
        <p14:creationId xmlns:p14="http://schemas.microsoft.com/office/powerpoint/2010/main" val="4471775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5">
      <a:dk1>
        <a:sysClr val="windowText" lastClr="000000"/>
      </a:dk1>
      <a:lt1>
        <a:sysClr val="window" lastClr="FFFFFF"/>
      </a:lt1>
      <a:dk2>
        <a:srgbClr val="FFFFFE"/>
      </a:dk2>
      <a:lt2>
        <a:srgbClr val="FFFFFE"/>
      </a:lt2>
      <a:accent1>
        <a:srgbClr val="0083BE"/>
      </a:accent1>
      <a:accent2>
        <a:srgbClr val="78BE20"/>
      </a:accent2>
      <a:accent3>
        <a:srgbClr val="C4262E"/>
      </a:accent3>
      <a:accent4>
        <a:srgbClr val="FF7F32"/>
      </a:accent4>
      <a:accent5>
        <a:srgbClr val="F3CF45"/>
      </a:accent5>
      <a:accent6>
        <a:srgbClr val="FFFFF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529</Words>
  <Application>Microsoft Office PowerPoint</Application>
  <PresentationFormat>Widescreen</PresentationFormat>
  <Paragraphs>53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Georgia</vt:lpstr>
      <vt:lpstr>1_Office Theme</vt:lpstr>
      <vt:lpstr>Supportive Services for Veteran Families (SSVF )</vt:lpstr>
      <vt:lpstr>Rationale</vt:lpstr>
      <vt:lpstr>PowerPoint Presentation</vt:lpstr>
      <vt:lpstr>Proposed Rule – Key Features</vt:lpstr>
      <vt:lpstr>Targeting</vt:lpstr>
      <vt:lpstr>Targeting</vt:lpstr>
      <vt:lpstr>Considerations for Utilization</vt:lpstr>
      <vt:lpstr>Other Considerations</vt:lpstr>
      <vt:lpstr>Communities Eligible in FY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Supportive Services for Veteran Families (SSVF )</dc:title>
  <dc:creator>John Kuhn</dc:creator>
  <cp:lastModifiedBy>Kuhn, John H. (VACO)</cp:lastModifiedBy>
  <cp:revision>10</cp:revision>
  <dcterms:created xsi:type="dcterms:W3CDTF">2019-05-26T17:25:01Z</dcterms:created>
  <dcterms:modified xsi:type="dcterms:W3CDTF">2019-07-15T14:07:19Z</dcterms:modified>
</cp:coreProperties>
</file>